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7"/>
  </p:handoutMasterIdLst>
  <p:sldIdLst>
    <p:sldId id="256" r:id="rId2"/>
    <p:sldId id="257" r:id="rId3"/>
    <p:sldId id="271" r:id="rId4"/>
    <p:sldId id="272" r:id="rId5"/>
    <p:sldId id="273" r:id="rId6"/>
    <p:sldId id="288" r:id="rId7"/>
    <p:sldId id="302" r:id="rId8"/>
    <p:sldId id="303" r:id="rId9"/>
    <p:sldId id="304" r:id="rId10"/>
    <p:sldId id="309" r:id="rId11"/>
    <p:sldId id="310" r:id="rId12"/>
    <p:sldId id="258" r:id="rId13"/>
    <p:sldId id="259" r:id="rId14"/>
    <p:sldId id="274" r:id="rId15"/>
    <p:sldId id="260" r:id="rId16"/>
    <p:sldId id="295" r:id="rId17"/>
    <p:sldId id="296" r:id="rId18"/>
    <p:sldId id="297" r:id="rId19"/>
    <p:sldId id="261" r:id="rId20"/>
    <p:sldId id="286" r:id="rId21"/>
    <p:sldId id="293" r:id="rId22"/>
    <p:sldId id="305" r:id="rId23"/>
    <p:sldId id="294" r:id="rId24"/>
    <p:sldId id="289" r:id="rId25"/>
    <p:sldId id="291" r:id="rId26"/>
    <p:sldId id="308" r:id="rId27"/>
    <p:sldId id="306" r:id="rId28"/>
    <p:sldId id="262" r:id="rId29"/>
    <p:sldId id="298" r:id="rId30"/>
    <p:sldId id="299" r:id="rId31"/>
    <p:sldId id="300" r:id="rId32"/>
    <p:sldId id="301" r:id="rId33"/>
    <p:sldId id="266" r:id="rId34"/>
    <p:sldId id="282" r:id="rId35"/>
    <p:sldId id="283" r:id="rId36"/>
    <p:sldId id="284" r:id="rId37"/>
    <p:sldId id="277" r:id="rId38"/>
    <p:sldId id="278" r:id="rId39"/>
    <p:sldId id="279" r:id="rId40"/>
    <p:sldId id="280" r:id="rId41"/>
    <p:sldId id="281" r:id="rId42"/>
    <p:sldId id="265" r:id="rId43"/>
    <p:sldId id="269" r:id="rId44"/>
    <p:sldId id="264" r:id="rId45"/>
    <p:sldId id="311" r:id="rId46"/>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D2F53F38-2138-4AA5-B90C-41810144EED5}" type="datetimeFigureOut">
              <a:rPr lang="en-GB" smtClean="0"/>
              <a:t>14/09/2019</a:t>
            </a:fld>
            <a:endParaRPr lang="en-GB"/>
          </a:p>
        </p:txBody>
      </p:sp>
      <p:sp>
        <p:nvSpPr>
          <p:cNvPr id="4" name="Footer Placeholder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505BA3F3-1C7A-4FA6-81E0-5BABE1AA9B6A}" type="slidenum">
              <a:rPr lang="en-GB" smtClean="0"/>
              <a:t>‹#›</a:t>
            </a:fld>
            <a:endParaRPr lang="en-GB"/>
          </a:p>
        </p:txBody>
      </p:sp>
    </p:spTree>
    <p:extLst>
      <p:ext uri="{BB962C8B-B14F-4D97-AF65-F5344CB8AC3E}">
        <p14:creationId xmlns:p14="http://schemas.microsoft.com/office/powerpoint/2010/main" val="90046972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1B7D5A8-B6BE-4117-B822-904BA98C26F6}" type="datetimeFigureOut">
              <a:rPr lang="en-GB" smtClean="0"/>
              <a:t>14/09/2019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1616089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B7D5A8-B6BE-4117-B822-904BA98C26F6}" type="datetimeFigureOut">
              <a:rPr lang="en-GB" smtClean="0"/>
              <a:t>14/09/2019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332887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B7D5A8-B6BE-4117-B822-904BA98C26F6}" type="datetimeFigureOut">
              <a:rPr lang="en-GB" smtClean="0"/>
              <a:t>14/09/2019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149062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B7D5A8-B6BE-4117-B822-904BA98C26F6}" type="datetimeFigureOut">
              <a:rPr lang="en-GB" smtClean="0"/>
              <a:t>14/09/2019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2616083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B7D5A8-B6BE-4117-B822-904BA98C26F6}" type="datetimeFigureOut">
              <a:rPr lang="en-GB" smtClean="0"/>
              <a:t>14/09/2019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103510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1B7D5A8-B6BE-4117-B822-904BA98C26F6}" type="datetimeFigureOut">
              <a:rPr lang="en-GB" smtClean="0"/>
              <a:t>14/09/2019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118037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1B7D5A8-B6BE-4117-B822-904BA98C26F6}" type="datetimeFigureOut">
              <a:rPr lang="en-GB" smtClean="0"/>
              <a:t>14/09/2019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98870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1B7D5A8-B6BE-4117-B822-904BA98C26F6}" type="datetimeFigureOut">
              <a:rPr lang="en-GB" smtClean="0"/>
              <a:t>14/09/2019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732157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7D5A8-B6BE-4117-B822-904BA98C26F6}" type="datetimeFigureOut">
              <a:rPr lang="en-GB" smtClean="0"/>
              <a:t>14/09/2019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391683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B7D5A8-B6BE-4117-B822-904BA98C26F6}" type="datetimeFigureOut">
              <a:rPr lang="en-GB" smtClean="0"/>
              <a:t>14/09/2019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198402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B7D5A8-B6BE-4117-B822-904BA98C26F6}" type="datetimeFigureOut">
              <a:rPr lang="en-GB" smtClean="0"/>
              <a:t>14/09/2019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7B7646-D88C-43F4-9B13-8C628477D041}" type="slidenum">
              <a:rPr lang="en-GB" smtClean="0"/>
              <a:t>‹#›</a:t>
            </a:fld>
            <a:endParaRPr lang="en-GB"/>
          </a:p>
        </p:txBody>
      </p:sp>
    </p:spTree>
    <p:extLst>
      <p:ext uri="{BB962C8B-B14F-4D97-AF65-F5344CB8AC3E}">
        <p14:creationId xmlns:p14="http://schemas.microsoft.com/office/powerpoint/2010/main" val="3644204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7D5A8-B6BE-4117-B822-904BA98C26F6}" type="datetimeFigureOut">
              <a:rPr lang="en-GB" smtClean="0"/>
              <a:t>14/09/2019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B7646-D88C-43F4-9B13-8C628477D041}" type="slidenum">
              <a:rPr lang="en-GB" smtClean="0"/>
              <a:t>‹#›</a:t>
            </a:fld>
            <a:endParaRPr lang="en-GB"/>
          </a:p>
        </p:txBody>
      </p:sp>
    </p:spTree>
    <p:extLst>
      <p:ext uri="{BB962C8B-B14F-4D97-AF65-F5344CB8AC3E}">
        <p14:creationId xmlns:p14="http://schemas.microsoft.com/office/powerpoint/2010/main" val="3842957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co.uk/url?sa=i&amp;rct=j&amp;q=&amp;esrc=s&amp;source=images&amp;cd=&amp;ved=2ahUKEwi_s4DJkaDjAhVOz4UKHRFQCkEQjRx6BAgBEAU&amp;url=http://www.stuff.co.nz/entertainment/blogs/13427802/My-Top-10-The-Ten-Best-Records-I-Heard-In-2015&amp;psig=AOvVaw0GjUDOyPZFGD6deWX0K1ZB&amp;ust=1562497132982115"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16643" y="208605"/>
            <a:ext cx="4586983" cy="1325563"/>
          </a:xfrm>
        </p:spPr>
        <p:txBody>
          <a:bodyPr/>
          <a:lstStyle/>
          <a:p>
            <a:r>
              <a:rPr lang="en-GB" b="1" dirty="0" smtClean="0">
                <a:solidFill>
                  <a:srgbClr val="FFC000"/>
                </a:solidFill>
              </a:rPr>
              <a:t>Top 10 clinical tips</a:t>
            </a:r>
            <a:endParaRPr lang="en-GB" b="1" dirty="0">
              <a:solidFill>
                <a:srgbClr val="FFC000"/>
              </a:solidFill>
            </a:endParaRPr>
          </a:p>
        </p:txBody>
      </p:sp>
      <p:pic>
        <p:nvPicPr>
          <p:cNvPr id="1028" name="Picture 4" descr="Image result for top ten">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04519" y="1361540"/>
            <a:ext cx="4586179" cy="458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307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Now a single tooth torquing auxiliary can be used to move the root back out</a:t>
            </a:r>
            <a:endParaRPr lang="en-GB" dirty="0"/>
          </a:p>
        </p:txBody>
      </p:sp>
      <p:pic>
        <p:nvPicPr>
          <p:cNvPr id="205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5415" y="2522006"/>
            <a:ext cx="4894385" cy="32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522006"/>
            <a:ext cx="4894384" cy="32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170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No root damage has occurred </a:t>
            </a:r>
            <a:endParaRPr lang="en-GB" dirty="0"/>
          </a:p>
        </p:txBody>
      </p:sp>
      <p:pic>
        <p:nvPicPr>
          <p:cNvPr id="5" name="Content Placeholder 4"/>
          <p:cNvPicPr>
            <a:picLocks noGrp="1" noChangeAspect="1"/>
          </p:cNvPicPr>
          <p:nvPr>
            <p:ph idx="1"/>
          </p:nvPr>
        </p:nvPicPr>
        <p:blipFill>
          <a:blip r:embed="rId2"/>
          <a:stretch>
            <a:fillRect/>
          </a:stretch>
        </p:blipFill>
        <p:spPr>
          <a:xfrm>
            <a:off x="4259386" y="2452775"/>
            <a:ext cx="3028486" cy="3934707"/>
          </a:xfrm>
          <a:prstGeom prst="rect">
            <a:avLst/>
          </a:prstGeom>
        </p:spPr>
      </p:pic>
    </p:spTree>
    <p:extLst>
      <p:ext uri="{BB962C8B-B14F-4D97-AF65-F5344CB8AC3E}">
        <p14:creationId xmlns:p14="http://schemas.microsoft.com/office/powerpoint/2010/main" val="3515291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C00000"/>
                </a:solidFill>
              </a:rPr>
              <a:t>Closing diastema (Helen Taylor)</a:t>
            </a:r>
            <a:endParaRPr lang="en-GB" b="1" dirty="0">
              <a:solidFill>
                <a:srgbClr val="C00000"/>
              </a:solidFill>
            </a:endParaRPr>
          </a:p>
        </p:txBody>
      </p:sp>
      <p:pic>
        <p:nvPicPr>
          <p:cNvPr id="5" name="Content Placeholder 4"/>
          <p:cNvPicPr>
            <a:picLocks noGrp="1" noChangeAspect="1"/>
          </p:cNvPicPr>
          <p:nvPr>
            <p:ph idx="1"/>
          </p:nvPr>
        </p:nvPicPr>
        <p:blipFill>
          <a:blip r:embed="rId2"/>
          <a:stretch>
            <a:fillRect/>
          </a:stretch>
        </p:blipFill>
        <p:spPr>
          <a:xfrm>
            <a:off x="590935" y="1823545"/>
            <a:ext cx="1550903" cy="2190958"/>
          </a:xfrm>
          <a:prstGeom prst="rect">
            <a:avLst/>
          </a:prstGeom>
        </p:spPr>
      </p:pic>
      <p:pic>
        <p:nvPicPr>
          <p:cNvPr id="3" name="Picture 2"/>
          <p:cNvPicPr>
            <a:picLocks noChangeAspect="1"/>
          </p:cNvPicPr>
          <p:nvPr/>
        </p:nvPicPr>
        <p:blipFill>
          <a:blip r:embed="rId3"/>
          <a:stretch>
            <a:fillRect/>
          </a:stretch>
        </p:blipFill>
        <p:spPr>
          <a:xfrm>
            <a:off x="2306595" y="1387052"/>
            <a:ext cx="5774513" cy="3837310"/>
          </a:xfrm>
          <a:prstGeom prst="rect">
            <a:avLst/>
          </a:prstGeom>
        </p:spPr>
      </p:pic>
      <p:sp>
        <p:nvSpPr>
          <p:cNvPr id="4" name="TextBox 3"/>
          <p:cNvSpPr txBox="1"/>
          <p:nvPr/>
        </p:nvSpPr>
        <p:spPr>
          <a:xfrm>
            <a:off x="351692" y="5689600"/>
            <a:ext cx="10589846" cy="646331"/>
          </a:xfrm>
          <a:prstGeom prst="rect">
            <a:avLst/>
          </a:prstGeom>
          <a:noFill/>
        </p:spPr>
        <p:txBody>
          <a:bodyPr wrap="square" rtlCol="0">
            <a:spAutoFit/>
          </a:bodyPr>
          <a:lstStyle/>
          <a:p>
            <a:r>
              <a:rPr lang="en-GB" dirty="0" smtClean="0"/>
              <a:t>Helen Taylor’s useful idea when a diastema relapses. Fit a Hawley retainer, then bond elastic chain to the labial of 1/1. The Hawley must be worn at least 12 hours each day. After a week the diastema is closed. Place a PBR</a:t>
            </a:r>
            <a:endParaRPr lang="en-GB" dirty="0"/>
          </a:p>
        </p:txBody>
      </p:sp>
    </p:spTree>
    <p:extLst>
      <p:ext uri="{BB962C8B-B14F-4D97-AF65-F5344CB8AC3E}">
        <p14:creationId xmlns:p14="http://schemas.microsoft.com/office/powerpoint/2010/main" val="1046457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B050"/>
                </a:solidFill>
              </a:rPr>
              <a:t>URA to extrude or intrude incisors</a:t>
            </a:r>
            <a:endParaRPr lang="en-GB" b="1" dirty="0">
              <a:solidFill>
                <a:srgbClr val="00B050"/>
              </a:solidFill>
            </a:endParaRPr>
          </a:p>
        </p:txBody>
      </p:sp>
      <p:pic>
        <p:nvPicPr>
          <p:cNvPr id="4" name="Content Placeholder 3"/>
          <p:cNvPicPr>
            <a:picLocks noGrp="1" noChangeAspect="1"/>
          </p:cNvPicPr>
          <p:nvPr>
            <p:ph idx="1"/>
          </p:nvPr>
        </p:nvPicPr>
        <p:blipFill>
          <a:blip r:embed="rId2"/>
          <a:stretch>
            <a:fillRect/>
          </a:stretch>
        </p:blipFill>
        <p:spPr>
          <a:xfrm>
            <a:off x="286523" y="1830494"/>
            <a:ext cx="2343150" cy="1952625"/>
          </a:xfrm>
          <a:prstGeom prst="rect">
            <a:avLst/>
          </a:prstGeom>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55"/>
          <a:stretch/>
        </p:blipFill>
        <p:spPr bwMode="auto">
          <a:xfrm>
            <a:off x="2721105" y="1724860"/>
            <a:ext cx="3555528" cy="2496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38" b="5660"/>
          <a:stretch/>
        </p:blipFill>
        <p:spPr bwMode="auto">
          <a:xfrm>
            <a:off x="6368063" y="1754659"/>
            <a:ext cx="2002749" cy="2436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8462243" y="1754659"/>
            <a:ext cx="3670110" cy="2438611"/>
          </a:xfrm>
          <a:prstGeom prst="rect">
            <a:avLst/>
          </a:prstGeom>
        </p:spPr>
      </p:pic>
      <p:pic>
        <p:nvPicPr>
          <p:cNvPr id="8" name="Picture 7"/>
          <p:cNvPicPr>
            <a:picLocks noChangeAspect="1"/>
          </p:cNvPicPr>
          <p:nvPr/>
        </p:nvPicPr>
        <p:blipFill>
          <a:blip r:embed="rId6"/>
          <a:stretch>
            <a:fillRect/>
          </a:stretch>
        </p:blipFill>
        <p:spPr>
          <a:xfrm>
            <a:off x="2710057" y="4314694"/>
            <a:ext cx="3566576" cy="2366191"/>
          </a:xfrm>
          <a:prstGeom prst="rect">
            <a:avLst/>
          </a:prstGeom>
        </p:spPr>
      </p:pic>
      <p:pic>
        <p:nvPicPr>
          <p:cNvPr id="9" name="Picture 8"/>
          <p:cNvPicPr>
            <a:picLocks noChangeAspect="1"/>
          </p:cNvPicPr>
          <p:nvPr/>
        </p:nvPicPr>
        <p:blipFill>
          <a:blip r:embed="rId7"/>
          <a:stretch>
            <a:fillRect/>
          </a:stretch>
        </p:blipFill>
        <p:spPr>
          <a:xfrm>
            <a:off x="8462243" y="4257241"/>
            <a:ext cx="3653176" cy="2423645"/>
          </a:xfrm>
          <a:prstGeom prst="rect">
            <a:avLst/>
          </a:prstGeom>
        </p:spPr>
      </p:pic>
    </p:spTree>
    <p:extLst>
      <p:ext uri="{BB962C8B-B14F-4D97-AF65-F5344CB8AC3E}">
        <p14:creationId xmlns:p14="http://schemas.microsoft.com/office/powerpoint/2010/main" val="7626228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msotw9_temp0"/>
          <p:cNvPicPr>
            <a:picLocks noChangeAspect="1" noChangeArrowheads="1"/>
          </p:cNvPicPr>
          <p:nvPr/>
        </p:nvPicPr>
        <p:blipFill>
          <a:blip r:embed="rId2">
            <a:extLst>
              <a:ext uri="{28A0092B-C50C-407E-A947-70E740481C1C}">
                <a14:useLocalDpi xmlns:a14="http://schemas.microsoft.com/office/drawing/2010/main" val="0"/>
              </a:ext>
            </a:extLst>
          </a:blip>
          <a:srcRect l="3654" t="6569" r="8182" b="4582"/>
          <a:stretch>
            <a:fillRect/>
          </a:stretch>
        </p:blipFill>
        <p:spPr bwMode="auto">
          <a:xfrm>
            <a:off x="2800350" y="157163"/>
            <a:ext cx="3995738" cy="211613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669" name="Picture 5" descr="msotw9_temp0"/>
          <p:cNvPicPr>
            <a:picLocks noChangeAspect="1" noChangeArrowheads="1"/>
          </p:cNvPicPr>
          <p:nvPr/>
        </p:nvPicPr>
        <p:blipFill>
          <a:blip r:embed="rId3">
            <a:extLst>
              <a:ext uri="{28A0092B-C50C-407E-A947-70E740481C1C}">
                <a14:useLocalDpi xmlns:a14="http://schemas.microsoft.com/office/drawing/2010/main" val="0"/>
              </a:ext>
            </a:extLst>
          </a:blip>
          <a:srcRect l="6325" r="5566" b="4695"/>
          <a:stretch>
            <a:fillRect/>
          </a:stretch>
        </p:blipFill>
        <p:spPr bwMode="auto">
          <a:xfrm>
            <a:off x="2800350" y="4337050"/>
            <a:ext cx="407035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6" descr="msotw9_temp0"/>
          <p:cNvPicPr>
            <a:picLocks noChangeAspect="1" noChangeArrowheads="1"/>
          </p:cNvPicPr>
          <p:nvPr/>
        </p:nvPicPr>
        <p:blipFill>
          <a:blip r:embed="rId4">
            <a:extLst>
              <a:ext uri="{28A0092B-C50C-407E-A947-70E740481C1C}">
                <a14:useLocalDpi xmlns:a14="http://schemas.microsoft.com/office/drawing/2010/main" val="0"/>
              </a:ext>
            </a:extLst>
          </a:blip>
          <a:srcRect l="3622" r="7368"/>
          <a:stretch>
            <a:fillRect/>
          </a:stretch>
        </p:blipFill>
        <p:spPr bwMode="auto">
          <a:xfrm>
            <a:off x="2800350" y="2309813"/>
            <a:ext cx="407035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232822" y="3426941"/>
            <a:ext cx="4176583" cy="923330"/>
          </a:xfrm>
          <a:prstGeom prst="rect">
            <a:avLst/>
          </a:prstGeom>
          <a:noFill/>
        </p:spPr>
        <p:txBody>
          <a:bodyPr wrap="square" rtlCol="0">
            <a:spAutoFit/>
          </a:bodyPr>
          <a:lstStyle/>
          <a:p>
            <a:r>
              <a:rPr lang="en-GB" dirty="0" smtClean="0"/>
              <a:t>Same appliance can be used to extrude the upper incisors. Until 3-4mm shows with the lip at rest</a:t>
            </a:r>
            <a:endParaRPr lang="en-GB" dirty="0"/>
          </a:p>
        </p:txBody>
      </p:sp>
      <p:sp>
        <p:nvSpPr>
          <p:cNvPr id="3" name="TextBox 2"/>
          <p:cNvSpPr txBox="1"/>
          <p:nvPr/>
        </p:nvSpPr>
        <p:spPr>
          <a:xfrm>
            <a:off x="7330831" y="484554"/>
            <a:ext cx="4078574" cy="1477328"/>
          </a:xfrm>
          <a:prstGeom prst="rect">
            <a:avLst/>
          </a:prstGeom>
          <a:noFill/>
        </p:spPr>
        <p:txBody>
          <a:bodyPr wrap="square" rtlCol="0">
            <a:spAutoFit/>
          </a:bodyPr>
          <a:lstStyle/>
          <a:p>
            <a:r>
              <a:rPr lang="en-GB" dirty="0" smtClean="0"/>
              <a:t>Gummy smile. This simple appliance can be used to move the incisors up until 3mm shows with the lip at rest. Then hold with a stabilizing arch. Or a TAD, or a counterforce arch</a:t>
            </a:r>
            <a:endParaRPr lang="en-GB" dirty="0"/>
          </a:p>
        </p:txBody>
      </p:sp>
    </p:spTree>
    <p:extLst>
      <p:ext uri="{BB962C8B-B14F-4D97-AF65-F5344CB8AC3E}">
        <p14:creationId xmlns:p14="http://schemas.microsoft.com/office/powerpoint/2010/main" val="4031548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URA to the rescue</a:t>
            </a:r>
            <a:endParaRPr lang="en-GB" dirty="0"/>
          </a:p>
        </p:txBody>
      </p:sp>
      <p:pic>
        <p:nvPicPr>
          <p:cNvPr id="4" name="Content Placeholder 3"/>
          <p:cNvPicPr>
            <a:picLocks noGrp="1" noChangeAspect="1"/>
          </p:cNvPicPr>
          <p:nvPr>
            <p:ph idx="1"/>
          </p:nvPr>
        </p:nvPicPr>
        <p:blipFill rotWithShape="1">
          <a:blip r:embed="rId2"/>
          <a:srcRect r="5517" b="8802"/>
          <a:stretch/>
        </p:blipFill>
        <p:spPr>
          <a:xfrm>
            <a:off x="432240" y="1817388"/>
            <a:ext cx="1841403" cy="2219154"/>
          </a:xfrm>
          <a:prstGeom prst="rect">
            <a:avLst/>
          </a:prstGeom>
        </p:spPr>
      </p:pic>
      <p:pic>
        <p:nvPicPr>
          <p:cNvPr id="3" name="Picture 2"/>
          <p:cNvPicPr>
            <a:picLocks noChangeAspect="1"/>
          </p:cNvPicPr>
          <p:nvPr/>
        </p:nvPicPr>
        <p:blipFill>
          <a:blip r:embed="rId3"/>
          <a:stretch>
            <a:fillRect/>
          </a:stretch>
        </p:blipFill>
        <p:spPr>
          <a:xfrm>
            <a:off x="4078048" y="2087763"/>
            <a:ext cx="6195195" cy="4117651"/>
          </a:xfrm>
          <a:prstGeom prst="rect">
            <a:avLst/>
          </a:prstGeom>
        </p:spPr>
      </p:pic>
    </p:spTree>
    <p:extLst>
      <p:ext uri="{BB962C8B-B14F-4D97-AF65-F5344CB8AC3E}">
        <p14:creationId xmlns:p14="http://schemas.microsoft.com/office/powerpoint/2010/main" val="39170961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400" dirty="0" smtClean="0"/>
              <a:t>You don’t often need this URA but when you do it is great to know it is there</a:t>
            </a:r>
            <a:r>
              <a:rPr lang="en-GB" sz="1400" dirty="0" smtClean="0"/>
              <a:t>. This canine came down but with some intrusion. Don’t use elastics they will tip the occlusal plane.</a:t>
            </a:r>
            <a:endParaRPr lang="en-GB" sz="1400" dirty="0"/>
          </a:p>
        </p:txBody>
      </p:sp>
      <p:pic>
        <p:nvPicPr>
          <p:cNvPr id="5" name="Content Placeholder 4"/>
          <p:cNvPicPr>
            <a:picLocks noGrp="1" noChangeAspect="1"/>
          </p:cNvPicPr>
          <p:nvPr>
            <p:ph sz="half" idx="1"/>
          </p:nvPr>
        </p:nvPicPr>
        <p:blipFill>
          <a:blip r:embed="rId2"/>
          <a:stretch>
            <a:fillRect/>
          </a:stretch>
        </p:blipFill>
        <p:spPr>
          <a:xfrm>
            <a:off x="450452" y="2266350"/>
            <a:ext cx="5499731" cy="3649896"/>
          </a:xfrm>
          <a:prstGeom prst="rect">
            <a:avLst/>
          </a:prstGeom>
        </p:spPr>
      </p:pic>
      <p:pic>
        <p:nvPicPr>
          <p:cNvPr id="6" name="Content Placeholder 5"/>
          <p:cNvPicPr>
            <a:picLocks noGrp="1" noChangeAspect="1"/>
          </p:cNvPicPr>
          <p:nvPr>
            <p:ph sz="half" idx="2"/>
          </p:nvPr>
        </p:nvPicPr>
        <p:blipFill>
          <a:blip r:embed="rId3"/>
          <a:stretch>
            <a:fillRect/>
          </a:stretch>
        </p:blipFill>
        <p:spPr>
          <a:xfrm>
            <a:off x="6022987" y="2266350"/>
            <a:ext cx="5499730" cy="3649896"/>
          </a:xfrm>
          <a:prstGeom prst="rect">
            <a:avLst/>
          </a:prstGeom>
        </p:spPr>
      </p:pic>
    </p:spTree>
    <p:extLst>
      <p:ext uri="{BB962C8B-B14F-4D97-AF65-F5344CB8AC3E}">
        <p14:creationId xmlns:p14="http://schemas.microsoft.com/office/powerpoint/2010/main" val="899381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400" dirty="0" smtClean="0"/>
              <a:t>It is a simple plate with cribs on 7s and arms to extrude the canines without tipping the occlusal plane</a:t>
            </a:r>
            <a:endParaRPr lang="en-GB" sz="1400" dirty="0"/>
          </a:p>
        </p:txBody>
      </p:sp>
      <p:pic>
        <p:nvPicPr>
          <p:cNvPr id="5" name="Content Placeholder 4"/>
          <p:cNvPicPr>
            <a:picLocks noGrp="1" noChangeAspect="1"/>
          </p:cNvPicPr>
          <p:nvPr>
            <p:ph sz="half" idx="1"/>
          </p:nvPr>
        </p:nvPicPr>
        <p:blipFill>
          <a:blip r:embed="rId2"/>
          <a:stretch>
            <a:fillRect/>
          </a:stretch>
        </p:blipFill>
        <p:spPr>
          <a:xfrm>
            <a:off x="354911" y="2562513"/>
            <a:ext cx="5095088" cy="3627272"/>
          </a:xfrm>
          <a:prstGeom prst="rect">
            <a:avLst/>
          </a:prstGeom>
        </p:spPr>
      </p:pic>
      <p:pic>
        <p:nvPicPr>
          <p:cNvPr id="6" name="Content Placeholder 5"/>
          <p:cNvPicPr>
            <a:picLocks noGrp="1" noChangeAspect="1"/>
          </p:cNvPicPr>
          <p:nvPr>
            <p:ph sz="half" idx="2"/>
          </p:nvPr>
        </p:nvPicPr>
        <p:blipFill>
          <a:blip r:embed="rId3"/>
          <a:stretch>
            <a:fillRect/>
          </a:stretch>
        </p:blipFill>
        <p:spPr>
          <a:xfrm>
            <a:off x="5585324" y="2562513"/>
            <a:ext cx="5465640" cy="3627272"/>
          </a:xfrm>
          <a:prstGeom prst="rect">
            <a:avLst/>
          </a:prstGeom>
        </p:spPr>
      </p:pic>
    </p:spTree>
    <p:extLst>
      <p:ext uri="{BB962C8B-B14F-4D97-AF65-F5344CB8AC3E}">
        <p14:creationId xmlns:p14="http://schemas.microsoft.com/office/powerpoint/2010/main" val="3224004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a:stretch>
            <a:fillRect/>
          </a:stretch>
        </p:blipFill>
        <p:spPr>
          <a:xfrm flipH="1">
            <a:off x="2024184" y="1690688"/>
            <a:ext cx="6971323" cy="4633507"/>
          </a:xfrm>
          <a:prstGeom prst="rect">
            <a:avLst/>
          </a:prstGeom>
        </p:spPr>
      </p:pic>
    </p:spTree>
    <p:extLst>
      <p:ext uri="{BB962C8B-B14F-4D97-AF65-F5344CB8AC3E}">
        <p14:creationId xmlns:p14="http://schemas.microsoft.com/office/powerpoint/2010/main" val="908208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92D050"/>
                </a:solidFill>
              </a:rPr>
              <a:t>Modified</a:t>
            </a:r>
            <a:r>
              <a:rPr lang="en-GB" b="1" dirty="0" smtClean="0">
                <a:solidFill>
                  <a:schemeClr val="accent6">
                    <a:lumMod val="40000"/>
                    <a:lumOff val="60000"/>
                  </a:schemeClr>
                </a:solidFill>
              </a:rPr>
              <a:t> </a:t>
            </a:r>
            <a:r>
              <a:rPr lang="en-GB" b="1" dirty="0" smtClean="0">
                <a:solidFill>
                  <a:srgbClr val="92D050"/>
                </a:solidFill>
              </a:rPr>
              <a:t>Pedro mechanics</a:t>
            </a:r>
            <a:endParaRPr lang="en-GB" b="1" dirty="0">
              <a:solidFill>
                <a:srgbClr val="92D050"/>
              </a:solidFill>
            </a:endParaRPr>
          </a:p>
        </p:txBody>
      </p:sp>
      <p:pic>
        <p:nvPicPr>
          <p:cNvPr id="4" name="Content Placeholder 3"/>
          <p:cNvPicPr>
            <a:picLocks noGrp="1" noChangeAspect="1"/>
          </p:cNvPicPr>
          <p:nvPr>
            <p:ph idx="1"/>
          </p:nvPr>
        </p:nvPicPr>
        <p:blipFill>
          <a:blip r:embed="rId2"/>
          <a:stretch>
            <a:fillRect/>
          </a:stretch>
        </p:blipFill>
        <p:spPr>
          <a:xfrm>
            <a:off x="158131" y="1690688"/>
            <a:ext cx="1687567" cy="2385254"/>
          </a:xfrm>
          <a:prstGeom prst="rect">
            <a:avLst/>
          </a:prstGeom>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51755" t="32445" r="14120" b="7085"/>
          <a:stretch>
            <a:fillRect/>
          </a:stretch>
        </p:blipFill>
        <p:spPr>
          <a:xfrm>
            <a:off x="2017767" y="1690688"/>
            <a:ext cx="5513039" cy="5080422"/>
          </a:xfrm>
          <a:prstGeom prst="rect">
            <a:avLst/>
          </a:prstGeom>
        </p:spPr>
      </p:pic>
      <p:sp>
        <p:nvSpPr>
          <p:cNvPr id="3" name="TextBox 2"/>
          <p:cNvSpPr txBox="1"/>
          <p:nvPr/>
        </p:nvSpPr>
        <p:spPr>
          <a:xfrm>
            <a:off x="7690338" y="1690688"/>
            <a:ext cx="4032739" cy="2862322"/>
          </a:xfrm>
          <a:prstGeom prst="rect">
            <a:avLst/>
          </a:prstGeom>
          <a:noFill/>
        </p:spPr>
        <p:txBody>
          <a:bodyPr wrap="square" rtlCol="0">
            <a:spAutoFit/>
          </a:bodyPr>
          <a:lstStyle/>
          <a:p>
            <a:r>
              <a:rPr lang="en-GB" dirty="0" smtClean="0"/>
              <a:t>Simple idea where a tooth is missing and you have a wisdom tooth.</a:t>
            </a:r>
          </a:p>
          <a:p>
            <a:pPr marL="342900" indent="-342900">
              <a:buAutoNum type="arabicPeriod"/>
            </a:pPr>
            <a:r>
              <a:rPr lang="en-GB" dirty="0" smtClean="0"/>
              <a:t>Take out the E</a:t>
            </a:r>
          </a:p>
          <a:p>
            <a:pPr marL="342900" indent="-342900">
              <a:buAutoNum type="arabicPeriod"/>
            </a:pPr>
            <a:r>
              <a:rPr lang="en-GB" dirty="0" smtClean="0"/>
              <a:t>Tip 6 forward with Buccal and Lingual elastics (with no archwire between 6 and 4). Supporting with short class II elastics</a:t>
            </a:r>
          </a:p>
          <a:p>
            <a:pPr marL="342900" indent="-342900">
              <a:buAutoNum type="arabicPeriod"/>
            </a:pPr>
            <a:r>
              <a:rPr lang="en-GB" dirty="0" smtClean="0"/>
              <a:t>Continue with short class II support. Tie all teeth together. Upright using NiTi wire</a:t>
            </a:r>
            <a:endParaRPr lang="en-GB" dirty="0"/>
          </a:p>
        </p:txBody>
      </p:sp>
    </p:spTree>
    <p:extLst>
      <p:ext uri="{BB962C8B-B14F-4D97-AF65-F5344CB8AC3E}">
        <p14:creationId xmlns:p14="http://schemas.microsoft.com/office/powerpoint/2010/main" val="742002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C000"/>
                </a:solidFill>
              </a:rPr>
              <a:t>Single tooth torqueing auxiliary</a:t>
            </a:r>
            <a:endParaRPr lang="en-GB" b="1" dirty="0">
              <a:solidFill>
                <a:srgbClr val="FFC00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9214" y="1949192"/>
            <a:ext cx="2308808" cy="1593078"/>
          </a:xfrm>
        </p:spPr>
      </p:pic>
      <p:pic>
        <p:nvPicPr>
          <p:cNvPr id="4" name="Picture 3" descr="F:\DCIM\100CANON\IMG_42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9892" y="1724776"/>
            <a:ext cx="6742187" cy="4494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6561" y="5082746"/>
            <a:ext cx="2907957" cy="369332"/>
          </a:xfrm>
          <a:prstGeom prst="rect">
            <a:avLst/>
          </a:prstGeom>
          <a:noFill/>
        </p:spPr>
        <p:txBody>
          <a:bodyPr wrap="square" rtlCol="0">
            <a:spAutoFit/>
          </a:bodyPr>
          <a:lstStyle/>
          <a:p>
            <a:r>
              <a:rPr lang="en-GB" dirty="0" smtClean="0"/>
              <a:t>0.014 Australian special plus</a:t>
            </a:r>
            <a:endParaRPr lang="en-GB" dirty="0"/>
          </a:p>
        </p:txBody>
      </p:sp>
    </p:spTree>
    <p:extLst>
      <p:ext uri="{BB962C8B-B14F-4D97-AF65-F5344CB8AC3E}">
        <p14:creationId xmlns:p14="http://schemas.microsoft.com/office/powerpoint/2010/main" val="868995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3.02.22.07 :: OT :: SC Study Series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940" r="6842" b="22639"/>
          <a:stretch/>
        </p:blipFill>
        <p:spPr bwMode="auto">
          <a:xfrm>
            <a:off x="782597" y="107093"/>
            <a:ext cx="3983278" cy="205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3.09.13.02 :: OT :: SC Study Series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650" r="5137" b="12196"/>
          <a:stretch/>
        </p:blipFill>
        <p:spPr bwMode="auto">
          <a:xfrm>
            <a:off x="782597" y="2181343"/>
            <a:ext cx="4003589" cy="218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610-0018 :: OT :: SC Study Series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71" t="24806" r="1891" b="12825"/>
          <a:stretch/>
        </p:blipFill>
        <p:spPr bwMode="auto">
          <a:xfrm>
            <a:off x="782597" y="4510215"/>
            <a:ext cx="4003589" cy="205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8656" t="2495" r="8008" b="3617"/>
          <a:stretch/>
        </p:blipFill>
        <p:spPr bwMode="auto">
          <a:xfrm>
            <a:off x="5469924" y="1400434"/>
            <a:ext cx="4953493" cy="398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793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Missing lower right 6 &amp; 5 ( so 3 units in the lower)</a:t>
            </a:r>
            <a:endParaRPr lang="en-GB" dirty="0"/>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tretch/>
        </p:blipFill>
        <p:spPr bwMode="auto">
          <a:xfrm>
            <a:off x="1281372" y="1690688"/>
            <a:ext cx="6815366" cy="452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2601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2"/>
          <a:stretch>
            <a:fillRect/>
          </a:stretch>
        </p:blipFill>
        <p:spPr>
          <a:xfrm>
            <a:off x="705275" y="2049508"/>
            <a:ext cx="5371674" cy="3624459"/>
          </a:xfrm>
          <a:prstGeom prst="rect">
            <a:avLst/>
          </a:prstGeom>
        </p:spPr>
      </p:pic>
      <p:pic>
        <p:nvPicPr>
          <p:cNvPr id="6" name="Content Placeholder 5"/>
          <p:cNvPicPr>
            <a:picLocks noGrp="1" noChangeAspect="1"/>
          </p:cNvPicPr>
          <p:nvPr>
            <p:ph sz="half" idx="2"/>
          </p:nvPr>
        </p:nvPicPr>
        <p:blipFill rotWithShape="1">
          <a:blip r:embed="rId3"/>
          <a:srcRect l="9140" t="19708" r="12188" b="4909"/>
          <a:stretch/>
        </p:blipFill>
        <p:spPr>
          <a:xfrm>
            <a:off x="6141269" y="2049509"/>
            <a:ext cx="5699686" cy="3624459"/>
          </a:xfrm>
          <a:prstGeom prst="rect">
            <a:avLst/>
          </a:prstGeom>
        </p:spPr>
      </p:pic>
    </p:spTree>
    <p:extLst>
      <p:ext uri="{BB962C8B-B14F-4D97-AF65-F5344CB8AC3E}">
        <p14:creationId xmlns:p14="http://schemas.microsoft.com/office/powerpoint/2010/main" val="3268211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Lower 8 erupts</a:t>
            </a:r>
            <a:endParaRPr lang="en-GB" dirty="0"/>
          </a:p>
        </p:txBody>
      </p:sp>
      <p:pic>
        <p:nvPicPr>
          <p:cNvPr id="717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030343" y="2346846"/>
            <a:ext cx="4038599" cy="2682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7" y="2384003"/>
            <a:ext cx="3820222" cy="264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a:xfrm>
            <a:off x="10981038" y="1825625"/>
            <a:ext cx="372762" cy="4706980"/>
          </a:xfrm>
        </p:spPr>
        <p:txBody>
          <a:bodyPr/>
          <a:lstStyle/>
          <a:p>
            <a:endParaRPr lang="en-GB" dirty="0"/>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23" t="675" b="-675"/>
          <a:stretch/>
        </p:blipFill>
        <p:spPr bwMode="auto">
          <a:xfrm>
            <a:off x="8184332" y="2346847"/>
            <a:ext cx="3597477" cy="2682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6145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830" y="201002"/>
            <a:ext cx="10705123" cy="1768475"/>
          </a:xfrm>
        </p:spPr>
        <p:txBody>
          <a:bodyPr>
            <a:normAutofit fontScale="90000"/>
          </a:bodyPr>
          <a:lstStyle/>
          <a:p>
            <a:r>
              <a:rPr lang="en-GB" dirty="0" smtClean="0"/>
              <a:t>Don’t put in 0.016 x 0.022 </a:t>
            </a:r>
            <a:r>
              <a:rPr lang="en-GB" dirty="0" err="1" smtClean="0"/>
              <a:t>Niti</a:t>
            </a:r>
            <a:r>
              <a:rPr lang="en-GB" dirty="0" smtClean="0"/>
              <a:t> wire too soon or you will see some root resorption. Note centreline</a:t>
            </a:r>
            <a:br>
              <a:rPr lang="en-GB" dirty="0" smtClean="0"/>
            </a:br>
            <a:r>
              <a:rPr lang="en-GB" dirty="0" smtClean="0"/>
              <a:t>remains satisfactory.</a:t>
            </a:r>
            <a:endParaRPr lang="en-GB" dirty="0"/>
          </a:p>
        </p:txBody>
      </p:sp>
      <p:pic>
        <p:nvPicPr>
          <p:cNvPr id="2052"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828322" y="2131237"/>
            <a:ext cx="5839983" cy="3878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596" y="2131237"/>
            <a:ext cx="5622112" cy="3878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839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013989" y="904613"/>
            <a:ext cx="3911097" cy="5887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500515" y="884977"/>
            <a:ext cx="3924142" cy="5906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675446" y="3251200"/>
            <a:ext cx="2047631" cy="369332"/>
          </a:xfrm>
          <a:prstGeom prst="rect">
            <a:avLst/>
          </a:prstGeom>
          <a:noFill/>
        </p:spPr>
        <p:txBody>
          <a:bodyPr wrap="square" rtlCol="0">
            <a:spAutoFit/>
          </a:bodyPr>
          <a:lstStyle/>
          <a:p>
            <a:r>
              <a:rPr lang="en-GB" dirty="0" smtClean="0"/>
              <a:t>Does not dish in</a:t>
            </a:r>
            <a:endParaRPr lang="en-GB" dirty="0"/>
          </a:p>
        </p:txBody>
      </p:sp>
    </p:spTree>
    <p:extLst>
      <p:ext uri="{BB962C8B-B14F-4D97-AF65-F5344CB8AC3E}">
        <p14:creationId xmlns:p14="http://schemas.microsoft.com/office/powerpoint/2010/main" val="535874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Next Case</a:t>
            </a:r>
            <a:endParaRPr lang="en-GB" dirty="0"/>
          </a:p>
        </p:txBody>
      </p:sp>
      <p:sp>
        <p:nvSpPr>
          <p:cNvPr id="3" name="Subtitle 2"/>
          <p:cNvSpPr>
            <a:spLocks noGrp="1"/>
          </p:cNvSpPr>
          <p:nvPr>
            <p:ph type="subTitle" idx="1"/>
          </p:nvPr>
        </p:nvSpPr>
        <p:spPr/>
        <p:txBody>
          <a:bodyPr/>
          <a:lstStyle/>
          <a:p>
            <a:r>
              <a:rPr lang="en-GB" dirty="0" smtClean="0"/>
              <a:t>Racebacks</a:t>
            </a:r>
            <a:endParaRPr lang="en-GB" dirty="0"/>
          </a:p>
        </p:txBody>
      </p:sp>
    </p:spTree>
    <p:extLst>
      <p:ext uri="{BB962C8B-B14F-4D97-AF65-F5344CB8AC3E}">
        <p14:creationId xmlns:p14="http://schemas.microsoft.com/office/powerpoint/2010/main" val="31628559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Lower arch crowding</a:t>
            </a:r>
            <a:br>
              <a:rPr lang="en-GB" dirty="0" smtClean="0"/>
            </a:br>
            <a:r>
              <a:rPr lang="en-GB" dirty="0" smtClean="0"/>
              <a:t>Missing LR5 (Has third molars)</a:t>
            </a:r>
            <a:endParaRPr lang="en-GB" dirty="0"/>
          </a:p>
        </p:txBody>
      </p:sp>
      <p:pic>
        <p:nvPicPr>
          <p:cNvPr id="2051"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65296" y="1968760"/>
            <a:ext cx="5582211" cy="362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724" y="2054730"/>
            <a:ext cx="5483691" cy="361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2"/>
          </p:nvPr>
        </p:nvSpPr>
        <p:spPr>
          <a:xfrm>
            <a:off x="1242647" y="5589038"/>
            <a:ext cx="10111153" cy="1022777"/>
          </a:xfrm>
        </p:spPr>
        <p:txBody>
          <a:bodyPr>
            <a:normAutofit fontScale="92500"/>
          </a:bodyPr>
          <a:lstStyle/>
          <a:p>
            <a:pPr marL="0" indent="0">
              <a:buNone/>
            </a:pPr>
            <a:r>
              <a:rPr lang="en-GB" dirty="0" smtClean="0"/>
              <a:t>Because of the missing LR5 a decision to extract 5s and LRE leaves excessive space. Racebacks use excess anchorage and speed treatment</a:t>
            </a:r>
            <a:endParaRPr lang="en-GB" dirty="0"/>
          </a:p>
        </p:txBody>
      </p:sp>
    </p:spTree>
    <p:extLst>
      <p:ext uri="{BB962C8B-B14F-4D97-AF65-F5344CB8AC3E}">
        <p14:creationId xmlns:p14="http://schemas.microsoft.com/office/powerpoint/2010/main" val="3975758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00B0F0"/>
                </a:solidFill>
              </a:rPr>
              <a:t>Race-backs</a:t>
            </a:r>
            <a:endParaRPr lang="en-GB" b="1" dirty="0">
              <a:solidFill>
                <a:srgbClr val="00B0F0"/>
              </a:solidFill>
            </a:endParaRPr>
          </a:p>
        </p:txBody>
      </p:sp>
      <p:pic>
        <p:nvPicPr>
          <p:cNvPr id="5" name="Content Placeholder 4"/>
          <p:cNvPicPr>
            <a:picLocks noGrp="1" noChangeAspect="1"/>
          </p:cNvPicPr>
          <p:nvPr>
            <p:ph idx="1"/>
          </p:nvPr>
        </p:nvPicPr>
        <p:blipFill>
          <a:blip r:embed="rId2"/>
          <a:stretch>
            <a:fillRect/>
          </a:stretch>
        </p:blipFill>
        <p:spPr>
          <a:xfrm>
            <a:off x="411893" y="1454631"/>
            <a:ext cx="2042540" cy="2534200"/>
          </a:xfrm>
          <a:prstGeom prst="rect">
            <a:avLst/>
          </a:prstGeom>
        </p:spPr>
      </p:pic>
      <p:pic>
        <p:nvPicPr>
          <p:cNvPr id="3" name="Picture 2"/>
          <p:cNvPicPr>
            <a:picLocks noChangeAspect="1"/>
          </p:cNvPicPr>
          <p:nvPr/>
        </p:nvPicPr>
        <p:blipFill>
          <a:blip r:embed="rId3"/>
          <a:stretch>
            <a:fillRect/>
          </a:stretch>
        </p:blipFill>
        <p:spPr>
          <a:xfrm>
            <a:off x="2811053" y="1454631"/>
            <a:ext cx="7838297" cy="4913218"/>
          </a:xfrm>
          <a:prstGeom prst="rect">
            <a:avLst/>
          </a:prstGeom>
        </p:spPr>
      </p:pic>
    </p:spTree>
    <p:extLst>
      <p:ext uri="{BB962C8B-B14F-4D97-AF65-F5344CB8AC3E}">
        <p14:creationId xmlns:p14="http://schemas.microsoft.com/office/powerpoint/2010/main" val="31627619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Next Visit</a:t>
            </a:r>
            <a:endParaRPr lang="en-GB" dirty="0"/>
          </a:p>
        </p:txBody>
      </p:sp>
      <p:pic>
        <p:nvPicPr>
          <p:cNvPr id="6147"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665307" y="3883767"/>
            <a:ext cx="4323528" cy="287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3883767"/>
            <a:ext cx="4323528" cy="287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772" y="643813"/>
            <a:ext cx="4740455" cy="314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836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3168"/>
            <a:ext cx="10515600" cy="957520"/>
          </a:xfrm>
        </p:spPr>
        <p:txBody>
          <a:bodyPr>
            <a:normAutofit fontScale="90000"/>
          </a:bodyPr>
          <a:lstStyle/>
          <a:p>
            <a:r>
              <a:rPr lang="en-GB" dirty="0" smtClean="0"/>
              <a:t>                          Instanding UL2</a:t>
            </a:r>
            <a:br>
              <a:rPr lang="en-GB" dirty="0" smtClean="0"/>
            </a:br>
            <a:r>
              <a:rPr lang="en-GB" dirty="0" smtClean="0"/>
              <a:t> </a:t>
            </a:r>
            <a:endParaRPr lang="en-GB" dirty="0"/>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35459" y="1739584"/>
            <a:ext cx="5116037" cy="339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5052" r="8400" b="22973"/>
          <a:stretch/>
        </p:blipFill>
        <p:spPr bwMode="auto">
          <a:xfrm>
            <a:off x="5783254" y="1710263"/>
            <a:ext cx="5271924" cy="342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7051589" y="1112108"/>
            <a:ext cx="2421925" cy="1837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485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78863" y="1129424"/>
            <a:ext cx="5276939" cy="427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984000" y="1129425"/>
            <a:ext cx="6005303" cy="436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09785" y="5736492"/>
            <a:ext cx="6111630" cy="369332"/>
          </a:xfrm>
          <a:prstGeom prst="rect">
            <a:avLst/>
          </a:prstGeom>
          <a:noFill/>
        </p:spPr>
        <p:txBody>
          <a:bodyPr wrap="square" rtlCol="0">
            <a:spAutoFit/>
          </a:bodyPr>
          <a:lstStyle/>
          <a:p>
            <a:r>
              <a:rPr lang="en-GB" dirty="0" smtClean="0"/>
              <a:t>The use of a raceback really speeds up incisor alignment</a:t>
            </a:r>
            <a:endParaRPr lang="en-GB" dirty="0"/>
          </a:p>
        </p:txBody>
      </p:sp>
    </p:spTree>
    <p:extLst>
      <p:ext uri="{BB962C8B-B14F-4D97-AF65-F5344CB8AC3E}">
        <p14:creationId xmlns:p14="http://schemas.microsoft.com/office/powerpoint/2010/main" val="3423981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43"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2557" y="3524184"/>
            <a:ext cx="4273443" cy="283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86668" y="3524185"/>
            <a:ext cx="4273443" cy="283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6424" y="209291"/>
            <a:ext cx="4759152" cy="315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590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t="4114" b="9526"/>
          <a:stretch/>
        </p:blipFill>
        <p:spPr bwMode="auto">
          <a:xfrm>
            <a:off x="3340360" y="40919"/>
            <a:ext cx="2575034" cy="3347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Grp="1" noChangeAspect="1" noChangeArrowheads="1"/>
          </p:cNvPicPr>
          <p:nvPr>
            <p:ph sz="half" idx="4294967295"/>
          </p:nvPr>
        </p:nvPicPr>
        <p:blipFill rotWithShape="1">
          <a:blip r:embed="rId3" cstate="print">
            <a:extLst>
              <a:ext uri="{28A0092B-C50C-407E-A947-70E740481C1C}">
                <a14:useLocalDpi xmlns:a14="http://schemas.microsoft.com/office/drawing/2010/main" val="0"/>
              </a:ext>
            </a:extLst>
          </a:blip>
          <a:srcRect t="4547" b="10580"/>
          <a:stretch/>
        </p:blipFill>
        <p:spPr bwMode="auto">
          <a:xfrm>
            <a:off x="6013673" y="67832"/>
            <a:ext cx="2598482" cy="3320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14950"/>
          <a:stretch/>
        </p:blipFill>
        <p:spPr bwMode="auto">
          <a:xfrm>
            <a:off x="3340361" y="3458068"/>
            <a:ext cx="2575034" cy="329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11910"/>
          <a:stretch/>
        </p:blipFill>
        <p:spPr bwMode="auto">
          <a:xfrm>
            <a:off x="6013672" y="3458067"/>
            <a:ext cx="2495867" cy="331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9846" y="2774462"/>
            <a:ext cx="2094523" cy="369332"/>
          </a:xfrm>
          <a:prstGeom prst="rect">
            <a:avLst/>
          </a:prstGeom>
          <a:noFill/>
        </p:spPr>
        <p:txBody>
          <a:bodyPr wrap="square" rtlCol="0">
            <a:spAutoFit/>
          </a:bodyPr>
          <a:lstStyle/>
          <a:p>
            <a:r>
              <a:rPr lang="en-GB" dirty="0" smtClean="0"/>
              <a:t>Note no dishing in</a:t>
            </a:r>
            <a:endParaRPr lang="en-GB" dirty="0"/>
          </a:p>
        </p:txBody>
      </p:sp>
    </p:spTree>
    <p:extLst>
      <p:ext uri="{BB962C8B-B14F-4D97-AF65-F5344CB8AC3E}">
        <p14:creationId xmlns:p14="http://schemas.microsoft.com/office/powerpoint/2010/main" val="3130892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021" y="4847782"/>
            <a:ext cx="2585933" cy="1325563"/>
          </a:xfrm>
        </p:spPr>
        <p:txBody>
          <a:bodyPr/>
          <a:lstStyle/>
          <a:p>
            <a:r>
              <a:rPr lang="en-GB" b="1" dirty="0" smtClean="0">
                <a:solidFill>
                  <a:srgbClr val="0070C0"/>
                </a:solidFill>
              </a:rPr>
              <a:t>Split Essix</a:t>
            </a:r>
            <a:endParaRPr lang="en-GB" b="1" dirty="0">
              <a:solidFill>
                <a:srgbClr val="0070C0"/>
              </a:solidFill>
            </a:endParaRPr>
          </a:p>
        </p:txBody>
      </p:sp>
      <p:pic>
        <p:nvPicPr>
          <p:cNvPr id="4" name="Content Placeholder 3"/>
          <p:cNvPicPr>
            <a:picLocks noGrp="1" noChangeAspect="1"/>
          </p:cNvPicPr>
          <p:nvPr>
            <p:ph idx="1"/>
          </p:nvPr>
        </p:nvPicPr>
        <p:blipFill>
          <a:blip r:embed="rId2"/>
          <a:stretch>
            <a:fillRect/>
          </a:stretch>
        </p:blipFill>
        <p:spPr>
          <a:xfrm>
            <a:off x="557341" y="594040"/>
            <a:ext cx="2594833" cy="2750523"/>
          </a:xfrm>
          <a:prstGeom prst="rect">
            <a:avLst/>
          </a:prstGeom>
        </p:spPr>
      </p:pic>
      <p:pic>
        <p:nvPicPr>
          <p:cNvPr id="3" name="Picture 2"/>
          <p:cNvPicPr>
            <a:picLocks noChangeAspect="1"/>
          </p:cNvPicPr>
          <p:nvPr/>
        </p:nvPicPr>
        <p:blipFill>
          <a:blip r:embed="rId3"/>
          <a:stretch>
            <a:fillRect/>
          </a:stretch>
        </p:blipFill>
        <p:spPr>
          <a:xfrm>
            <a:off x="3572990" y="668180"/>
            <a:ext cx="7797460" cy="5505165"/>
          </a:xfrm>
          <a:prstGeom prst="rect">
            <a:avLst/>
          </a:prstGeom>
        </p:spPr>
      </p:pic>
    </p:spTree>
    <p:extLst>
      <p:ext uri="{BB962C8B-B14F-4D97-AF65-F5344CB8AC3E}">
        <p14:creationId xmlns:p14="http://schemas.microsoft.com/office/powerpoint/2010/main" val="22322321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107950"/>
            <a:ext cx="8229600" cy="706438"/>
          </a:xfrm>
        </p:spPr>
        <p:txBody>
          <a:bodyPr/>
          <a:lstStyle/>
          <a:p>
            <a:r>
              <a:rPr lang="en-US" altLang="en-US" dirty="0"/>
              <a:t>Mild </a:t>
            </a:r>
            <a:r>
              <a:rPr lang="en-US" altLang="en-US" dirty="0" smtClean="0"/>
              <a:t>crowding. </a:t>
            </a:r>
            <a:r>
              <a:rPr lang="en-US" altLang="en-US" sz="1400" dirty="0" smtClean="0"/>
              <a:t>Open enough space using screw </a:t>
            </a:r>
            <a:r>
              <a:rPr lang="en-US" altLang="en-US" sz="1400" dirty="0" smtClean="0"/>
              <a:t>plates or strip the teeth</a:t>
            </a:r>
            <a:endParaRPr lang="en-US" altLang="en-US" dirty="0"/>
          </a:p>
        </p:txBody>
      </p:sp>
      <p:pic>
        <p:nvPicPr>
          <p:cNvPr id="59396" name="Picture 5" descr="11.11.08.08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822325"/>
            <a:ext cx="4084638"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descr="11.11.08.08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350" y="862014"/>
            <a:ext cx="4084638"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Box 6"/>
          <p:cNvSpPr txBox="1">
            <a:spLocks noChangeArrowheads="1"/>
          </p:cNvSpPr>
          <p:nvPr/>
        </p:nvSpPr>
        <p:spPr bwMode="auto">
          <a:xfrm>
            <a:off x="0" y="914401"/>
            <a:ext cx="3344994"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dirty="0">
                <a:solidFill>
                  <a:srgbClr val="FF0000"/>
                </a:solidFill>
                <a:latin typeface="Arial" panose="020B0604020202020204" pitchFamily="34" charset="0"/>
              </a:rPr>
              <a:t>20 years ago</a:t>
            </a:r>
          </a:p>
        </p:txBody>
      </p:sp>
      <p:pic>
        <p:nvPicPr>
          <p:cNvPr id="59399" name="Picture 5" descr="11.11.08.08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35376"/>
            <a:ext cx="4046538"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7" descr="11.11.08.08 :: OT :: SC Study Serie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7589" y="3657601"/>
            <a:ext cx="4103687"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179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5" descr="12.04.12.11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16" y="1004370"/>
            <a:ext cx="5933949" cy="41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descr="12.04.12.11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004370"/>
            <a:ext cx="5958282" cy="410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03385" y="5470769"/>
            <a:ext cx="6541477" cy="1200329"/>
          </a:xfrm>
          <a:prstGeom prst="rect">
            <a:avLst/>
          </a:prstGeom>
          <a:noFill/>
        </p:spPr>
        <p:txBody>
          <a:bodyPr wrap="square" rtlCol="0">
            <a:spAutoFit/>
          </a:bodyPr>
          <a:lstStyle/>
          <a:p>
            <a:r>
              <a:rPr lang="en-GB" dirty="0" smtClean="0"/>
              <a:t>Take imps. Reposition the teeth on the model and make two Essix retainers ( 0.030) for each </a:t>
            </a:r>
            <a:r>
              <a:rPr lang="en-GB" dirty="0" smtClean="0"/>
              <a:t>jaw. </a:t>
            </a:r>
            <a:r>
              <a:rPr lang="en-GB" dirty="0"/>
              <a:t>O</a:t>
            </a:r>
            <a:r>
              <a:rPr lang="en-GB" dirty="0" smtClean="0"/>
              <a:t>ne </a:t>
            </a:r>
            <a:r>
              <a:rPr lang="en-GB" dirty="0" smtClean="0"/>
              <a:t>of which is split along the incisal edge 3-3. </a:t>
            </a:r>
            <a:r>
              <a:rPr lang="en-GB" dirty="0" smtClean="0"/>
              <a:t>Wear </a:t>
            </a:r>
            <a:r>
              <a:rPr lang="en-GB" dirty="0" smtClean="0"/>
              <a:t>the split one full time for 2 weeks and then the un-split one for 2 weeks</a:t>
            </a:r>
            <a:endParaRPr lang="en-GB" dirty="0"/>
          </a:p>
        </p:txBody>
      </p:sp>
    </p:spTree>
    <p:extLst>
      <p:ext uri="{BB962C8B-B14F-4D97-AF65-F5344CB8AC3E}">
        <p14:creationId xmlns:p14="http://schemas.microsoft.com/office/powerpoint/2010/main" val="23346439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5" descr="12.05.18.17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b="12444"/>
          <a:stretch>
            <a:fillRect/>
          </a:stretch>
        </p:blipFill>
        <p:spPr bwMode="auto">
          <a:xfrm>
            <a:off x="998786" y="3157995"/>
            <a:ext cx="4776431" cy="28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descr="12.05.18.17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t="6824"/>
          <a:stretch>
            <a:fillRect/>
          </a:stretch>
        </p:blipFill>
        <p:spPr bwMode="auto">
          <a:xfrm>
            <a:off x="5855516" y="3157995"/>
            <a:ext cx="4517023" cy="28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9" descr="12.05.18.17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4600" y="-6667500"/>
            <a:ext cx="29400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11" descr="10.11.16.19 :: OT :: SC Study Series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158" r="4816" b="8211"/>
          <a:stretch/>
        </p:blipFill>
        <p:spPr bwMode="auto">
          <a:xfrm>
            <a:off x="2828947" y="184556"/>
            <a:ext cx="5436007" cy="28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Box 1"/>
          <p:cNvSpPr txBox="1">
            <a:spLocks noChangeArrowheads="1"/>
          </p:cNvSpPr>
          <p:nvPr/>
        </p:nvSpPr>
        <p:spPr bwMode="auto">
          <a:xfrm>
            <a:off x="486562" y="6189138"/>
            <a:ext cx="107379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800" dirty="0">
                <a:latin typeface="Arial" panose="020B0604020202020204" pitchFamily="34" charset="0"/>
              </a:rPr>
              <a:t>No enamel has been damaged in the making of this occlusion</a:t>
            </a:r>
          </a:p>
        </p:txBody>
      </p:sp>
    </p:spTree>
    <p:extLst>
      <p:ext uri="{BB962C8B-B14F-4D97-AF65-F5344CB8AC3E}">
        <p14:creationId xmlns:p14="http://schemas.microsoft.com/office/powerpoint/2010/main" val="2645086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5" descr="13.11.29.13 :: OT :: SC Study Series 1"/>
          <p:cNvPicPr>
            <a:picLocks noChangeAspect="1" noChangeArrowheads="1"/>
          </p:cNvPicPr>
          <p:nvPr/>
        </p:nvPicPr>
        <p:blipFill rotWithShape="1">
          <a:blip r:embed="rId2">
            <a:extLst>
              <a:ext uri="{28A0092B-C50C-407E-A947-70E740481C1C}">
                <a14:useLocalDpi xmlns:a14="http://schemas.microsoft.com/office/drawing/2010/main" val="0"/>
              </a:ext>
            </a:extLst>
          </a:blip>
          <a:srcRect t="14735" r="4036" b="13392"/>
          <a:stretch/>
        </p:blipFill>
        <p:spPr bwMode="auto">
          <a:xfrm>
            <a:off x="437893" y="2224216"/>
            <a:ext cx="4018777" cy="45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7" descr="13.11.29.13 :: OT :: SC Study Series 1"/>
          <p:cNvPicPr>
            <a:picLocks noChangeAspect="1" noChangeArrowheads="1"/>
          </p:cNvPicPr>
          <p:nvPr/>
        </p:nvPicPr>
        <p:blipFill rotWithShape="1">
          <a:blip r:embed="rId3">
            <a:extLst>
              <a:ext uri="{28A0092B-C50C-407E-A947-70E740481C1C}">
                <a14:useLocalDpi xmlns:a14="http://schemas.microsoft.com/office/drawing/2010/main" val="0"/>
              </a:ext>
            </a:extLst>
          </a:blip>
          <a:srcRect t="15055" r="13919" b="12947"/>
          <a:stretch/>
        </p:blipFill>
        <p:spPr bwMode="auto">
          <a:xfrm>
            <a:off x="4596112" y="2224217"/>
            <a:ext cx="3617011" cy="453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633254" y="4376308"/>
            <a:ext cx="3212001" cy="369332"/>
          </a:xfrm>
          <a:prstGeom prst="rect">
            <a:avLst/>
          </a:prstGeom>
          <a:noFill/>
        </p:spPr>
        <p:txBody>
          <a:bodyPr wrap="square" rtlCol="0">
            <a:spAutoFit/>
          </a:bodyPr>
          <a:lstStyle/>
          <a:p>
            <a:r>
              <a:rPr lang="en-GB" dirty="0" smtClean="0"/>
              <a:t>AOB with reduced incisal show</a:t>
            </a:r>
            <a:endParaRPr lang="en-GB" dirty="0"/>
          </a:p>
        </p:txBody>
      </p:sp>
      <p:pic>
        <p:nvPicPr>
          <p:cNvPr id="5" name="Picture 4"/>
          <p:cNvPicPr>
            <a:picLocks noChangeAspect="1"/>
          </p:cNvPicPr>
          <p:nvPr/>
        </p:nvPicPr>
        <p:blipFill rotWithShape="1">
          <a:blip r:embed="rId4"/>
          <a:srcRect l="14231" t="20060" r="19569" b="19279"/>
          <a:stretch/>
        </p:blipFill>
        <p:spPr>
          <a:xfrm>
            <a:off x="134081" y="98812"/>
            <a:ext cx="2609407" cy="2125404"/>
          </a:xfrm>
          <a:prstGeom prst="rect">
            <a:avLst/>
          </a:prstGeom>
        </p:spPr>
      </p:pic>
      <p:sp>
        <p:nvSpPr>
          <p:cNvPr id="3" name="TextBox 2"/>
          <p:cNvSpPr txBox="1"/>
          <p:nvPr/>
        </p:nvSpPr>
        <p:spPr>
          <a:xfrm>
            <a:off x="3550508" y="716692"/>
            <a:ext cx="5469924" cy="646331"/>
          </a:xfrm>
          <a:prstGeom prst="rect">
            <a:avLst/>
          </a:prstGeom>
          <a:noFill/>
        </p:spPr>
        <p:txBody>
          <a:bodyPr wrap="square" rtlCol="0">
            <a:spAutoFit/>
          </a:bodyPr>
          <a:lstStyle/>
          <a:p>
            <a:r>
              <a:rPr lang="en-GB" sz="3600" dirty="0" smtClean="0">
                <a:solidFill>
                  <a:schemeClr val="accent1">
                    <a:lumMod val="75000"/>
                  </a:schemeClr>
                </a:solidFill>
              </a:rPr>
              <a:t>Upside-down counterforce</a:t>
            </a:r>
            <a:endParaRPr lang="en-GB" sz="3600" dirty="0">
              <a:solidFill>
                <a:schemeClr val="accent1">
                  <a:lumMod val="75000"/>
                </a:schemeClr>
              </a:solidFill>
            </a:endParaRPr>
          </a:p>
        </p:txBody>
      </p:sp>
    </p:spTree>
    <p:extLst>
      <p:ext uri="{BB962C8B-B14F-4D97-AF65-F5344CB8AC3E}">
        <p14:creationId xmlns:p14="http://schemas.microsoft.com/office/powerpoint/2010/main" val="31248205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5" descr="13.11.29.13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3085" t="9354" b="9137"/>
          <a:stretch>
            <a:fillRect/>
          </a:stretch>
        </p:blipFill>
        <p:spPr bwMode="auto">
          <a:xfrm>
            <a:off x="134046" y="3559079"/>
            <a:ext cx="5619668" cy="31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7" descr="13.11.29.13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9109" t="4999" r="3172" b="3520"/>
          <a:stretch>
            <a:fillRect/>
          </a:stretch>
        </p:blipFill>
        <p:spPr bwMode="auto">
          <a:xfrm>
            <a:off x="5869059" y="3559078"/>
            <a:ext cx="4823992" cy="314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9" descr="13.11.29.13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t="11612" b="3439"/>
          <a:stretch>
            <a:fillRect/>
          </a:stretch>
        </p:blipFill>
        <p:spPr bwMode="auto">
          <a:xfrm>
            <a:off x="2724525" y="145709"/>
            <a:ext cx="5794800" cy="327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0416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8" name="Picture 5" descr="0808-0005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l="3928" t="8472" r="8810" b="10709"/>
          <a:stretch>
            <a:fillRect/>
          </a:stretch>
        </p:blipFill>
        <p:spPr bwMode="auto">
          <a:xfrm>
            <a:off x="1166551" y="3785300"/>
            <a:ext cx="4747656" cy="292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7" descr="0808-0005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4559" t="9163" r="4982" b="17239"/>
          <a:stretch>
            <a:fillRect/>
          </a:stretch>
        </p:blipFill>
        <p:spPr bwMode="auto">
          <a:xfrm>
            <a:off x="6014027" y="3785300"/>
            <a:ext cx="5405975" cy="292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9" descr="0808-0005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l="1202" t="21628" r="1714" b="9589"/>
          <a:stretch>
            <a:fillRect/>
          </a:stretch>
        </p:blipFill>
        <p:spPr bwMode="auto">
          <a:xfrm>
            <a:off x="2806146" y="696209"/>
            <a:ext cx="6415761" cy="301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2277" y="132862"/>
            <a:ext cx="11246338" cy="369332"/>
          </a:xfrm>
          <a:prstGeom prst="rect">
            <a:avLst/>
          </a:prstGeom>
          <a:noFill/>
        </p:spPr>
        <p:txBody>
          <a:bodyPr wrap="square" rtlCol="0">
            <a:spAutoFit/>
          </a:bodyPr>
          <a:lstStyle/>
          <a:p>
            <a:r>
              <a:rPr lang="en-GB" dirty="0" smtClean="0"/>
              <a:t>Counter-force </a:t>
            </a:r>
            <a:r>
              <a:rPr lang="en-GB" dirty="0" smtClean="0"/>
              <a:t>archwires upside down  with vertical elastics to extrude the premolars</a:t>
            </a:r>
            <a:endParaRPr lang="en-GB" dirty="0"/>
          </a:p>
        </p:txBody>
      </p:sp>
    </p:spTree>
    <p:extLst>
      <p:ext uri="{BB962C8B-B14F-4D97-AF65-F5344CB8AC3E}">
        <p14:creationId xmlns:p14="http://schemas.microsoft.com/office/powerpoint/2010/main" val="2642869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65903"/>
            <a:ext cx="9813324" cy="1260389"/>
          </a:xfrm>
        </p:spPr>
        <p:txBody>
          <a:bodyPr/>
          <a:lstStyle/>
          <a:p>
            <a:r>
              <a:rPr lang="en-GB" dirty="0" smtClean="0"/>
              <a:t>0.014 TA beneath posted </a:t>
            </a:r>
            <a:r>
              <a:rPr lang="en-GB" dirty="0" smtClean="0"/>
              <a:t>arch-wire</a:t>
            </a:r>
            <a:endParaRPr lang="en-GB" dirty="0"/>
          </a:p>
        </p:txBody>
      </p:sp>
      <p:pic>
        <p:nvPicPr>
          <p:cNvPr id="205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705232" y="1386018"/>
            <a:ext cx="7885228" cy="523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896497" y="947351"/>
            <a:ext cx="2891481" cy="3122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0895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5" descr="2602-0003 :: OT :: SC Study Seri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417" y="3271838"/>
            <a:ext cx="4996284" cy="331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7" descr="2602-0003 :: OT :: SC Study Series 1"/>
          <p:cNvPicPr>
            <a:picLocks noChangeAspect="1" noChangeArrowheads="1"/>
          </p:cNvPicPr>
          <p:nvPr/>
        </p:nvPicPr>
        <p:blipFill>
          <a:blip r:embed="rId3">
            <a:extLst>
              <a:ext uri="{28A0092B-C50C-407E-A947-70E740481C1C}">
                <a14:useLocalDpi xmlns:a14="http://schemas.microsoft.com/office/drawing/2010/main" val="0"/>
              </a:ext>
            </a:extLst>
          </a:blip>
          <a:srcRect l="5064" t="5827" r="5849" b="4066"/>
          <a:stretch>
            <a:fillRect/>
          </a:stretch>
        </p:blipFill>
        <p:spPr bwMode="auto">
          <a:xfrm>
            <a:off x="5808663" y="3271838"/>
            <a:ext cx="4940202" cy="331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9" descr="2602-0003 :: OT :: SC Study Series 1"/>
          <p:cNvPicPr>
            <a:picLocks noChangeAspect="1" noChangeArrowheads="1"/>
          </p:cNvPicPr>
          <p:nvPr/>
        </p:nvPicPr>
        <p:blipFill>
          <a:blip r:embed="rId4">
            <a:extLst>
              <a:ext uri="{28A0092B-C50C-407E-A947-70E740481C1C}">
                <a14:useLocalDpi xmlns:a14="http://schemas.microsoft.com/office/drawing/2010/main" val="0"/>
              </a:ext>
            </a:extLst>
          </a:blip>
          <a:srcRect l="4010" t="19244" r="-636" b="3030"/>
          <a:stretch>
            <a:fillRect/>
          </a:stretch>
        </p:blipFill>
        <p:spPr bwMode="auto">
          <a:xfrm>
            <a:off x="2999581" y="116754"/>
            <a:ext cx="5668558" cy="302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0377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Picture 5" descr="2602-0003 :: OT :: SC Study Series 1"/>
          <p:cNvPicPr>
            <a:picLocks noChangeAspect="1" noChangeArrowheads="1"/>
          </p:cNvPicPr>
          <p:nvPr/>
        </p:nvPicPr>
        <p:blipFill rotWithShape="1">
          <a:blip r:embed="rId2">
            <a:extLst>
              <a:ext uri="{28A0092B-C50C-407E-A947-70E740481C1C}">
                <a14:useLocalDpi xmlns:a14="http://schemas.microsoft.com/office/drawing/2010/main" val="0"/>
              </a:ext>
            </a:extLst>
          </a:blip>
          <a:srcRect t="8081"/>
          <a:stretch/>
        </p:blipFill>
        <p:spPr bwMode="auto">
          <a:xfrm>
            <a:off x="1254847" y="640861"/>
            <a:ext cx="4435605" cy="613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7" descr="2602-0003 :: OT :: SC Study Series 1"/>
          <p:cNvPicPr>
            <a:picLocks noChangeAspect="1" noChangeArrowheads="1"/>
          </p:cNvPicPr>
          <p:nvPr/>
        </p:nvPicPr>
        <p:blipFill rotWithShape="1">
          <a:blip r:embed="rId3">
            <a:extLst>
              <a:ext uri="{28A0092B-C50C-407E-A947-70E740481C1C}">
                <a14:useLocalDpi xmlns:a14="http://schemas.microsoft.com/office/drawing/2010/main" val="0"/>
              </a:ext>
            </a:extLst>
          </a:blip>
          <a:srcRect t="6729"/>
          <a:stretch/>
        </p:blipFill>
        <p:spPr bwMode="auto">
          <a:xfrm>
            <a:off x="5840510" y="633046"/>
            <a:ext cx="4432494" cy="622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1108" y="156308"/>
            <a:ext cx="7049477" cy="369332"/>
          </a:xfrm>
          <a:prstGeom prst="rect">
            <a:avLst/>
          </a:prstGeom>
          <a:noFill/>
        </p:spPr>
        <p:txBody>
          <a:bodyPr wrap="square" rtlCol="0">
            <a:spAutoFit/>
          </a:bodyPr>
          <a:lstStyle/>
          <a:p>
            <a:r>
              <a:rPr lang="en-GB" dirty="0" smtClean="0"/>
              <a:t>6 months </a:t>
            </a:r>
            <a:r>
              <a:rPr lang="en-GB" smtClean="0"/>
              <a:t>after treatment</a:t>
            </a:r>
            <a:endParaRPr lang="en-GB"/>
          </a:p>
        </p:txBody>
      </p:sp>
    </p:spTree>
    <p:extLst>
      <p:ext uri="{BB962C8B-B14F-4D97-AF65-F5344CB8AC3E}">
        <p14:creationId xmlns:p14="http://schemas.microsoft.com/office/powerpoint/2010/main" val="381429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GB" dirty="0" smtClean="0"/>
              <a:t>                 </a:t>
            </a:r>
            <a:r>
              <a:rPr lang="en-GB" b="1" dirty="0" smtClean="0">
                <a:solidFill>
                  <a:srgbClr val="00B0F0"/>
                </a:solidFill>
              </a:rPr>
              <a:t>Mod</a:t>
            </a:r>
            <a:r>
              <a:rPr lang="en-GB" b="1" dirty="0" smtClean="0">
                <a:solidFill>
                  <a:srgbClr val="FF0000"/>
                </a:solidFill>
              </a:rPr>
              <a:t>i</a:t>
            </a:r>
            <a:r>
              <a:rPr lang="en-GB" b="1" dirty="0" smtClean="0">
                <a:solidFill>
                  <a:srgbClr val="00B0F0"/>
                </a:solidFill>
              </a:rPr>
              <a:t>f</a:t>
            </a:r>
            <a:r>
              <a:rPr lang="en-GB" b="1" dirty="0" smtClean="0">
                <a:solidFill>
                  <a:srgbClr val="FF0000"/>
                </a:solidFill>
              </a:rPr>
              <a:t>i</a:t>
            </a:r>
            <a:r>
              <a:rPr lang="en-GB" b="1" dirty="0" smtClean="0">
                <a:solidFill>
                  <a:srgbClr val="00B0F0"/>
                </a:solidFill>
              </a:rPr>
              <a:t>ed</a:t>
            </a:r>
            <a:r>
              <a:rPr lang="en-GB" b="1" dirty="0" smtClean="0"/>
              <a:t> </a:t>
            </a:r>
            <a:r>
              <a:rPr lang="en-GB" b="1" dirty="0" smtClean="0">
                <a:solidFill>
                  <a:srgbClr val="00B0F0"/>
                </a:solidFill>
              </a:rPr>
              <a:t>Ball</a:t>
            </a:r>
            <a:r>
              <a:rPr lang="en-GB" b="1" dirty="0" smtClean="0">
                <a:solidFill>
                  <a:srgbClr val="FF0000"/>
                </a:solidFill>
              </a:rPr>
              <a:t>i</a:t>
            </a:r>
            <a:r>
              <a:rPr lang="en-GB" b="1" dirty="0" smtClean="0">
                <a:solidFill>
                  <a:srgbClr val="00B0F0"/>
                </a:solidFill>
              </a:rPr>
              <a:t>sta</a:t>
            </a:r>
            <a:endParaRPr lang="en-GB" b="1" dirty="0"/>
          </a:p>
        </p:txBody>
      </p:sp>
      <p:pic>
        <p:nvPicPr>
          <p:cNvPr id="5" name="Picture 4"/>
          <p:cNvPicPr>
            <a:picLocks noChangeAspect="1"/>
          </p:cNvPicPr>
          <p:nvPr/>
        </p:nvPicPr>
        <p:blipFill>
          <a:blip r:embed="rId2"/>
          <a:stretch>
            <a:fillRect/>
          </a:stretch>
        </p:blipFill>
        <p:spPr>
          <a:xfrm>
            <a:off x="7440635" y="1690688"/>
            <a:ext cx="4630606" cy="3776601"/>
          </a:xfrm>
          <a:prstGeom prst="rect">
            <a:avLst/>
          </a:prstGeom>
        </p:spPr>
      </p:pic>
      <p:pic>
        <p:nvPicPr>
          <p:cNvPr id="6" name="Picture 5"/>
          <p:cNvPicPr>
            <a:picLocks noChangeAspect="1"/>
          </p:cNvPicPr>
          <p:nvPr/>
        </p:nvPicPr>
        <p:blipFill>
          <a:blip r:embed="rId3"/>
          <a:stretch>
            <a:fillRect/>
          </a:stretch>
        </p:blipFill>
        <p:spPr>
          <a:xfrm>
            <a:off x="2338961" y="1684305"/>
            <a:ext cx="4931329" cy="3778823"/>
          </a:xfrm>
          <a:prstGeom prst="rect">
            <a:avLst/>
          </a:prstGeom>
        </p:spPr>
      </p:pic>
      <p:pic>
        <p:nvPicPr>
          <p:cNvPr id="7" name="Content Placeholder 3"/>
          <p:cNvPicPr>
            <a:picLocks noChangeAspect="1"/>
          </p:cNvPicPr>
          <p:nvPr/>
        </p:nvPicPr>
        <p:blipFill>
          <a:blip r:embed="rId4"/>
          <a:stretch>
            <a:fillRect/>
          </a:stretch>
        </p:blipFill>
        <p:spPr>
          <a:xfrm>
            <a:off x="111509" y="1684305"/>
            <a:ext cx="2115943" cy="2601226"/>
          </a:xfrm>
          <a:prstGeom prst="rect">
            <a:avLst/>
          </a:prstGeom>
        </p:spPr>
      </p:pic>
      <p:sp>
        <p:nvSpPr>
          <p:cNvPr id="3" name="TextBox 2"/>
          <p:cNvSpPr txBox="1"/>
          <p:nvPr/>
        </p:nvSpPr>
        <p:spPr>
          <a:xfrm>
            <a:off x="773723" y="5720862"/>
            <a:ext cx="11230708" cy="923330"/>
          </a:xfrm>
          <a:prstGeom prst="rect">
            <a:avLst/>
          </a:prstGeom>
          <a:noFill/>
        </p:spPr>
        <p:txBody>
          <a:bodyPr wrap="square" rtlCol="0">
            <a:spAutoFit/>
          </a:bodyPr>
          <a:lstStyle/>
          <a:p>
            <a:r>
              <a:rPr lang="en-GB" dirty="0" smtClean="0"/>
              <a:t>Pulls down palatal canines, opens space and centres the canine between 2 and 4 all at the same time.</a:t>
            </a:r>
          </a:p>
          <a:p>
            <a:r>
              <a:rPr lang="en-GB" dirty="0" smtClean="0"/>
              <a:t>To make the button  pull a module over the wire and cover with flowable composite. Joining it to the push-coils makes it easier to place in the mouth.</a:t>
            </a:r>
            <a:endParaRPr lang="en-GB" dirty="0"/>
          </a:p>
        </p:txBody>
      </p:sp>
    </p:spTree>
    <p:extLst>
      <p:ext uri="{BB962C8B-B14F-4D97-AF65-F5344CB8AC3E}">
        <p14:creationId xmlns:p14="http://schemas.microsoft.com/office/powerpoint/2010/main" val="2712728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catapult</a:t>
            </a:r>
            <a:endParaRPr lang="en-GB" dirty="0"/>
          </a:p>
        </p:txBody>
      </p:sp>
      <p:pic>
        <p:nvPicPr>
          <p:cNvPr id="4" name="Content Placeholder 3"/>
          <p:cNvPicPr>
            <a:picLocks noGrp="1" noChangeAspect="1"/>
          </p:cNvPicPr>
          <p:nvPr>
            <p:ph idx="1"/>
          </p:nvPr>
        </p:nvPicPr>
        <p:blipFill>
          <a:blip r:embed="rId2"/>
          <a:stretch>
            <a:fillRect/>
          </a:stretch>
        </p:blipFill>
        <p:spPr>
          <a:xfrm>
            <a:off x="3221673" y="1825625"/>
            <a:ext cx="5748654" cy="4351338"/>
          </a:xfrm>
          <a:prstGeom prst="rect">
            <a:avLst/>
          </a:prstGeom>
        </p:spPr>
      </p:pic>
    </p:spTree>
    <p:extLst>
      <p:ext uri="{BB962C8B-B14F-4D97-AF65-F5344CB8AC3E}">
        <p14:creationId xmlns:p14="http://schemas.microsoft.com/office/powerpoint/2010/main" val="23290839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85536" y="5038745"/>
            <a:ext cx="3015048" cy="1125924"/>
          </a:xfrm>
        </p:spPr>
        <p:txBody>
          <a:bodyPr>
            <a:normAutofit fontScale="90000"/>
          </a:bodyPr>
          <a:lstStyle/>
          <a:p>
            <a:r>
              <a:rPr lang="en-GB" b="1" dirty="0" smtClean="0">
                <a:solidFill>
                  <a:srgbClr val="FFC000"/>
                </a:solidFill>
              </a:rPr>
              <a:t>Cement on 7s</a:t>
            </a:r>
            <a:endParaRPr lang="en-GB" b="1" dirty="0">
              <a:solidFill>
                <a:srgbClr val="FFC000"/>
              </a:solidFill>
            </a:endParaRPr>
          </a:p>
        </p:txBody>
      </p:sp>
      <p:pic>
        <p:nvPicPr>
          <p:cNvPr id="5" name="Picture 4"/>
          <p:cNvPicPr>
            <a:picLocks noChangeAspect="1"/>
          </p:cNvPicPr>
          <p:nvPr/>
        </p:nvPicPr>
        <p:blipFill rotWithShape="1">
          <a:blip r:embed="rId2"/>
          <a:srcRect l="-299" t="7055" r="-937" b="9235"/>
          <a:stretch/>
        </p:blipFill>
        <p:spPr>
          <a:xfrm flipH="1">
            <a:off x="7177525" y="181023"/>
            <a:ext cx="3762323" cy="1981342"/>
          </a:xfrm>
          <a:prstGeom prst="rect">
            <a:avLst/>
          </a:prstGeom>
        </p:spPr>
      </p:pic>
      <p:pic>
        <p:nvPicPr>
          <p:cNvPr id="6" name="Picture 5"/>
          <p:cNvPicPr>
            <a:picLocks noChangeAspect="1"/>
          </p:cNvPicPr>
          <p:nvPr/>
        </p:nvPicPr>
        <p:blipFill>
          <a:blip r:embed="rId3"/>
          <a:stretch>
            <a:fillRect/>
          </a:stretch>
        </p:blipFill>
        <p:spPr>
          <a:xfrm>
            <a:off x="7177525" y="2185439"/>
            <a:ext cx="3762323" cy="2205330"/>
          </a:xfrm>
          <a:prstGeom prst="rect">
            <a:avLst/>
          </a:prstGeom>
        </p:spPr>
      </p:pic>
      <p:pic>
        <p:nvPicPr>
          <p:cNvPr id="7" name="Picture 6"/>
          <p:cNvPicPr>
            <a:picLocks noChangeAspect="1"/>
          </p:cNvPicPr>
          <p:nvPr/>
        </p:nvPicPr>
        <p:blipFill>
          <a:blip r:embed="rId4"/>
          <a:stretch>
            <a:fillRect/>
          </a:stretch>
        </p:blipFill>
        <p:spPr>
          <a:xfrm flipH="1">
            <a:off x="7177526" y="4413843"/>
            <a:ext cx="3762322" cy="2302377"/>
          </a:xfrm>
          <a:prstGeom prst="rect">
            <a:avLst/>
          </a:prstGeom>
        </p:spPr>
      </p:pic>
      <p:pic>
        <p:nvPicPr>
          <p:cNvPr id="8" name="Picture 7"/>
          <p:cNvPicPr>
            <a:picLocks noChangeAspect="1"/>
          </p:cNvPicPr>
          <p:nvPr/>
        </p:nvPicPr>
        <p:blipFill>
          <a:blip r:embed="rId5"/>
          <a:stretch>
            <a:fillRect/>
          </a:stretch>
        </p:blipFill>
        <p:spPr>
          <a:xfrm>
            <a:off x="2191783" y="181023"/>
            <a:ext cx="4612671" cy="4147576"/>
          </a:xfrm>
          <a:prstGeom prst="rect">
            <a:avLst/>
          </a:prstGeom>
        </p:spPr>
      </p:pic>
      <p:pic>
        <p:nvPicPr>
          <p:cNvPr id="9" name="Content Placeholder 3"/>
          <p:cNvPicPr>
            <a:picLocks noChangeAspect="1"/>
          </p:cNvPicPr>
          <p:nvPr/>
        </p:nvPicPr>
        <p:blipFill>
          <a:blip r:embed="rId6"/>
          <a:stretch>
            <a:fillRect/>
          </a:stretch>
        </p:blipFill>
        <p:spPr>
          <a:xfrm>
            <a:off x="318721" y="113115"/>
            <a:ext cx="1778730" cy="2516252"/>
          </a:xfrm>
          <a:prstGeom prst="rect">
            <a:avLst/>
          </a:prstGeom>
        </p:spPr>
      </p:pic>
    </p:spTree>
    <p:extLst>
      <p:ext uri="{BB962C8B-B14F-4D97-AF65-F5344CB8AC3E}">
        <p14:creationId xmlns:p14="http://schemas.microsoft.com/office/powerpoint/2010/main" val="7499301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cement to open the bite</a:t>
            </a:r>
            <a:endParaRPr lang="en-GB" dirty="0"/>
          </a:p>
        </p:txBody>
      </p:sp>
      <p:sp>
        <p:nvSpPr>
          <p:cNvPr id="3" name="Content Placeholder 2"/>
          <p:cNvSpPr>
            <a:spLocks noGrp="1"/>
          </p:cNvSpPr>
          <p:nvPr>
            <p:ph idx="1"/>
          </p:nvPr>
        </p:nvSpPr>
        <p:spPr>
          <a:xfrm>
            <a:off x="720969" y="1872518"/>
            <a:ext cx="10515600" cy="4351338"/>
          </a:xfrm>
        </p:spPr>
        <p:txBody>
          <a:bodyPr/>
          <a:lstStyle/>
          <a:p>
            <a:pPr marL="0" indent="0">
              <a:buNone/>
            </a:pPr>
            <a:r>
              <a:rPr lang="en-GB" dirty="0" smtClean="0"/>
              <a:t>You  use Straight –wire but the wire isn’t </a:t>
            </a:r>
            <a:r>
              <a:rPr lang="en-GB" b="1" dirty="0" smtClean="0"/>
              <a:t>straight</a:t>
            </a:r>
            <a:r>
              <a:rPr lang="en-GB" dirty="0" smtClean="0"/>
              <a:t> it is </a:t>
            </a:r>
            <a:r>
              <a:rPr lang="en-GB" b="1" dirty="0" smtClean="0"/>
              <a:t>FLAT</a:t>
            </a:r>
            <a:r>
              <a:rPr lang="en-GB" dirty="0" smtClean="0"/>
              <a:t>. (Flat wire doesn’t sound so good) If the wire is flat, you get the right tip and torque on every tooth. If you open the bite with bite opening curves you get the wrong tip and torque on every tooth and in particular it proclines and expands lower 3-3. It also impedes sliding mechanics.</a:t>
            </a:r>
          </a:p>
          <a:p>
            <a:pPr marL="0" indent="0">
              <a:buNone/>
            </a:pPr>
            <a:r>
              <a:rPr lang="en-GB" dirty="0" smtClean="0"/>
              <a:t>Don’t bond the 7s and place cement on the occlusal surface to exactly open the bite. Then use elastics (usually class II) which lift the lower 6s.</a:t>
            </a:r>
          </a:p>
          <a:p>
            <a:pPr marL="0" indent="0">
              <a:buNone/>
            </a:pPr>
            <a:r>
              <a:rPr lang="en-GB" dirty="0" smtClean="0"/>
              <a:t>It opens the bite and because the incisors are out of contact it speeds up overjet reduction.</a:t>
            </a:r>
          </a:p>
          <a:p>
            <a:pPr marL="0" indent="0">
              <a:buNone/>
            </a:pPr>
            <a:r>
              <a:rPr lang="en-GB" dirty="0" smtClean="0"/>
              <a:t>You </a:t>
            </a:r>
            <a:r>
              <a:rPr lang="en-GB" b="1" dirty="0" smtClean="0"/>
              <a:t>must </a:t>
            </a:r>
            <a:r>
              <a:rPr lang="en-GB" dirty="0" smtClean="0"/>
              <a:t>remove the cement on the 7s when the 6s are in contact </a:t>
            </a:r>
            <a:endParaRPr lang="en-GB" dirty="0"/>
          </a:p>
        </p:txBody>
      </p:sp>
    </p:spTree>
    <p:extLst>
      <p:ext uri="{BB962C8B-B14F-4D97-AF65-F5344CB8AC3E}">
        <p14:creationId xmlns:p14="http://schemas.microsoft.com/office/powerpoint/2010/main" val="1280659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403654" y="1327000"/>
            <a:ext cx="4300151" cy="617194"/>
          </a:xfrm>
        </p:spPr>
        <p:txBody>
          <a:bodyPr/>
          <a:lstStyle/>
          <a:p>
            <a:r>
              <a:rPr lang="en-GB" dirty="0" smtClean="0"/>
              <a:t>Insert TA</a:t>
            </a:r>
            <a:endParaRPr lang="en-GB" dirty="0"/>
          </a:p>
        </p:txBody>
      </p:sp>
      <p:pic>
        <p:nvPicPr>
          <p:cNvPr id="3074" name="Picture 2"/>
          <p:cNvPicPr>
            <a:picLocks noGrp="1" noChangeAspect="1" noChangeArrowheads="1"/>
          </p:cNvPicPr>
          <p:nvPr>
            <p:ph sz="half" idx="4294967295"/>
          </p:nvPr>
        </p:nvPicPr>
        <p:blipFill rotWithShape="1">
          <a:blip r:embed="rId2" cstate="print">
            <a:extLst>
              <a:ext uri="{28A0092B-C50C-407E-A947-70E740481C1C}">
                <a14:useLocalDpi xmlns:a14="http://schemas.microsoft.com/office/drawing/2010/main" val="0"/>
              </a:ext>
            </a:extLst>
          </a:blip>
          <a:srcRect l="1095" r="4359" b="10643"/>
          <a:stretch/>
        </p:blipFill>
        <p:spPr bwMode="auto">
          <a:xfrm>
            <a:off x="0" y="2108886"/>
            <a:ext cx="5438298" cy="431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p:cNvSpPr>
            <a:spLocks noGrp="1"/>
          </p:cNvSpPr>
          <p:nvPr>
            <p:ph type="body" sz="quarter" idx="4294967295"/>
          </p:nvPr>
        </p:nvSpPr>
        <p:spPr>
          <a:xfrm>
            <a:off x="5954370" y="1223641"/>
            <a:ext cx="5183187" cy="823912"/>
          </a:xfrm>
        </p:spPr>
        <p:txBody>
          <a:bodyPr/>
          <a:lstStyle/>
          <a:p>
            <a:r>
              <a:rPr lang="en-GB" dirty="0" smtClean="0"/>
              <a:t>After 12 weeks</a:t>
            </a:r>
            <a:endParaRPr lang="en-GB" dirty="0"/>
          </a:p>
        </p:txBody>
      </p:sp>
      <p:pic>
        <p:nvPicPr>
          <p:cNvPr id="3075" name="Picture 3"/>
          <p:cNvPicPr>
            <a:picLocks noGrp="1" noChangeAspect="1" noChangeArrowheads="1"/>
          </p:cNvPicPr>
          <p:nvPr>
            <p:ph sz="quarter" idx="4294967295"/>
          </p:nvPr>
        </p:nvPicPr>
        <p:blipFill rotWithShape="1">
          <a:blip r:embed="rId3" cstate="print">
            <a:extLst>
              <a:ext uri="{28A0092B-C50C-407E-A947-70E740481C1C}">
                <a14:useLocalDpi xmlns:a14="http://schemas.microsoft.com/office/drawing/2010/main" val="0"/>
              </a:ext>
            </a:extLst>
          </a:blip>
          <a:srcRect l="1478" r="4014" b="19508"/>
          <a:stretch/>
        </p:blipFill>
        <p:spPr bwMode="auto">
          <a:xfrm>
            <a:off x="5545094" y="2108886"/>
            <a:ext cx="6365418" cy="4318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1938" y="226646"/>
            <a:ext cx="12020062" cy="923330"/>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A simple piece of 014 Australian wire will provide torque in either direction. Because it works on any base archwires movement can start much earlier and is much quicker than using rectangular wire. You can tell when torque is adequate by looking at the palatal surface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288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1400" dirty="0" smtClean="0"/>
              <a:t>As seen on first visit with me. UR4 has been removed to let the canine down. When it failed to erupt a request for a closed exposure was made but the canine broke </a:t>
            </a:r>
            <a:r>
              <a:rPr lang="en-GB" sz="1400" dirty="0" smtClean="0"/>
              <a:t>through </a:t>
            </a:r>
            <a:r>
              <a:rPr lang="en-GB" sz="1400" dirty="0" smtClean="0"/>
              <a:t>the flap above the attached gingivae mesial to the upper </a:t>
            </a:r>
            <a:r>
              <a:rPr lang="en-GB" sz="1400" dirty="0" smtClean="0"/>
              <a:t>lateral.</a:t>
            </a:r>
            <a:endParaRPr lang="en-GB" sz="1400" dirty="0"/>
          </a:p>
        </p:txBody>
      </p:sp>
      <p:pic>
        <p:nvPicPr>
          <p:cNvPr id="5" name="Content Placeholder 4"/>
          <p:cNvPicPr>
            <a:picLocks noGrp="1" noChangeAspect="1"/>
          </p:cNvPicPr>
          <p:nvPr>
            <p:ph idx="1"/>
          </p:nvPr>
        </p:nvPicPr>
        <p:blipFill>
          <a:blip r:embed="rId2"/>
          <a:stretch>
            <a:fillRect/>
          </a:stretch>
        </p:blipFill>
        <p:spPr>
          <a:xfrm>
            <a:off x="1141047" y="1825625"/>
            <a:ext cx="8233118" cy="5464198"/>
          </a:xfrm>
          <a:prstGeom prst="rect">
            <a:avLst/>
          </a:prstGeom>
        </p:spPr>
      </p:pic>
    </p:spTree>
    <p:extLst>
      <p:ext uri="{BB962C8B-B14F-4D97-AF65-F5344CB8AC3E}">
        <p14:creationId xmlns:p14="http://schemas.microsoft.com/office/powerpoint/2010/main" val="1871598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400" dirty="0" smtClean="0"/>
              <a:t>A single tooth torquing auxiliary was used to move the root of the lateral into the palate. Then the </a:t>
            </a:r>
            <a:r>
              <a:rPr lang="en-GB" sz="1400" dirty="0" smtClean="0"/>
              <a:t>lateral and </a:t>
            </a:r>
            <a:r>
              <a:rPr lang="en-GB" sz="1400" dirty="0" smtClean="0"/>
              <a:t>canine could be slid past each other</a:t>
            </a:r>
            <a:endParaRPr lang="en-GB" sz="1400" dirty="0"/>
          </a:p>
        </p:txBody>
      </p:sp>
      <p:pic>
        <p:nvPicPr>
          <p:cNvPr id="2052"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522006"/>
            <a:ext cx="5545808" cy="3683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71178" y="2523073"/>
            <a:ext cx="5548622" cy="368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796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400" dirty="0" smtClean="0"/>
              <a:t>A dual track system used to slide the teeth</a:t>
            </a:r>
            <a:endParaRPr lang="en-GB" sz="1400" dirty="0"/>
          </a:p>
        </p:txBody>
      </p:sp>
      <p:pic>
        <p:nvPicPr>
          <p:cNvPr id="3074" name="Picture 2"/>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4606" t="4283" r="4774" b="7240"/>
          <a:stretch/>
        </p:blipFill>
        <p:spPr bwMode="auto">
          <a:xfrm>
            <a:off x="328245" y="1805353"/>
            <a:ext cx="5480954" cy="370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b="16922"/>
          <a:stretch/>
        </p:blipFill>
        <p:spPr bwMode="auto">
          <a:xfrm>
            <a:off x="5953368" y="1805353"/>
            <a:ext cx="6397379" cy="370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140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400" dirty="0" smtClean="0"/>
              <a:t>Using cement to free the bite the lateral incisor was moved over the bite</a:t>
            </a:r>
            <a:endParaRPr lang="en-GB" sz="1400" dirty="0"/>
          </a:p>
        </p:txBody>
      </p:sp>
      <p:pic>
        <p:nvPicPr>
          <p:cNvPr id="4099" name="Picture 3"/>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r="4869" b="14057"/>
          <a:stretch/>
        </p:blipFill>
        <p:spPr bwMode="auto">
          <a:xfrm>
            <a:off x="187569" y="1818905"/>
            <a:ext cx="5861569" cy="3628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4"/>
          <p:cNvPicPr>
            <a:picLocks noGrp="1" noChangeAspect="1"/>
          </p:cNvPicPr>
          <p:nvPr>
            <p:ph sz="half" idx="1"/>
          </p:nvPr>
        </p:nvPicPr>
        <p:blipFill>
          <a:blip r:embed="rId3"/>
          <a:stretch>
            <a:fillRect/>
          </a:stretch>
        </p:blipFill>
        <p:spPr>
          <a:xfrm>
            <a:off x="6134354" y="1818905"/>
            <a:ext cx="5467367" cy="3628418"/>
          </a:xfrm>
          <a:prstGeom prst="rect">
            <a:avLst/>
          </a:prstGeom>
        </p:spPr>
      </p:pic>
    </p:spTree>
    <p:extLst>
      <p:ext uri="{BB962C8B-B14F-4D97-AF65-F5344CB8AC3E}">
        <p14:creationId xmlns:p14="http://schemas.microsoft.com/office/powerpoint/2010/main" val="4246376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819</Words>
  <Application>Microsoft Office PowerPoint</Application>
  <PresentationFormat>Widescreen</PresentationFormat>
  <Paragraphs>58</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Top 10 clinical tips</vt:lpstr>
      <vt:lpstr>Single tooth torqueing auxiliary</vt:lpstr>
      <vt:lpstr>                          Instanding UL2  </vt:lpstr>
      <vt:lpstr>0.014 TA beneath posted arch-wire</vt:lpstr>
      <vt:lpstr>PowerPoint Presentation</vt:lpstr>
      <vt:lpstr>As seen on first visit with me. UR4 has been removed to let the canine down. When it failed to erupt a request for a closed exposure was made but the canine broke through the flap above the attached gingivae mesial to the upper lateral.</vt:lpstr>
      <vt:lpstr>A single tooth torquing auxiliary was used to move the root of the lateral into the palate. Then the lateral and canine could be slid past each other</vt:lpstr>
      <vt:lpstr>A dual track system used to slide the teeth</vt:lpstr>
      <vt:lpstr>Using cement to free the bite the lateral incisor was moved over the bite</vt:lpstr>
      <vt:lpstr>Now a single tooth torquing auxiliary can be used to move the root back out</vt:lpstr>
      <vt:lpstr>No root damage has occurred </vt:lpstr>
      <vt:lpstr>Closing diastema (Helen Taylor)</vt:lpstr>
      <vt:lpstr>URA to extrude or intrude incisors</vt:lpstr>
      <vt:lpstr>PowerPoint Presentation</vt:lpstr>
      <vt:lpstr>URA to the rescue</vt:lpstr>
      <vt:lpstr>You don’t often need this URA but when you do it is great to know it is there. This canine came down but with some intrusion. Don’t use elastics they will tip the occlusal plane.</vt:lpstr>
      <vt:lpstr>It is a simple plate with cribs on 7s and arms to extrude the canines without tipping the occlusal plane</vt:lpstr>
      <vt:lpstr>PowerPoint Presentation</vt:lpstr>
      <vt:lpstr>Modified Pedro mechanics</vt:lpstr>
      <vt:lpstr>PowerPoint Presentation</vt:lpstr>
      <vt:lpstr>Missing lower right 6 &amp; 5 ( so 3 units in the lower)</vt:lpstr>
      <vt:lpstr>PowerPoint Presentation</vt:lpstr>
      <vt:lpstr>Lower 8 erupts</vt:lpstr>
      <vt:lpstr>Don’t put in 0.016 x 0.022 Niti wire too soon or you will see some root resorption. Note centreline remains satisfactory.</vt:lpstr>
      <vt:lpstr>PowerPoint Presentation</vt:lpstr>
      <vt:lpstr>Next Case</vt:lpstr>
      <vt:lpstr>Lower arch crowding Missing LR5 (Has third molars)</vt:lpstr>
      <vt:lpstr>Race-backs</vt:lpstr>
      <vt:lpstr>Next Visit</vt:lpstr>
      <vt:lpstr>PowerPoint Presentation</vt:lpstr>
      <vt:lpstr>PowerPoint Presentation</vt:lpstr>
      <vt:lpstr>PowerPoint Presentation</vt:lpstr>
      <vt:lpstr>Split Essix</vt:lpstr>
      <vt:lpstr>Mild crowding. Open enough space using screw plates or strip the teeth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Modified Ballista</vt:lpstr>
      <vt:lpstr>catapult</vt:lpstr>
      <vt:lpstr>Cement on 7s</vt:lpstr>
      <vt:lpstr>Using cement to open the bite</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10 clinical tips</dc:title>
  <dc:creator>Ann Spary</dc:creator>
  <cp:lastModifiedBy>Ann Spary</cp:lastModifiedBy>
  <cp:revision>45</cp:revision>
  <cp:lastPrinted>2019-09-05T17:12:58Z</cp:lastPrinted>
  <dcterms:created xsi:type="dcterms:W3CDTF">2019-07-06T10:59:35Z</dcterms:created>
  <dcterms:modified xsi:type="dcterms:W3CDTF">2019-09-14T09:49:44Z</dcterms:modified>
</cp:coreProperties>
</file>