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168"/>
  </p:notesMasterIdLst>
  <p:sldIdLst>
    <p:sldId id="500" r:id="rId2"/>
    <p:sldId id="257" r:id="rId3"/>
    <p:sldId id="490" r:id="rId4"/>
    <p:sldId id="292" r:id="rId5"/>
    <p:sldId id="491" r:id="rId6"/>
    <p:sldId id="276" r:id="rId7"/>
    <p:sldId id="317" r:id="rId8"/>
    <p:sldId id="319" r:id="rId9"/>
    <p:sldId id="492" r:id="rId10"/>
    <p:sldId id="260" r:id="rId11"/>
    <p:sldId id="259" r:id="rId12"/>
    <p:sldId id="493" r:id="rId13"/>
    <p:sldId id="262" r:id="rId14"/>
    <p:sldId id="273" r:id="rId15"/>
    <p:sldId id="494" r:id="rId16"/>
    <p:sldId id="263" r:id="rId17"/>
    <p:sldId id="274" r:id="rId18"/>
    <p:sldId id="275" r:id="rId19"/>
    <p:sldId id="502" r:id="rId20"/>
    <p:sldId id="503" r:id="rId21"/>
    <p:sldId id="284" r:id="rId22"/>
    <p:sldId id="280" r:id="rId23"/>
    <p:sldId id="495" r:id="rId24"/>
    <p:sldId id="283" r:id="rId25"/>
    <p:sldId id="496" r:id="rId26"/>
    <p:sldId id="376" r:id="rId27"/>
    <p:sldId id="497" r:id="rId28"/>
    <p:sldId id="498" r:id="rId29"/>
    <p:sldId id="281" r:id="rId30"/>
    <p:sldId id="285" r:id="rId31"/>
    <p:sldId id="499" r:id="rId32"/>
    <p:sldId id="279" r:id="rId33"/>
    <p:sldId id="358" r:id="rId34"/>
    <p:sldId id="501" r:id="rId35"/>
    <p:sldId id="359" r:id="rId36"/>
    <p:sldId id="360" r:id="rId37"/>
    <p:sldId id="384" r:id="rId38"/>
    <p:sldId id="383" r:id="rId39"/>
    <p:sldId id="504" r:id="rId40"/>
    <p:sldId id="294" r:id="rId41"/>
    <p:sldId id="295" r:id="rId42"/>
    <p:sldId id="296" r:id="rId43"/>
    <p:sldId id="385" r:id="rId44"/>
    <p:sldId id="386" r:id="rId45"/>
    <p:sldId id="387" r:id="rId46"/>
    <p:sldId id="388" r:id="rId47"/>
    <p:sldId id="389" r:id="rId48"/>
    <p:sldId id="390" r:id="rId49"/>
    <p:sldId id="391" r:id="rId50"/>
    <p:sldId id="392" r:id="rId51"/>
    <p:sldId id="393" r:id="rId52"/>
    <p:sldId id="505" r:id="rId53"/>
    <p:sldId id="394" r:id="rId54"/>
    <p:sldId id="395" r:id="rId55"/>
    <p:sldId id="396" r:id="rId56"/>
    <p:sldId id="397" r:id="rId57"/>
    <p:sldId id="398" r:id="rId58"/>
    <p:sldId id="399" r:id="rId59"/>
    <p:sldId id="478" r:id="rId60"/>
    <p:sldId id="479" r:id="rId61"/>
    <p:sldId id="480" r:id="rId62"/>
    <p:sldId id="506" r:id="rId63"/>
    <p:sldId id="482" r:id="rId64"/>
    <p:sldId id="288" r:id="rId65"/>
    <p:sldId id="289" r:id="rId66"/>
    <p:sldId id="310" r:id="rId67"/>
    <p:sldId id="507" r:id="rId68"/>
    <p:sldId id="377" r:id="rId69"/>
    <p:sldId id="378" r:id="rId70"/>
    <p:sldId id="379" r:id="rId71"/>
    <p:sldId id="381" r:id="rId72"/>
    <p:sldId id="382" r:id="rId73"/>
    <p:sldId id="509" r:id="rId74"/>
    <p:sldId id="380" r:id="rId75"/>
    <p:sldId id="365" r:id="rId76"/>
    <p:sldId id="510" r:id="rId77"/>
    <p:sldId id="366" r:id="rId78"/>
    <p:sldId id="367" r:id="rId79"/>
    <p:sldId id="368" r:id="rId80"/>
    <p:sldId id="369" r:id="rId81"/>
    <p:sldId id="370" r:id="rId82"/>
    <p:sldId id="371" r:id="rId83"/>
    <p:sldId id="298" r:id="rId84"/>
    <p:sldId id="297" r:id="rId85"/>
    <p:sldId id="299" r:id="rId86"/>
    <p:sldId id="291" r:id="rId87"/>
    <p:sldId id="511" r:id="rId88"/>
    <p:sldId id="362" r:id="rId89"/>
    <p:sldId id="309" r:id="rId90"/>
    <p:sldId id="347" r:id="rId91"/>
    <p:sldId id="372" r:id="rId92"/>
    <p:sldId id="363" r:id="rId93"/>
    <p:sldId id="348" r:id="rId94"/>
    <p:sldId id="301" r:id="rId95"/>
    <p:sldId id="303" r:id="rId96"/>
    <p:sldId id="304" r:id="rId97"/>
    <p:sldId id="488" r:id="rId98"/>
    <p:sldId id="305" r:id="rId99"/>
    <p:sldId id="308" r:id="rId100"/>
    <p:sldId id="306" r:id="rId101"/>
    <p:sldId id="307" r:id="rId102"/>
    <p:sldId id="508" r:id="rId103"/>
    <p:sldId id="349" r:id="rId104"/>
    <p:sldId id="350" r:id="rId105"/>
    <p:sldId id="355" r:id="rId106"/>
    <p:sldId id="356" r:id="rId107"/>
    <p:sldId id="351" r:id="rId108"/>
    <p:sldId id="352" r:id="rId109"/>
    <p:sldId id="353" r:id="rId110"/>
    <p:sldId id="354" r:id="rId111"/>
    <p:sldId id="357" r:id="rId112"/>
    <p:sldId id="324" r:id="rId113"/>
    <p:sldId id="325" r:id="rId114"/>
    <p:sldId id="326" r:id="rId115"/>
    <p:sldId id="481" r:id="rId116"/>
    <p:sldId id="327" r:id="rId117"/>
    <p:sldId id="463" r:id="rId118"/>
    <p:sldId id="464" r:id="rId119"/>
    <p:sldId id="465" r:id="rId120"/>
    <p:sldId id="466" r:id="rId121"/>
    <p:sldId id="467" r:id="rId122"/>
    <p:sldId id="468" r:id="rId123"/>
    <p:sldId id="469" r:id="rId124"/>
    <p:sldId id="373" r:id="rId125"/>
    <p:sldId id="454" r:id="rId126"/>
    <p:sldId id="455" r:id="rId127"/>
    <p:sldId id="456" r:id="rId128"/>
    <p:sldId id="512" r:id="rId129"/>
    <p:sldId id="457" r:id="rId130"/>
    <p:sldId id="458" r:id="rId131"/>
    <p:sldId id="513" r:id="rId132"/>
    <p:sldId id="489" r:id="rId133"/>
    <p:sldId id="470" r:id="rId134"/>
    <p:sldId id="487" r:id="rId135"/>
    <p:sldId id="485" r:id="rId136"/>
    <p:sldId id="486" r:id="rId137"/>
    <p:sldId id="475" r:id="rId138"/>
    <p:sldId id="477" r:id="rId139"/>
    <p:sldId id="459" r:id="rId140"/>
    <p:sldId id="460" r:id="rId141"/>
    <p:sldId id="461" r:id="rId142"/>
    <p:sldId id="462" r:id="rId143"/>
    <p:sldId id="514" r:id="rId144"/>
    <p:sldId id="364" r:id="rId145"/>
    <p:sldId id="330" r:id="rId146"/>
    <p:sldId id="374" r:id="rId147"/>
    <p:sldId id="333" r:id="rId148"/>
    <p:sldId id="400" r:id="rId149"/>
    <p:sldId id="416" r:id="rId150"/>
    <p:sldId id="418" r:id="rId151"/>
    <p:sldId id="419" r:id="rId152"/>
    <p:sldId id="420" r:id="rId153"/>
    <p:sldId id="422" r:id="rId154"/>
    <p:sldId id="433" r:id="rId155"/>
    <p:sldId id="434" r:id="rId156"/>
    <p:sldId id="435" r:id="rId157"/>
    <p:sldId id="436" r:id="rId158"/>
    <p:sldId id="438" r:id="rId159"/>
    <p:sldId id="484" r:id="rId160"/>
    <p:sldId id="423" r:id="rId161"/>
    <p:sldId id="439" r:id="rId162"/>
    <p:sldId id="338" r:id="rId163"/>
    <p:sldId id="339" r:id="rId164"/>
    <p:sldId id="341" r:id="rId165"/>
    <p:sldId id="342" r:id="rId166"/>
    <p:sldId id="515" r:id="rId167"/>
  </p:sldIdLst>
  <p:sldSz cx="9144000" cy="6858000" type="screen4x3"/>
  <p:notesSz cx="6858000" cy="9144000"/>
  <p:defaultTextStyle>
    <a:defPPr>
      <a:defRPr lang="en-US"/>
    </a:defPPr>
    <a:lvl1pPr algn="l" rtl="0" fontAlgn="base">
      <a:spcBef>
        <a:spcPct val="0"/>
      </a:spcBef>
      <a:spcAft>
        <a:spcPct val="0"/>
      </a:spcAft>
      <a:defRPr sz="2800"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sz="2800"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sz="2800"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sz="2800"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sz="28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2800"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sz="2800"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sz="2800"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sz="2800" kern="1200">
        <a:solidFill>
          <a:schemeClr val="tx1"/>
        </a:solidFill>
        <a:latin typeface="Arial" panose="020B0604020202020204" pitchFamily="34" charset="0"/>
        <a:ea typeface="+mn-ea"/>
        <a:cs typeface="Arial" panose="020B0604020202020204" pitchFamily="34" charset="0"/>
      </a:defRPr>
    </a:lvl9pPr>
  </p:defaultTextStyle>
  <p:modifyVerifier cryptProviderType="rsaAES" cryptAlgorithmClass="hash" cryptAlgorithmType="typeAny" cryptAlgorithmSid="14" spinCount="100000" saltData="ZKz0+wHKWsyIrXcDVqSZYw==" hashData="ToyPG/iVjx3fGUlxi39iR+sh2D5vxw227yrBo4tCQWhcXnnAP71x5+sCnBbrgDdITiIrMY6Sk//1lBOh2msAOQ=="/>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00"/>
    <a:srgbClr val="EDED1F"/>
    <a:srgbClr val="CC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0878" autoAdjust="0"/>
  </p:normalViewPr>
  <p:slideViewPr>
    <p:cSldViewPr>
      <p:cViewPr varScale="1">
        <p:scale>
          <a:sx n="84" d="100"/>
          <a:sy n="84" d="100"/>
        </p:scale>
        <p:origin x="1182" y="7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0"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slide" Target="slides/slide163.xml"/><Relationship Id="rId16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cs typeface="Arial" charset="0"/>
              </a:defRPr>
            </a:lvl1pPr>
          </a:lstStyle>
          <a:p>
            <a:pPr>
              <a:defRPr/>
            </a:pPr>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charset="0"/>
                <a:cs typeface="Arial" charset="0"/>
              </a:defRPr>
            </a:lvl1pPr>
          </a:lstStyle>
          <a:p>
            <a:pPr>
              <a:defRPr/>
            </a:pPr>
            <a:fld id="{6BD744E0-CD89-456E-800A-1B915C193B46}" type="datetimeFigureOut">
              <a:rPr lang="en-GB"/>
              <a:pPr>
                <a:defRPr/>
              </a:pPr>
              <a:t>28/03/2014</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GB"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smtClean="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cs typeface="Arial" charset="0"/>
              </a:defRPr>
            </a:lvl1pPr>
          </a:lstStyle>
          <a:p>
            <a:pPr>
              <a:defRPr/>
            </a:pPr>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0F5DDB54-0968-412C-AE82-659C52BC1A72}" type="slidenum">
              <a:rPr lang="en-GB"/>
              <a:pPr/>
              <a:t>‹#›</a:t>
            </a:fld>
            <a:endParaRPr lang="en-GB"/>
          </a:p>
        </p:txBody>
      </p:sp>
    </p:spTree>
    <p:extLst>
      <p:ext uri="{BB962C8B-B14F-4D97-AF65-F5344CB8AC3E}">
        <p14:creationId xmlns:p14="http://schemas.microsoft.com/office/powerpoint/2010/main" val="104497955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fld id="{50C9051B-26C3-457F-BA99-0447BEA790E7}" type="slidenum">
              <a:rPr lang="en-GB" sz="1200"/>
              <a:pPr eaLnBrk="1" hangingPunct="1"/>
              <a:t>35</a:t>
            </a:fld>
            <a:endParaRPr lang="en-GB" sz="1200"/>
          </a:p>
        </p:txBody>
      </p:sp>
      <p:sp>
        <p:nvSpPr>
          <p:cNvPr id="176131"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61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smtClean="0"/>
              <a:t>Note similarity to Helen Taylor’s arch</a:t>
            </a:r>
          </a:p>
        </p:txBody>
      </p:sp>
    </p:spTree>
    <p:extLst>
      <p:ext uri="{BB962C8B-B14F-4D97-AF65-F5344CB8AC3E}">
        <p14:creationId xmlns:p14="http://schemas.microsoft.com/office/powerpoint/2010/main" val="42058672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4CAE3E03-F3B8-4DF0-BA57-829A268DD90E}" type="datetimeFigureOut">
              <a:rPr lang="en-GB"/>
              <a:pPr>
                <a:defRPr/>
              </a:pPr>
              <a:t>28/03/2014</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B0743092-16CF-4800-B148-7A0ECE6A7149}" type="slidenum">
              <a:rPr lang="en-GB"/>
              <a:pPr/>
              <a:t>‹#›</a:t>
            </a:fld>
            <a:endParaRPr lang="en-GB"/>
          </a:p>
        </p:txBody>
      </p:sp>
    </p:spTree>
    <p:extLst>
      <p:ext uri="{BB962C8B-B14F-4D97-AF65-F5344CB8AC3E}">
        <p14:creationId xmlns:p14="http://schemas.microsoft.com/office/powerpoint/2010/main" val="34142605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63AE7D3C-A983-4637-AE82-97E52C8DE150}" type="datetimeFigureOut">
              <a:rPr lang="en-GB"/>
              <a:pPr>
                <a:defRPr/>
              </a:pPr>
              <a:t>28/03/2014</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6C09A447-56D4-44F8-8059-B004440261B2}" type="slidenum">
              <a:rPr lang="en-GB"/>
              <a:pPr/>
              <a:t>‹#›</a:t>
            </a:fld>
            <a:endParaRPr lang="en-GB"/>
          </a:p>
        </p:txBody>
      </p:sp>
    </p:spTree>
    <p:extLst>
      <p:ext uri="{BB962C8B-B14F-4D97-AF65-F5344CB8AC3E}">
        <p14:creationId xmlns:p14="http://schemas.microsoft.com/office/powerpoint/2010/main" val="3521642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30777887-A17F-467B-82C1-20289E236A8A}" type="datetimeFigureOut">
              <a:rPr lang="en-GB"/>
              <a:pPr>
                <a:defRPr/>
              </a:pPr>
              <a:t>28/03/2014</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ACD7B200-0C67-4575-9B1F-F513B190DBD8}" type="slidenum">
              <a:rPr lang="en-GB"/>
              <a:pPr/>
              <a:t>‹#›</a:t>
            </a:fld>
            <a:endParaRPr lang="en-GB"/>
          </a:p>
        </p:txBody>
      </p:sp>
    </p:spTree>
    <p:extLst>
      <p:ext uri="{BB962C8B-B14F-4D97-AF65-F5344CB8AC3E}">
        <p14:creationId xmlns:p14="http://schemas.microsoft.com/office/powerpoint/2010/main" val="28624463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Rectangle 4"/>
          <p:cNvSpPr>
            <a:spLocks noGrp="1" noChangeArrowheads="1"/>
          </p:cNvSpPr>
          <p:nvPr>
            <p:ph type="dt" sz="half" idx="10"/>
          </p:nvPr>
        </p:nvSpPr>
        <p:spPr/>
        <p:txBody>
          <a:bodyPr/>
          <a:lstStyle>
            <a:lvl1pPr>
              <a:defRPr/>
            </a:lvl1pPr>
          </a:lstStyle>
          <a:p>
            <a:pPr>
              <a:defRPr/>
            </a:pPr>
            <a:endParaRPr lang="en-GB"/>
          </a:p>
        </p:txBody>
      </p:sp>
      <p:sp>
        <p:nvSpPr>
          <p:cNvPr id="7" name="Rectangle 5"/>
          <p:cNvSpPr>
            <a:spLocks noGrp="1" noChangeArrowheads="1"/>
          </p:cNvSpPr>
          <p:nvPr>
            <p:ph type="ftr" sz="quarter" idx="11"/>
          </p:nvPr>
        </p:nvSpPr>
        <p:spPr/>
        <p:txBody>
          <a:bodyPr/>
          <a:lstStyle>
            <a:lvl1pPr>
              <a:defRPr/>
            </a:lvl1pPr>
          </a:lstStyle>
          <a:p>
            <a:pPr>
              <a:defRPr/>
            </a:pPr>
            <a:endParaRPr lang="en-GB"/>
          </a:p>
        </p:txBody>
      </p:sp>
      <p:sp>
        <p:nvSpPr>
          <p:cNvPr id="8" name="Rectangle 6"/>
          <p:cNvSpPr>
            <a:spLocks noGrp="1" noChangeArrowheads="1"/>
          </p:cNvSpPr>
          <p:nvPr>
            <p:ph type="sldNum" sz="quarter" idx="12"/>
          </p:nvPr>
        </p:nvSpPr>
        <p:spPr/>
        <p:txBody>
          <a:bodyPr/>
          <a:lstStyle>
            <a:lvl1pPr>
              <a:defRPr/>
            </a:lvl1pPr>
          </a:lstStyle>
          <a:p>
            <a:fld id="{477C9D4F-8F14-41FC-94EE-C67DAABDB47B}" type="slidenum">
              <a:rPr lang="en-GB"/>
              <a:pPr/>
              <a:t>‹#›</a:t>
            </a:fld>
            <a:endParaRPr lang="en-GB"/>
          </a:p>
        </p:txBody>
      </p:sp>
    </p:spTree>
    <p:extLst>
      <p:ext uri="{BB962C8B-B14F-4D97-AF65-F5344CB8AC3E}">
        <p14:creationId xmlns:p14="http://schemas.microsoft.com/office/powerpoint/2010/main" val="20559749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Obj">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half" idx="3"/>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Rectangle 4"/>
          <p:cNvSpPr>
            <a:spLocks noGrp="1" noChangeArrowheads="1"/>
          </p:cNvSpPr>
          <p:nvPr>
            <p:ph type="dt" sz="half" idx="10"/>
          </p:nvPr>
        </p:nvSpPr>
        <p:spPr/>
        <p:txBody>
          <a:bodyPr/>
          <a:lstStyle>
            <a:lvl1pPr>
              <a:defRPr/>
            </a:lvl1pPr>
          </a:lstStyle>
          <a:p>
            <a:pPr>
              <a:defRPr/>
            </a:pPr>
            <a:endParaRPr lang="en-GB"/>
          </a:p>
        </p:txBody>
      </p:sp>
      <p:sp>
        <p:nvSpPr>
          <p:cNvPr id="7" name="Rectangle 5"/>
          <p:cNvSpPr>
            <a:spLocks noGrp="1" noChangeArrowheads="1"/>
          </p:cNvSpPr>
          <p:nvPr>
            <p:ph type="ftr" sz="quarter" idx="11"/>
          </p:nvPr>
        </p:nvSpPr>
        <p:spPr/>
        <p:txBody>
          <a:bodyPr/>
          <a:lstStyle>
            <a:lvl1pPr>
              <a:defRPr/>
            </a:lvl1pPr>
          </a:lstStyle>
          <a:p>
            <a:pPr>
              <a:defRPr/>
            </a:pPr>
            <a:endParaRPr lang="en-GB"/>
          </a:p>
        </p:txBody>
      </p:sp>
      <p:sp>
        <p:nvSpPr>
          <p:cNvPr id="8" name="Rectangle 6"/>
          <p:cNvSpPr>
            <a:spLocks noGrp="1" noChangeArrowheads="1"/>
          </p:cNvSpPr>
          <p:nvPr>
            <p:ph type="sldNum" sz="quarter" idx="12"/>
          </p:nvPr>
        </p:nvSpPr>
        <p:spPr/>
        <p:txBody>
          <a:bodyPr/>
          <a:lstStyle>
            <a:lvl1pPr>
              <a:defRPr/>
            </a:lvl1pPr>
          </a:lstStyle>
          <a:p>
            <a:fld id="{736397F8-C1D6-41F2-97B2-3A9BA2376E95}" type="slidenum">
              <a:rPr lang="en-GB"/>
              <a:pPr/>
              <a:t>‹#›</a:t>
            </a:fld>
            <a:endParaRPr lang="en-GB"/>
          </a:p>
        </p:txBody>
      </p:sp>
    </p:spTree>
    <p:extLst>
      <p:ext uri="{BB962C8B-B14F-4D97-AF65-F5344CB8AC3E}">
        <p14:creationId xmlns:p14="http://schemas.microsoft.com/office/powerpoint/2010/main" val="37793807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GB"/>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a:xfrm>
            <a:off x="457200" y="6245225"/>
            <a:ext cx="2133600" cy="476250"/>
          </a:xfrm>
        </p:spPr>
        <p:txBody>
          <a:bodyPr/>
          <a:lstStyle>
            <a:lvl1pPr>
              <a:defRPr/>
            </a:lvl1pPr>
          </a:lstStyle>
          <a:p>
            <a:pPr>
              <a:defRPr/>
            </a:pPr>
            <a:endParaRPr lang="en-GB"/>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pPr>
              <a:defRPr/>
            </a:pPr>
            <a:endParaRPr lang="en-GB"/>
          </a:p>
        </p:txBody>
      </p:sp>
      <p:sp>
        <p:nvSpPr>
          <p:cNvPr id="9" name="Slide Number Placeholder 8"/>
          <p:cNvSpPr>
            <a:spLocks noGrp="1"/>
          </p:cNvSpPr>
          <p:nvPr>
            <p:ph type="sldNum" sz="quarter" idx="12"/>
          </p:nvPr>
        </p:nvSpPr>
        <p:spPr>
          <a:xfrm>
            <a:off x="6553200" y="6245225"/>
            <a:ext cx="2133600" cy="476250"/>
          </a:xfrm>
        </p:spPr>
        <p:txBody>
          <a:bodyPr/>
          <a:lstStyle>
            <a:lvl1pPr>
              <a:defRPr/>
            </a:lvl1pPr>
          </a:lstStyle>
          <a:p>
            <a:fld id="{1ED0EC6A-C0A9-48B2-AFBD-2A2CBF2A9A64}" type="slidenum">
              <a:rPr lang="en-GB"/>
              <a:pPr/>
              <a:t>‹#›</a:t>
            </a:fld>
            <a:endParaRPr lang="en-GB"/>
          </a:p>
        </p:txBody>
      </p:sp>
    </p:spTree>
    <p:extLst>
      <p:ext uri="{BB962C8B-B14F-4D97-AF65-F5344CB8AC3E}">
        <p14:creationId xmlns:p14="http://schemas.microsoft.com/office/powerpoint/2010/main" val="42535644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AndObj" preserve="1">
  <p:cSld name="1_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half" idx="3"/>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Date Placeholder 3"/>
          <p:cNvSpPr>
            <a:spLocks noGrp="1"/>
          </p:cNvSpPr>
          <p:nvPr>
            <p:ph type="dt" sz="half" idx="10"/>
          </p:nvPr>
        </p:nvSpPr>
        <p:spPr/>
        <p:txBody>
          <a:bodyPr/>
          <a:lstStyle>
            <a:lvl1pPr>
              <a:defRPr/>
            </a:lvl1pPr>
          </a:lstStyle>
          <a:p>
            <a:pPr>
              <a:defRPr/>
            </a:pPr>
            <a:fld id="{19A15DAB-A3DA-4A9A-B25A-14CF83F3D294}" type="datetimeFigureOut">
              <a:rPr lang="en-GB"/>
              <a:pPr>
                <a:defRPr/>
              </a:pPr>
              <a:t>28/03/2014</a:t>
            </a:fld>
            <a:endParaRPr lang="en-GB"/>
          </a:p>
        </p:txBody>
      </p:sp>
      <p:sp>
        <p:nvSpPr>
          <p:cNvPr id="7" name="Footer Placeholder 4"/>
          <p:cNvSpPr>
            <a:spLocks noGrp="1"/>
          </p:cNvSpPr>
          <p:nvPr>
            <p:ph type="ftr" sz="quarter" idx="11"/>
          </p:nvPr>
        </p:nvSpPr>
        <p:spPr/>
        <p:txBody>
          <a:bodyPr/>
          <a:lstStyle>
            <a:lvl1pPr>
              <a:defRPr/>
            </a:lvl1pPr>
          </a:lstStyle>
          <a:p>
            <a:pPr>
              <a:defRPr/>
            </a:pPr>
            <a:endParaRPr lang="en-GB"/>
          </a:p>
        </p:txBody>
      </p:sp>
      <p:sp>
        <p:nvSpPr>
          <p:cNvPr id="8" name="Slide Number Placeholder 5"/>
          <p:cNvSpPr>
            <a:spLocks noGrp="1"/>
          </p:cNvSpPr>
          <p:nvPr>
            <p:ph type="sldNum" sz="quarter" idx="12"/>
          </p:nvPr>
        </p:nvSpPr>
        <p:spPr/>
        <p:txBody>
          <a:bodyPr/>
          <a:lstStyle>
            <a:lvl1pPr>
              <a:defRPr/>
            </a:lvl1pPr>
          </a:lstStyle>
          <a:p>
            <a:fld id="{E4EE1FEF-CEAA-4887-BA26-F9C7119F2CB6}" type="slidenum">
              <a:rPr lang="en-GB"/>
              <a:pPr/>
              <a:t>‹#›</a:t>
            </a:fld>
            <a:endParaRPr lang="en-GB"/>
          </a:p>
        </p:txBody>
      </p:sp>
    </p:spTree>
    <p:extLst>
      <p:ext uri="{BB962C8B-B14F-4D97-AF65-F5344CB8AC3E}">
        <p14:creationId xmlns:p14="http://schemas.microsoft.com/office/powerpoint/2010/main" val="11689593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C0264463-7A70-4705-969A-B9A7E30688EF}" type="datetimeFigureOut">
              <a:rPr lang="en-GB"/>
              <a:pPr>
                <a:defRPr/>
              </a:pPr>
              <a:t>28/03/2014</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547433FA-60EB-40A8-ABAB-0264264B80EF}" type="slidenum">
              <a:rPr lang="en-GB"/>
              <a:pPr/>
              <a:t>‹#›</a:t>
            </a:fld>
            <a:endParaRPr lang="en-GB"/>
          </a:p>
        </p:txBody>
      </p:sp>
    </p:spTree>
    <p:extLst>
      <p:ext uri="{BB962C8B-B14F-4D97-AF65-F5344CB8AC3E}">
        <p14:creationId xmlns:p14="http://schemas.microsoft.com/office/powerpoint/2010/main" val="18431012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349CB83-B7B1-4BA4-B043-E96C0A0A52EE}" type="datetimeFigureOut">
              <a:rPr lang="en-GB"/>
              <a:pPr>
                <a:defRPr/>
              </a:pPr>
              <a:t>28/03/2014</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05E3BF8B-E32A-466B-B8EC-FC2A77033D5E}" type="slidenum">
              <a:rPr lang="en-GB"/>
              <a:pPr/>
              <a:t>‹#›</a:t>
            </a:fld>
            <a:endParaRPr lang="en-GB"/>
          </a:p>
        </p:txBody>
      </p:sp>
    </p:spTree>
    <p:extLst>
      <p:ext uri="{BB962C8B-B14F-4D97-AF65-F5344CB8AC3E}">
        <p14:creationId xmlns:p14="http://schemas.microsoft.com/office/powerpoint/2010/main" val="27943636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a:defRPr/>
            </a:lvl1pPr>
          </a:lstStyle>
          <a:p>
            <a:pPr>
              <a:defRPr/>
            </a:pPr>
            <a:fld id="{EB1AE7DE-D188-418D-8BB2-03AAF079A712}" type="datetimeFigureOut">
              <a:rPr lang="en-GB"/>
              <a:pPr>
                <a:defRPr/>
              </a:pPr>
              <a:t>28/03/2014</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fld id="{90614611-61F8-47AB-B2ED-22181662E190}" type="slidenum">
              <a:rPr lang="en-GB"/>
              <a:pPr/>
              <a:t>‹#›</a:t>
            </a:fld>
            <a:endParaRPr lang="en-GB"/>
          </a:p>
        </p:txBody>
      </p:sp>
    </p:spTree>
    <p:extLst>
      <p:ext uri="{BB962C8B-B14F-4D97-AF65-F5344CB8AC3E}">
        <p14:creationId xmlns:p14="http://schemas.microsoft.com/office/powerpoint/2010/main" val="28614973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p:txBody>
          <a:bodyPr/>
          <a:lstStyle>
            <a:lvl1pPr>
              <a:defRPr/>
            </a:lvl1pPr>
          </a:lstStyle>
          <a:p>
            <a:pPr>
              <a:defRPr/>
            </a:pPr>
            <a:fld id="{C3194300-ECE2-4A4C-9CEC-9FB3F1D37C17}" type="datetimeFigureOut">
              <a:rPr lang="en-GB"/>
              <a:pPr>
                <a:defRPr/>
              </a:pPr>
              <a:t>28/03/2014</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fld id="{834BCFED-AB6A-4D22-8AFA-EE70A42AEE09}" type="slidenum">
              <a:rPr lang="en-GB"/>
              <a:pPr/>
              <a:t>‹#›</a:t>
            </a:fld>
            <a:endParaRPr lang="en-GB"/>
          </a:p>
        </p:txBody>
      </p:sp>
    </p:spTree>
    <p:extLst>
      <p:ext uri="{BB962C8B-B14F-4D97-AF65-F5344CB8AC3E}">
        <p14:creationId xmlns:p14="http://schemas.microsoft.com/office/powerpoint/2010/main" val="2026384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1C06FC2B-C900-409D-B153-73E6A9E9F9B1}" type="datetimeFigureOut">
              <a:rPr lang="en-GB"/>
              <a:pPr>
                <a:defRPr/>
              </a:pPr>
              <a:t>28/03/2014</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fld id="{79BC99CB-623F-4102-BB39-FE472894B7D2}" type="slidenum">
              <a:rPr lang="en-GB"/>
              <a:pPr/>
              <a:t>‹#›</a:t>
            </a:fld>
            <a:endParaRPr lang="en-GB"/>
          </a:p>
        </p:txBody>
      </p:sp>
    </p:spTree>
    <p:extLst>
      <p:ext uri="{BB962C8B-B14F-4D97-AF65-F5344CB8AC3E}">
        <p14:creationId xmlns:p14="http://schemas.microsoft.com/office/powerpoint/2010/main" val="32298199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8091F8D-7426-4E45-B048-003EB33B66F8}" type="datetimeFigureOut">
              <a:rPr lang="en-GB"/>
              <a:pPr>
                <a:defRPr/>
              </a:pPr>
              <a:t>28/03/2014</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fld id="{2A627B88-C1EF-425B-872E-9E622273981A}" type="slidenum">
              <a:rPr lang="en-GB"/>
              <a:pPr/>
              <a:t>‹#›</a:t>
            </a:fld>
            <a:endParaRPr lang="en-GB"/>
          </a:p>
        </p:txBody>
      </p:sp>
    </p:spTree>
    <p:extLst>
      <p:ext uri="{BB962C8B-B14F-4D97-AF65-F5344CB8AC3E}">
        <p14:creationId xmlns:p14="http://schemas.microsoft.com/office/powerpoint/2010/main" val="16210498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BE79A74-D939-43E2-8F6D-A02AC1EABFF9}" type="datetimeFigureOut">
              <a:rPr lang="en-GB"/>
              <a:pPr>
                <a:defRPr/>
              </a:pPr>
              <a:t>28/03/2014</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fld id="{4F981939-79A7-484D-9860-83BA38A500CB}" type="slidenum">
              <a:rPr lang="en-GB"/>
              <a:pPr/>
              <a:t>‹#›</a:t>
            </a:fld>
            <a:endParaRPr lang="en-GB"/>
          </a:p>
        </p:txBody>
      </p:sp>
    </p:spTree>
    <p:extLst>
      <p:ext uri="{BB962C8B-B14F-4D97-AF65-F5344CB8AC3E}">
        <p14:creationId xmlns:p14="http://schemas.microsoft.com/office/powerpoint/2010/main" val="31284997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7154EB3-E9ED-4A10-858F-B18CA4AA63D8}" type="datetimeFigureOut">
              <a:rPr lang="en-GB"/>
              <a:pPr>
                <a:defRPr/>
              </a:pPr>
              <a:t>28/03/2014</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fld id="{B617F1BA-38C8-4C61-BC6D-F6607A8CE298}" type="slidenum">
              <a:rPr lang="en-GB"/>
              <a:pPr/>
              <a:t>‹#›</a:t>
            </a:fld>
            <a:endParaRPr lang="en-GB"/>
          </a:p>
        </p:txBody>
      </p:sp>
    </p:spTree>
    <p:extLst>
      <p:ext uri="{BB962C8B-B14F-4D97-AF65-F5344CB8AC3E}">
        <p14:creationId xmlns:p14="http://schemas.microsoft.com/office/powerpoint/2010/main" val="184318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614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E6C55AA5-EDB6-4CED-85CA-BC27897E2809}" type="datetimeFigureOut">
              <a:rPr lang="en-GB"/>
              <a:pPr>
                <a:defRPr/>
              </a:pPr>
              <a:t>28/03/2014</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208717C5-B235-4068-9671-314588FD3E89}" type="slidenum">
              <a:rPr lang="en-GB"/>
              <a:pPr/>
              <a:t>‹#›</a:t>
            </a:fld>
            <a:endParaRPr lang="en-GB"/>
          </a:p>
        </p:txBody>
      </p:sp>
    </p:spTree>
  </p:cSld>
  <p:clrMap bg1="lt1" tx1="dk1" bg2="lt2" tx2="dk2" accent1="accent1" accent2="accent2" accent3="accent3" accent4="accent4" accent5="accent5" accent6="accent6" hlink="hlink" folHlink="folHlink"/>
  <p:sldLayoutIdLst>
    <p:sldLayoutId id="2147484368" r:id="rId1"/>
    <p:sldLayoutId id="2147484369" r:id="rId2"/>
    <p:sldLayoutId id="2147484370" r:id="rId3"/>
    <p:sldLayoutId id="2147484371" r:id="rId4"/>
    <p:sldLayoutId id="2147484372" r:id="rId5"/>
    <p:sldLayoutId id="2147484373" r:id="rId6"/>
    <p:sldLayoutId id="2147484374" r:id="rId7"/>
    <p:sldLayoutId id="2147484375" r:id="rId8"/>
    <p:sldLayoutId id="2147484376" r:id="rId9"/>
    <p:sldLayoutId id="2147484377" r:id="rId10"/>
    <p:sldLayoutId id="2147484378" r:id="rId11"/>
    <p:sldLayoutId id="2147484380" r:id="rId12"/>
    <p:sldLayoutId id="2147484381" r:id="rId13"/>
    <p:sldLayoutId id="2147484382" r:id="rId14"/>
    <p:sldLayoutId id="2147484379" r:id="rId15"/>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0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7.xml"/><Relationship Id="rId5" Type="http://schemas.openxmlformats.org/officeDocument/2006/relationships/image" Target="../media/image112.png"/><Relationship Id="rId4" Type="http://schemas.openxmlformats.org/officeDocument/2006/relationships/image" Target="../media/image130.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32.jpeg"/><Relationship Id="rId7" Type="http://schemas.openxmlformats.org/officeDocument/2006/relationships/image" Target="../media/image136.jpeg"/><Relationship Id="rId2" Type="http://schemas.openxmlformats.org/officeDocument/2006/relationships/image" Target="../media/image131.jpeg"/><Relationship Id="rId1" Type="http://schemas.openxmlformats.org/officeDocument/2006/relationships/slideLayout" Target="../slideLayouts/slideLayout2.xml"/><Relationship Id="rId6" Type="http://schemas.openxmlformats.org/officeDocument/2006/relationships/image" Target="../media/image135.jpeg"/><Relationship Id="rId5" Type="http://schemas.openxmlformats.org/officeDocument/2006/relationships/image" Target="../media/image134.jpeg"/><Relationship Id="rId4" Type="http://schemas.openxmlformats.org/officeDocument/2006/relationships/image" Target="../media/image133.jpeg"/></Relationships>
</file>

<file path=ppt/slides/_rels/slide104.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2.xml"/><Relationship Id="rId4" Type="http://schemas.openxmlformats.org/officeDocument/2006/relationships/image" Target="../media/image139.jpeg"/></Relationships>
</file>

<file path=ppt/slides/_rels/slide105.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2.xml"/><Relationship Id="rId4" Type="http://schemas.openxmlformats.org/officeDocument/2006/relationships/image" Target="../media/image142.jpeg"/></Relationships>
</file>

<file path=ppt/slides/_rels/slide106.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9.xml"/></Relationships>
</file>

<file path=ppt/slides/_rels/slide107.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2.xml"/><Relationship Id="rId4" Type="http://schemas.openxmlformats.org/officeDocument/2006/relationships/image" Target="../media/image150.jpeg"/></Relationships>
</file>

<file path=ppt/slides/_rels/slide111.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jpeg"/><Relationship Id="rId1" Type="http://schemas.openxmlformats.org/officeDocument/2006/relationships/slideLayout" Target="../slideLayouts/slideLayout7.xml"/><Relationship Id="rId5" Type="http://schemas.openxmlformats.org/officeDocument/2006/relationships/image" Target="../media/image156.png"/><Relationship Id="rId4" Type="http://schemas.openxmlformats.org/officeDocument/2006/relationships/image" Target="../media/image155.jpe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jpeg"/><Relationship Id="rId1" Type="http://schemas.openxmlformats.org/officeDocument/2006/relationships/slideLayout" Target="../slideLayouts/slideLayout2.xml"/><Relationship Id="rId4" Type="http://schemas.openxmlformats.org/officeDocument/2006/relationships/image" Target="../media/image160.jpe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8" Type="http://schemas.openxmlformats.org/officeDocument/2006/relationships/image" Target="../media/image167.jpeg"/><Relationship Id="rId3" Type="http://schemas.openxmlformats.org/officeDocument/2006/relationships/image" Target="../media/image162.png"/><Relationship Id="rId7" Type="http://schemas.openxmlformats.org/officeDocument/2006/relationships/image" Target="../media/image166.png"/><Relationship Id="rId2" Type="http://schemas.openxmlformats.org/officeDocument/2006/relationships/image" Target="../media/image161.png"/><Relationship Id="rId1" Type="http://schemas.openxmlformats.org/officeDocument/2006/relationships/slideLayout" Target="../slideLayouts/slideLayout7.xml"/><Relationship Id="rId6" Type="http://schemas.openxmlformats.org/officeDocument/2006/relationships/image" Target="../media/image165.png"/><Relationship Id="rId5" Type="http://schemas.openxmlformats.org/officeDocument/2006/relationships/image" Target="../media/image164.png"/><Relationship Id="rId4" Type="http://schemas.openxmlformats.org/officeDocument/2006/relationships/image" Target="../media/image163.png"/></Relationships>
</file>

<file path=ppt/slides/_rels/slide127.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image" Target="../media/image168.png"/><Relationship Id="rId1" Type="http://schemas.openxmlformats.org/officeDocument/2006/relationships/slideLayout" Target="../slideLayouts/slideLayout7.xml"/><Relationship Id="rId5" Type="http://schemas.openxmlformats.org/officeDocument/2006/relationships/image" Target="../media/image171.jpeg"/><Relationship Id="rId4" Type="http://schemas.openxmlformats.org/officeDocument/2006/relationships/image" Target="../media/image170.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8" Type="http://schemas.openxmlformats.org/officeDocument/2006/relationships/image" Target="../media/image178.jpeg"/><Relationship Id="rId3" Type="http://schemas.openxmlformats.org/officeDocument/2006/relationships/image" Target="../media/image173.jpeg"/><Relationship Id="rId7" Type="http://schemas.openxmlformats.org/officeDocument/2006/relationships/image" Target="../media/image177.jpeg"/><Relationship Id="rId2" Type="http://schemas.openxmlformats.org/officeDocument/2006/relationships/image" Target="../media/image172.jpeg"/><Relationship Id="rId1" Type="http://schemas.openxmlformats.org/officeDocument/2006/relationships/slideLayout" Target="../slideLayouts/slideLayout7.xml"/><Relationship Id="rId6" Type="http://schemas.openxmlformats.org/officeDocument/2006/relationships/image" Target="../media/image176.png"/><Relationship Id="rId5" Type="http://schemas.openxmlformats.org/officeDocument/2006/relationships/image" Target="../media/image175.png"/><Relationship Id="rId4" Type="http://schemas.openxmlformats.org/officeDocument/2006/relationships/image" Target="../media/image174.jpeg"/></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image" Target="../media/image179.jpeg"/><Relationship Id="rId1" Type="http://schemas.openxmlformats.org/officeDocument/2006/relationships/slideLayout" Target="../slideLayouts/slideLayout7.xml"/><Relationship Id="rId4" Type="http://schemas.openxmlformats.org/officeDocument/2006/relationships/image" Target="../media/image181.jpe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hyperlink" Target="http://www.google.co.uk/url?sa=i&amp;rct=j&amp;q=picture%2Bof%2Ba100th%2Bbirthday%2Bcake&amp;source=images&amp;cd=&amp;cad=rja&amp;docid=z7dGUTYs8J9OVM&amp;tbnid=-s5_-kaJXZOfLM:&amp;ved=0CAUQjRw&amp;url=http%3A%2F%2Fwww.caketoppers.co.uk%2Findex.asp%3FItem%3D100th-birthday-cake-number-100--10570925&amp;ei=JdvAUef5EIaU0AXQ5IG4Dw&amp;bvm=bv.47883778,d.ZG4&amp;psig=AFQjCNElimz-9usBz7-Gn0MKgF6Qf0aijg&amp;ust=1371679788817614" TargetMode="External"/><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8" Type="http://schemas.openxmlformats.org/officeDocument/2006/relationships/image" Target="../media/image189.jpeg"/><Relationship Id="rId3" Type="http://schemas.openxmlformats.org/officeDocument/2006/relationships/image" Target="../media/image184.jpeg"/><Relationship Id="rId7" Type="http://schemas.openxmlformats.org/officeDocument/2006/relationships/image" Target="../media/image188.jpeg"/><Relationship Id="rId2" Type="http://schemas.openxmlformats.org/officeDocument/2006/relationships/image" Target="../media/image183.jpeg"/><Relationship Id="rId1" Type="http://schemas.openxmlformats.org/officeDocument/2006/relationships/slideLayout" Target="../slideLayouts/slideLayout7.xml"/><Relationship Id="rId6" Type="http://schemas.openxmlformats.org/officeDocument/2006/relationships/image" Target="../media/image187.jpeg"/><Relationship Id="rId5" Type="http://schemas.openxmlformats.org/officeDocument/2006/relationships/image" Target="../media/image186.jpeg"/><Relationship Id="rId10" Type="http://schemas.openxmlformats.org/officeDocument/2006/relationships/image" Target="../media/image191.jpeg"/><Relationship Id="rId4" Type="http://schemas.openxmlformats.org/officeDocument/2006/relationships/image" Target="../media/image185.jpeg"/><Relationship Id="rId9" Type="http://schemas.openxmlformats.org/officeDocument/2006/relationships/image" Target="../media/image190.jpeg"/></Relationships>
</file>

<file path=ppt/slides/_rels/slide134.xml.rels><?xml version="1.0" encoding="UTF-8" standalone="yes"?>
<Relationships xmlns="http://schemas.openxmlformats.org/package/2006/relationships"><Relationship Id="rId3" Type="http://schemas.openxmlformats.org/officeDocument/2006/relationships/image" Target="../media/image193.jpeg"/><Relationship Id="rId7" Type="http://schemas.openxmlformats.org/officeDocument/2006/relationships/image" Target="../media/image197.jpeg"/><Relationship Id="rId2" Type="http://schemas.openxmlformats.org/officeDocument/2006/relationships/image" Target="../media/image192.jpeg"/><Relationship Id="rId1" Type="http://schemas.openxmlformats.org/officeDocument/2006/relationships/slideLayout" Target="../slideLayouts/slideLayout7.xml"/><Relationship Id="rId6" Type="http://schemas.openxmlformats.org/officeDocument/2006/relationships/image" Target="../media/image196.jpeg"/><Relationship Id="rId5" Type="http://schemas.openxmlformats.org/officeDocument/2006/relationships/image" Target="../media/image195.jpeg"/><Relationship Id="rId4" Type="http://schemas.openxmlformats.org/officeDocument/2006/relationships/image" Target="../media/image194.jpeg"/></Relationships>
</file>

<file path=ppt/slides/_rels/slide135.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image" Target="../media/image198.jpeg"/><Relationship Id="rId1" Type="http://schemas.openxmlformats.org/officeDocument/2006/relationships/slideLayout" Target="../slideLayouts/slideLayout12.xml"/><Relationship Id="rId4" Type="http://schemas.openxmlformats.org/officeDocument/2006/relationships/image" Target="../media/image200.jpeg"/></Relationships>
</file>

<file path=ppt/slides/_rels/slide136.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image" Target="../media/image201.jpeg"/><Relationship Id="rId1" Type="http://schemas.openxmlformats.org/officeDocument/2006/relationships/slideLayout" Target="../slideLayouts/slideLayout2.xml"/><Relationship Id="rId5" Type="http://schemas.openxmlformats.org/officeDocument/2006/relationships/image" Target="../media/image204.jpeg"/><Relationship Id="rId4" Type="http://schemas.openxmlformats.org/officeDocument/2006/relationships/image" Target="../media/image203.jpeg"/></Relationships>
</file>

<file path=ppt/slides/_rels/slide137.xml.rels><?xml version="1.0" encoding="UTF-8" standalone="yes"?>
<Relationships xmlns="http://schemas.openxmlformats.org/package/2006/relationships"><Relationship Id="rId8" Type="http://schemas.openxmlformats.org/officeDocument/2006/relationships/image" Target="../media/image211.jpeg"/><Relationship Id="rId3" Type="http://schemas.openxmlformats.org/officeDocument/2006/relationships/image" Target="../media/image206.jpeg"/><Relationship Id="rId7" Type="http://schemas.openxmlformats.org/officeDocument/2006/relationships/image" Target="../media/image210.jpeg"/><Relationship Id="rId2" Type="http://schemas.openxmlformats.org/officeDocument/2006/relationships/image" Target="../media/image205.jpeg"/><Relationship Id="rId1" Type="http://schemas.openxmlformats.org/officeDocument/2006/relationships/slideLayout" Target="../slideLayouts/slideLayout12.xml"/><Relationship Id="rId6" Type="http://schemas.openxmlformats.org/officeDocument/2006/relationships/image" Target="../media/image209.jpeg"/><Relationship Id="rId5" Type="http://schemas.openxmlformats.org/officeDocument/2006/relationships/image" Target="../media/image208.jpeg"/><Relationship Id="rId10" Type="http://schemas.openxmlformats.org/officeDocument/2006/relationships/image" Target="../media/image213.jpeg"/><Relationship Id="rId4" Type="http://schemas.openxmlformats.org/officeDocument/2006/relationships/image" Target="../media/image207.jpeg"/><Relationship Id="rId9" Type="http://schemas.openxmlformats.org/officeDocument/2006/relationships/image" Target="../media/image212.jpeg"/></Relationships>
</file>

<file path=ppt/slides/_rels/slide138.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image" Target="../media/image214.jpeg"/><Relationship Id="rId1" Type="http://schemas.openxmlformats.org/officeDocument/2006/relationships/slideLayout" Target="../slideLayouts/slideLayout14.xml"/><Relationship Id="rId5" Type="http://schemas.openxmlformats.org/officeDocument/2006/relationships/image" Target="../media/image217.jpeg"/><Relationship Id="rId4" Type="http://schemas.openxmlformats.org/officeDocument/2006/relationships/image" Target="../media/image216.jpe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2" Type="http://schemas.openxmlformats.org/officeDocument/2006/relationships/image" Target="../media/image218.jpe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hyperlink" Target="http://www.angle.org/na101/home/literatum/publisher/pinnacle/journals/content/angl/2004/00033219-74.4/0003-3219(2004)074%3c0539:ntwmi%3e2.0.co;2/production/images/large/i0003-3219-074-04-0539-f03.jpeg" TargetMode="External"/><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hyperlink" Target="http://www.angle.org/na101/home/literatum/publisher/pinnacle/journals/content/angl/2004/00033219-74.4/0003-3219(2004)074%3c0539:ntwmi%3e2.0.co;2/production/images/large/i0003-3219-074-04-0539-f04.jpeg" TargetMode="External"/><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221.jpe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image" Target="../media/image222.jpeg"/><Relationship Id="rId1" Type="http://schemas.openxmlformats.org/officeDocument/2006/relationships/slideLayout" Target="../slideLayouts/slideLayout7.xml"/><Relationship Id="rId5" Type="http://schemas.openxmlformats.org/officeDocument/2006/relationships/image" Target="../media/image225.jpeg"/><Relationship Id="rId4" Type="http://schemas.openxmlformats.org/officeDocument/2006/relationships/image" Target="../media/image224.jpe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226.jpe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image" Target="../media/image227.jpe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image" Target="../media/image228.jpe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image" Target="../media/image229.jpe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image" Target="../media/image230.jpe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image" Target="../media/image232.jpe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image" Target="../media/image234.jpe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image" Target="../media/image236.jpe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upload.wikimedia.org/wikipedia/commons/0/09/Eastman_Dental_Hospital_1.jpg" TargetMode="Externa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60.xml.rels><?xml version="1.0" encoding="UTF-8" standalone="yes"?>
<Relationships xmlns="http://schemas.openxmlformats.org/package/2006/relationships"><Relationship Id="rId2" Type="http://schemas.openxmlformats.org/officeDocument/2006/relationships/image" Target="../media/image238.jpe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3" Type="http://schemas.openxmlformats.org/officeDocument/2006/relationships/image" Target="../media/image240.jpeg"/><Relationship Id="rId2" Type="http://schemas.openxmlformats.org/officeDocument/2006/relationships/image" Target="../media/image239.jpe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hyperlink" Target="http://en.wikipedia.org/wiki/File:Fibonacci.jpg" TargetMode="External"/><Relationship Id="rId1" Type="http://schemas.openxmlformats.org/officeDocument/2006/relationships/slideLayout" Target="../slideLayouts/slideLayout15.xml"/><Relationship Id="rId5" Type="http://schemas.openxmlformats.org/officeDocument/2006/relationships/image" Target="../media/image242.jpeg"/><Relationship Id="rId4" Type="http://schemas.openxmlformats.org/officeDocument/2006/relationships/hyperlink" Target="http://en.wikipedia.org/wiki/File:Leaning_tower_of_pisa_2.jpg" TargetMode="Externa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image" Target="../media/image243.png"/><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3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2.xml"/><Relationship Id="rId5" Type="http://schemas.openxmlformats.org/officeDocument/2006/relationships/image" Target="../media/image33.jpeg"/><Relationship Id="rId4" Type="http://schemas.openxmlformats.org/officeDocument/2006/relationships/image" Target="../media/image32.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upload.wikimedia.org/wikipedia/commons/6/6a/Mapletonposter1881.jpg" TargetMode="Externa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39.e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40.em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41.emf"/></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42.emf"/></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43.em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image" Target="../media/image44.jpeg"/><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 Id="rId9" Type="http://schemas.openxmlformats.org/officeDocument/2006/relationships/image" Target="../media/image51.jpeg"/></Relationships>
</file>

<file path=ppt/slides/_rels/slide61.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image" Target="../media/image44.jpeg"/><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 Id="rId9" Type="http://schemas.openxmlformats.org/officeDocument/2006/relationships/image" Target="../media/image51.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image" Target="../media/image55.jpeg"/><Relationship Id="rId1" Type="http://schemas.openxmlformats.org/officeDocument/2006/relationships/slideLayout" Target="../slideLayouts/slideLayout1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 Id="rId9" Type="http://schemas.openxmlformats.org/officeDocument/2006/relationships/image" Target="../media/image62.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 Id="rId5" Type="http://schemas.openxmlformats.org/officeDocument/2006/relationships/image" Target="../media/image66.jpeg"/><Relationship Id="rId4" Type="http://schemas.openxmlformats.org/officeDocument/2006/relationships/image" Target="../media/image65.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7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 Id="rId5" Type="http://schemas.openxmlformats.org/officeDocument/2006/relationships/image" Target="../media/image81.jpeg"/><Relationship Id="rId4" Type="http://schemas.openxmlformats.org/officeDocument/2006/relationships/image" Target="../media/image80.jpeg"/></Relationships>
</file>

<file path=ppt/slides/_rels/slide8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 Id="rId5" Type="http://schemas.openxmlformats.org/officeDocument/2006/relationships/image" Target="../media/image85.jpeg"/><Relationship Id="rId4" Type="http://schemas.openxmlformats.org/officeDocument/2006/relationships/image" Target="../media/image84.jpeg"/></Relationships>
</file>

<file path=ppt/slides/_rels/slide8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hyperlink" Target="http://www.invisalign.co.uk/en" TargetMode="External"/><Relationship Id="rId1" Type="http://schemas.openxmlformats.org/officeDocument/2006/relationships/slideLayout" Target="../slideLayouts/slideLayout7.xml"/><Relationship Id="rId6" Type="http://schemas.openxmlformats.org/officeDocument/2006/relationships/image" Target="../media/image88.jpeg"/><Relationship Id="rId5" Type="http://schemas.openxmlformats.org/officeDocument/2006/relationships/hyperlink" Target="http://en.wikipedia.org/wiki/File:Invisalign_aligner.jpg" TargetMode="External"/><Relationship Id="rId4" Type="http://schemas.openxmlformats.org/officeDocument/2006/relationships/image" Target="../media/image87.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92.jpeg"/><Relationship Id="rId7" Type="http://schemas.openxmlformats.org/officeDocument/2006/relationships/image" Target="../media/image96.jpeg"/><Relationship Id="rId2" Type="http://schemas.openxmlformats.org/officeDocument/2006/relationships/image" Target="../media/image91.jpeg"/><Relationship Id="rId1" Type="http://schemas.openxmlformats.org/officeDocument/2006/relationships/slideLayout" Target="../slideLayouts/slideLayout2.xml"/><Relationship Id="rId6" Type="http://schemas.openxmlformats.org/officeDocument/2006/relationships/image" Target="../media/image95.jpeg"/><Relationship Id="rId5" Type="http://schemas.openxmlformats.org/officeDocument/2006/relationships/image" Target="../media/image94.png"/><Relationship Id="rId4" Type="http://schemas.openxmlformats.org/officeDocument/2006/relationships/image" Target="../media/image93.jpeg"/></Relationships>
</file>

<file path=ppt/slides/_rels/slide89.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wmf"/><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101.wmf"/><Relationship Id="rId7" Type="http://schemas.openxmlformats.org/officeDocument/2006/relationships/image" Target="../media/image105.wmf"/><Relationship Id="rId2" Type="http://schemas.openxmlformats.org/officeDocument/2006/relationships/image" Target="../media/image100.wmf"/><Relationship Id="rId1" Type="http://schemas.openxmlformats.org/officeDocument/2006/relationships/slideLayout" Target="../slideLayouts/slideLayout2.xml"/><Relationship Id="rId6" Type="http://schemas.openxmlformats.org/officeDocument/2006/relationships/image" Target="../media/image104.wmf"/><Relationship Id="rId5" Type="http://schemas.openxmlformats.org/officeDocument/2006/relationships/image" Target="../media/image103.wmf"/><Relationship Id="rId4" Type="http://schemas.openxmlformats.org/officeDocument/2006/relationships/image" Target="../media/image102.wmf"/></Relationships>
</file>

<file path=ppt/slides/_rels/slide92.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1.xml"/><Relationship Id="rId6" Type="http://schemas.openxmlformats.org/officeDocument/2006/relationships/image" Target="../media/image110.jpeg"/><Relationship Id="rId5" Type="http://schemas.openxmlformats.org/officeDocument/2006/relationships/image" Target="../media/image109.jpeg"/><Relationship Id="rId4" Type="http://schemas.openxmlformats.org/officeDocument/2006/relationships/image" Target="../media/image108.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2.xml"/><Relationship Id="rId4" Type="http://schemas.openxmlformats.org/officeDocument/2006/relationships/image" Target="../media/image115.jpeg"/></Relationships>
</file>

<file path=ppt/slides/_rels/slide96.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12.xml"/><Relationship Id="rId4" Type="http://schemas.openxmlformats.org/officeDocument/2006/relationships/image" Target="../media/image118.jpeg"/></Relationships>
</file>

<file path=ppt/slides/_rels/slide97.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12.xml"/><Relationship Id="rId4" Type="http://schemas.openxmlformats.org/officeDocument/2006/relationships/image" Target="../media/image121.jpeg"/></Relationships>
</file>

<file path=ppt/slides/_rels/slide98.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13.xml"/><Relationship Id="rId4" Type="http://schemas.openxmlformats.org/officeDocument/2006/relationships/image" Target="../media/image124.jpeg"/></Relationships>
</file>

<file path=ppt/slides/_rels/slide99.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13.xml"/><Relationship Id="rId4" Type="http://schemas.openxmlformats.org/officeDocument/2006/relationships/image" Target="../media/image1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defRPr/>
            </a:pPr>
            <a:r>
              <a:rPr lang="en-GB" sz="2400" dirty="0" smtClean="0"/>
              <a:t>Version with text for web –site </a:t>
            </a:r>
            <a:br>
              <a:rPr lang="en-GB" sz="2400" dirty="0" smtClean="0"/>
            </a:br>
            <a:r>
              <a:rPr lang="en-GB" sz="1400" dirty="0" smtClean="0"/>
              <a:t>added text on pink slides</a:t>
            </a:r>
            <a:endParaRPr lang="en-GB" sz="2400" dirty="0"/>
          </a:p>
        </p:txBody>
      </p:sp>
      <p:sp>
        <p:nvSpPr>
          <p:cNvPr id="10243" name="Text Placeholder 4"/>
          <p:cNvSpPr>
            <a:spLocks noGrp="1"/>
          </p:cNvSpPr>
          <p:nvPr>
            <p:ph type="body" idx="1"/>
          </p:nvPr>
        </p:nvSpPr>
        <p:spPr>
          <a:xfrm>
            <a:off x="722313" y="981075"/>
            <a:ext cx="7772400" cy="2303463"/>
          </a:xfrm>
        </p:spPr>
        <p:txBody>
          <a:bodyPr/>
          <a:lstStyle/>
          <a:p>
            <a:pPr algn="ctr"/>
            <a:r>
              <a:rPr lang="en-GB" sz="4800" smtClean="0">
                <a:solidFill>
                  <a:srgbClr val="7030A0"/>
                </a:solidFill>
              </a:rPr>
              <a:t>Fiction in Orthodontics</a:t>
            </a:r>
          </a:p>
          <a:p>
            <a:pPr algn="ctr"/>
            <a:r>
              <a:rPr lang="en-GB" sz="4800" smtClean="0">
                <a:solidFill>
                  <a:srgbClr val="7030A0"/>
                </a:solidFill>
              </a:rPr>
              <a:t>D Spary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2" descr="http://static.photaki.com/Chimpanzee-bared-teeth-172044.jpg"/>
          <p:cNvPicPr>
            <a:picLocks noChangeAspect="1" noChangeArrowheads="1"/>
          </p:cNvPicPr>
          <p:nvPr/>
        </p:nvPicPr>
        <p:blipFill>
          <a:blip r:embed="rId2">
            <a:extLst>
              <a:ext uri="{28A0092B-C50C-407E-A947-70E740481C1C}">
                <a14:useLocalDpi xmlns:a14="http://schemas.microsoft.com/office/drawing/2010/main" val="0"/>
              </a:ext>
            </a:extLst>
          </a:blip>
          <a:srcRect l="8780" r="3415"/>
          <a:stretch>
            <a:fillRect/>
          </a:stretch>
        </p:blipFill>
        <p:spPr bwMode="auto">
          <a:xfrm>
            <a:off x="827088" y="260350"/>
            <a:ext cx="3600450"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4" descr="http://t3.gstatic.com/images?q=tbn:ANd9GcTF27vVKOem08hZt6Gb_j2g3OpDsSaho5yodUrfvIdrVXG_KG3X"/>
          <p:cNvPicPr>
            <a:picLocks noChangeAspect="1" noChangeArrowheads="1"/>
          </p:cNvPicPr>
          <p:nvPr/>
        </p:nvPicPr>
        <p:blipFill>
          <a:blip r:embed="rId3">
            <a:extLst>
              <a:ext uri="{28A0092B-C50C-407E-A947-70E740481C1C}">
                <a14:useLocalDpi xmlns:a14="http://schemas.microsoft.com/office/drawing/2010/main" val="0"/>
              </a:ext>
            </a:extLst>
          </a:blip>
          <a:srcRect l="19717" t="27652" r="18311" b="29941"/>
          <a:stretch>
            <a:fillRect/>
          </a:stretch>
        </p:blipFill>
        <p:spPr bwMode="auto">
          <a:xfrm>
            <a:off x="4859338" y="1541463"/>
            <a:ext cx="3816350" cy="390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3" descr="Monkey baring teeth"/>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t="17873" b="8942"/>
          <a:stretch>
            <a:fillRect/>
          </a:stretch>
        </p:blipFill>
        <p:spPr>
          <a:xfrm>
            <a:off x="827088" y="3284538"/>
            <a:ext cx="3621087" cy="3313112"/>
          </a:xfrm>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6838950" y="981075"/>
          <a:ext cx="2305049" cy="5616576"/>
        </p:xfrm>
        <a:graphic>
          <a:graphicData uri="http://schemas.openxmlformats.org/drawingml/2006/table">
            <a:tbl>
              <a:tblPr/>
              <a:tblGrid>
                <a:gridCol w="768350"/>
                <a:gridCol w="768349"/>
                <a:gridCol w="768350"/>
              </a:tblGrid>
              <a:tr h="76508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Arial" charset="0"/>
                      </a:endParaRPr>
                    </a:p>
                  </a:txBody>
                  <a:tcPr marL="91471" marR="9147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GB" sz="1600" b="0" i="0" u="none" strike="noStrike" cap="none" normalizeH="0" baseline="0" dirty="0" smtClean="0">
                          <a:ln>
                            <a:noFill/>
                          </a:ln>
                          <a:solidFill>
                            <a:schemeClr val="tx1"/>
                          </a:solidFill>
                          <a:effectLst/>
                          <a:latin typeface="Arial" charset="0"/>
                        </a:rPr>
                        <a:t>start</a:t>
                      </a:r>
                    </a:p>
                  </a:txBody>
                  <a:tcPr marL="91471" marR="914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GB" sz="1600" b="0" i="0" u="none" strike="noStrike" cap="none" normalizeH="0" baseline="0" dirty="0" smtClean="0">
                          <a:ln>
                            <a:noFill/>
                          </a:ln>
                          <a:solidFill>
                            <a:schemeClr val="tx1"/>
                          </a:solidFill>
                          <a:effectLst/>
                          <a:latin typeface="Arial" charset="0"/>
                        </a:rPr>
                        <a:t>finish</a:t>
                      </a:r>
                    </a:p>
                  </a:txBody>
                  <a:tcPr marL="91471" marR="9147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6508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GB" sz="1600" b="0" i="0" u="none" strike="noStrike" cap="none" normalizeH="0" baseline="0" dirty="0" smtClean="0">
                          <a:ln>
                            <a:noFill/>
                          </a:ln>
                          <a:solidFill>
                            <a:schemeClr val="tx1"/>
                          </a:solidFill>
                          <a:effectLst/>
                          <a:latin typeface="Arial" charset="0"/>
                        </a:rPr>
                        <a:t>SNA</a:t>
                      </a:r>
                    </a:p>
                  </a:txBody>
                  <a:tcPr marL="91471" marR="9147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GB" sz="1600" b="0" i="0" u="none" strike="noStrike" cap="none" normalizeH="0" baseline="0" dirty="0" smtClean="0">
                          <a:ln>
                            <a:noFill/>
                          </a:ln>
                          <a:solidFill>
                            <a:schemeClr val="tx1"/>
                          </a:solidFill>
                          <a:effectLst/>
                          <a:latin typeface="Arial" charset="0"/>
                        </a:rPr>
                        <a:t>80</a:t>
                      </a:r>
                    </a:p>
                  </a:txBody>
                  <a:tcPr marL="91471" marR="914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GB" sz="1600" b="0" i="0" u="none" strike="noStrike" cap="none" normalizeH="0" baseline="0" dirty="0" smtClean="0">
                          <a:ln>
                            <a:noFill/>
                          </a:ln>
                          <a:solidFill>
                            <a:schemeClr val="tx1"/>
                          </a:solidFill>
                          <a:effectLst/>
                          <a:latin typeface="Arial" charset="0"/>
                        </a:rPr>
                        <a:t>83</a:t>
                      </a:r>
                    </a:p>
                  </a:txBody>
                  <a:tcPr marL="91471" marR="9147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6508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GB" sz="1600" b="0" i="0" u="none" strike="noStrike" cap="none" normalizeH="0" baseline="0" dirty="0" smtClean="0">
                          <a:ln>
                            <a:noFill/>
                          </a:ln>
                          <a:solidFill>
                            <a:schemeClr val="tx1"/>
                          </a:solidFill>
                          <a:effectLst/>
                          <a:latin typeface="Arial" charset="0"/>
                        </a:rPr>
                        <a:t>SNB</a:t>
                      </a:r>
                    </a:p>
                  </a:txBody>
                  <a:tcPr marL="91471" marR="9147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GB" sz="1600" b="0" i="0" u="none" strike="noStrike" cap="none" normalizeH="0" baseline="0" dirty="0" smtClean="0">
                          <a:ln>
                            <a:noFill/>
                          </a:ln>
                          <a:solidFill>
                            <a:schemeClr val="tx1"/>
                          </a:solidFill>
                          <a:effectLst/>
                          <a:latin typeface="Arial" charset="0"/>
                        </a:rPr>
                        <a:t>84</a:t>
                      </a:r>
                    </a:p>
                  </a:txBody>
                  <a:tcPr marL="91471" marR="914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GB" sz="1600" b="0" i="0" u="none" strike="noStrike" cap="none" normalizeH="0" baseline="0" dirty="0" smtClean="0">
                          <a:ln>
                            <a:noFill/>
                          </a:ln>
                          <a:solidFill>
                            <a:schemeClr val="tx1"/>
                          </a:solidFill>
                          <a:effectLst/>
                          <a:latin typeface="Arial" charset="0"/>
                        </a:rPr>
                        <a:t>83</a:t>
                      </a:r>
                    </a:p>
                  </a:txBody>
                  <a:tcPr marL="91471" marR="9147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6508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ANB</a:t>
                      </a:r>
                    </a:p>
                  </a:txBody>
                  <a:tcPr marL="91471" marR="9147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-4</a:t>
                      </a:r>
                    </a:p>
                  </a:txBody>
                  <a:tcPr marL="91471" marR="914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0</a:t>
                      </a:r>
                    </a:p>
                  </a:txBody>
                  <a:tcPr marL="91471" marR="9147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97052">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UI</a:t>
                      </a:r>
                    </a:p>
                  </a:txBody>
                  <a:tcPr marL="91471" marR="9147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111</a:t>
                      </a:r>
                    </a:p>
                  </a:txBody>
                  <a:tcPr marL="91471" marR="914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109</a:t>
                      </a:r>
                    </a:p>
                  </a:txBody>
                  <a:tcPr marL="91471" marR="9147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97052">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LI</a:t>
                      </a:r>
                    </a:p>
                  </a:txBody>
                  <a:tcPr marL="91471" marR="9147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90</a:t>
                      </a:r>
                    </a:p>
                  </a:txBody>
                  <a:tcPr marL="91471" marR="914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92</a:t>
                      </a:r>
                    </a:p>
                  </a:txBody>
                  <a:tcPr marL="91471" marR="9147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6508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GB" sz="1600" b="0" i="0" u="none" strike="noStrike" cap="none" normalizeH="0" baseline="0" smtClean="0">
                          <a:ln>
                            <a:noFill/>
                          </a:ln>
                          <a:solidFill>
                            <a:schemeClr val="tx1"/>
                          </a:solidFill>
                          <a:effectLst/>
                          <a:latin typeface="Arial" charset="0"/>
                        </a:rPr>
                        <a:t>LiAPo</a:t>
                      </a:r>
                    </a:p>
                  </a:txBody>
                  <a:tcPr marL="91471" marR="9147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GB" sz="1600" b="0" i="0" u="none" strike="noStrike" cap="none" normalizeH="0" baseline="0" dirty="0" smtClean="0">
                          <a:ln>
                            <a:noFill/>
                          </a:ln>
                          <a:solidFill>
                            <a:schemeClr val="tx1"/>
                          </a:solidFill>
                          <a:effectLst/>
                          <a:latin typeface="Arial" charset="0"/>
                        </a:rPr>
                        <a:t>+4</a:t>
                      </a:r>
                    </a:p>
                  </a:txBody>
                  <a:tcPr marL="91471" marR="914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GB" sz="1600" b="0" i="0" u="none" strike="noStrike" cap="none" normalizeH="0" baseline="0" dirty="0" smtClean="0">
                          <a:ln>
                            <a:noFill/>
                          </a:ln>
                          <a:solidFill>
                            <a:schemeClr val="tx1"/>
                          </a:solidFill>
                          <a:effectLst/>
                          <a:latin typeface="Arial" charset="0"/>
                        </a:rPr>
                        <a:t>+2.5</a:t>
                      </a:r>
                    </a:p>
                  </a:txBody>
                  <a:tcPr marL="91471" marR="9147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97052">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MM</a:t>
                      </a:r>
                    </a:p>
                  </a:txBody>
                  <a:tcPr marL="91471" marR="9147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18</a:t>
                      </a:r>
                    </a:p>
                  </a:txBody>
                  <a:tcPr marL="91471" marR="914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22</a:t>
                      </a:r>
                    </a:p>
                  </a:txBody>
                  <a:tcPr marL="91471" marR="9147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106536" name="Picture 2"/>
          <p:cNvPicPr>
            <a:picLocks noChangeAspect="1" noChangeArrowheads="1"/>
          </p:cNvPicPr>
          <p:nvPr/>
        </p:nvPicPr>
        <p:blipFill>
          <a:blip r:embed="rId2">
            <a:extLst>
              <a:ext uri="{28A0092B-C50C-407E-A947-70E740481C1C}">
                <a14:useLocalDpi xmlns:a14="http://schemas.microsoft.com/office/drawing/2010/main" val="0"/>
              </a:ext>
            </a:extLst>
          </a:blip>
          <a:srcRect l="33733" r="4575"/>
          <a:stretch>
            <a:fillRect/>
          </a:stretch>
        </p:blipFill>
        <p:spPr bwMode="auto">
          <a:xfrm>
            <a:off x="3492500" y="2852738"/>
            <a:ext cx="3095625" cy="383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37" name="Picture 2"/>
          <p:cNvPicPr>
            <a:picLocks noChangeAspect="1" noChangeArrowheads="1"/>
          </p:cNvPicPr>
          <p:nvPr/>
        </p:nvPicPr>
        <p:blipFill>
          <a:blip r:embed="rId3">
            <a:extLst>
              <a:ext uri="{28A0092B-C50C-407E-A947-70E740481C1C}">
                <a14:useLocalDpi xmlns:a14="http://schemas.microsoft.com/office/drawing/2010/main" val="0"/>
              </a:ext>
            </a:extLst>
          </a:blip>
          <a:srcRect l="37776" t="6790" b="3244"/>
          <a:stretch>
            <a:fillRect/>
          </a:stretch>
        </p:blipFill>
        <p:spPr bwMode="auto">
          <a:xfrm>
            <a:off x="0" y="2852738"/>
            <a:ext cx="3455988"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38" name="Picture 13" descr="11.01.28.16 :: OT :: SC Study Series 1"/>
          <p:cNvPicPr>
            <a:picLocks noChangeAspect="1" noChangeArrowheads="1"/>
          </p:cNvPicPr>
          <p:nvPr/>
        </p:nvPicPr>
        <p:blipFill>
          <a:blip r:embed="rId4">
            <a:extLst>
              <a:ext uri="{28A0092B-C50C-407E-A947-70E740481C1C}">
                <a14:useLocalDpi xmlns:a14="http://schemas.microsoft.com/office/drawing/2010/main" val="0"/>
              </a:ext>
            </a:extLst>
          </a:blip>
          <a:srcRect t="11246" r="7768" b="22644"/>
          <a:stretch>
            <a:fillRect/>
          </a:stretch>
        </p:blipFill>
        <p:spPr bwMode="auto">
          <a:xfrm>
            <a:off x="3635375" y="138113"/>
            <a:ext cx="2449513" cy="264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39" name="Picture 2"/>
          <p:cNvPicPr>
            <a:picLocks noChangeAspect="1" noChangeArrowheads="1"/>
          </p:cNvPicPr>
          <p:nvPr/>
        </p:nvPicPr>
        <p:blipFill>
          <a:blip r:embed="rId5">
            <a:extLst>
              <a:ext uri="{28A0092B-C50C-407E-A947-70E740481C1C}">
                <a14:useLocalDpi xmlns:a14="http://schemas.microsoft.com/office/drawing/2010/main" val="0"/>
              </a:ext>
            </a:extLst>
          </a:blip>
          <a:srcRect r="59390" b="41553"/>
          <a:stretch>
            <a:fillRect/>
          </a:stretch>
        </p:blipFill>
        <p:spPr bwMode="auto">
          <a:xfrm>
            <a:off x="468313" y="93663"/>
            <a:ext cx="2519362"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2058387" y="1171674"/>
            <a:ext cx="864096" cy="2880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5188744" y="1315690"/>
            <a:ext cx="864096" cy="2880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457200" y="0"/>
            <a:ext cx="8229600" cy="1125538"/>
          </a:xfrm>
        </p:spPr>
        <p:txBody>
          <a:bodyPr/>
          <a:lstStyle/>
          <a:p>
            <a:pPr eaLnBrk="1" hangingPunct="1"/>
            <a:r>
              <a:rPr lang="en-GB" smtClean="0"/>
              <a:t>JFGravelly BJO 1984 Vol 11 85-91</a:t>
            </a:r>
          </a:p>
        </p:txBody>
      </p:sp>
      <p:sp>
        <p:nvSpPr>
          <p:cNvPr id="107523" name="Rectangle 3"/>
          <p:cNvSpPr>
            <a:spLocks noGrp="1" noChangeArrowheads="1"/>
          </p:cNvSpPr>
          <p:nvPr>
            <p:ph type="body" idx="1"/>
          </p:nvPr>
        </p:nvSpPr>
        <p:spPr>
          <a:xfrm>
            <a:off x="457200" y="1268413"/>
            <a:ext cx="8229600" cy="4857750"/>
          </a:xfrm>
        </p:spPr>
        <p:txBody>
          <a:bodyPr/>
          <a:lstStyle/>
          <a:p>
            <a:pPr eaLnBrk="1" hangingPunct="1"/>
            <a:r>
              <a:rPr lang="en-US" sz="2800" smtClean="0"/>
              <a:t>50 pairs of radiographs one taken centric occlusion and the other in RCP</a:t>
            </a:r>
          </a:p>
          <a:p>
            <a:pPr eaLnBrk="1" hangingPunct="1"/>
            <a:r>
              <a:rPr lang="en-US" sz="2800" smtClean="0"/>
              <a:t>ANB changed from -4.1 in CO to -1.4 in RCP a  difference of 2.7</a:t>
            </a:r>
          </a:p>
          <a:p>
            <a:pPr eaLnBrk="1" hangingPunct="1"/>
            <a:r>
              <a:rPr lang="en-US" sz="2800" smtClean="0"/>
              <a:t>He concluded that this difference was because of the hinge type opening of the mandible rather than a forward posture of the mandible.</a:t>
            </a:r>
          </a:p>
          <a:p>
            <a:pPr eaLnBrk="1" hangingPunct="1"/>
            <a:r>
              <a:rPr lang="en-US" sz="2800" smtClean="0"/>
              <a:t>And that it would be “</a:t>
            </a:r>
            <a:r>
              <a:rPr lang="en-US" sz="2800" b="1" smtClean="0"/>
              <a:t>dangerous to attempt to quantify the effects on SNA or ANB from this material”</a:t>
            </a: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108546" name="Title 1"/>
          <p:cNvSpPr>
            <a:spLocks noGrp="1"/>
          </p:cNvSpPr>
          <p:nvPr>
            <p:ph type="title"/>
          </p:nvPr>
        </p:nvSpPr>
        <p:spPr/>
        <p:txBody>
          <a:bodyPr/>
          <a:lstStyle/>
          <a:p>
            <a:r>
              <a:rPr lang="en-GB" smtClean="0"/>
              <a:t>So Gravelly says that</a:t>
            </a:r>
          </a:p>
        </p:txBody>
      </p:sp>
      <p:sp>
        <p:nvSpPr>
          <p:cNvPr id="108547" name="Content Placeholder 2"/>
          <p:cNvSpPr>
            <a:spLocks noGrp="1"/>
          </p:cNvSpPr>
          <p:nvPr>
            <p:ph idx="1"/>
          </p:nvPr>
        </p:nvSpPr>
        <p:spPr/>
        <p:txBody>
          <a:bodyPr/>
          <a:lstStyle/>
          <a:p>
            <a:r>
              <a:rPr lang="en-GB" smtClean="0"/>
              <a:t>ANB in inter-cuspal position is 2.7⁰ less (or more negative) than in RCT</a:t>
            </a:r>
          </a:p>
          <a:p>
            <a:r>
              <a:rPr lang="en-GB" smtClean="0"/>
              <a:t>So  when Mandall says ANB increases by 2.1⁰ this is less than you might have expected a bigger movement by just asking the patient to bite back into RCP</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7" descr="12.04.03.02 :: OT :: SC Study Series 1"/>
          <p:cNvPicPr>
            <a:picLocks noChangeAspect="1" noChangeArrowheads="1"/>
          </p:cNvPicPr>
          <p:nvPr/>
        </p:nvPicPr>
        <p:blipFill>
          <a:blip r:embed="rId2">
            <a:extLst>
              <a:ext uri="{28A0092B-C50C-407E-A947-70E740481C1C}">
                <a14:useLocalDpi xmlns:a14="http://schemas.microsoft.com/office/drawing/2010/main" val="0"/>
              </a:ext>
            </a:extLst>
          </a:blip>
          <a:srcRect l="10619" t="14076" r="13004" b="11264"/>
          <a:stretch>
            <a:fillRect/>
          </a:stretch>
        </p:blipFill>
        <p:spPr bwMode="auto">
          <a:xfrm>
            <a:off x="755650" y="908050"/>
            <a:ext cx="2152650"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1" name="Picture 9" descr="12.04.03.02 :: OT :: SC Study Series 1"/>
          <p:cNvPicPr>
            <a:picLocks noChangeAspect="1" noChangeArrowheads="1"/>
          </p:cNvPicPr>
          <p:nvPr/>
        </p:nvPicPr>
        <p:blipFill>
          <a:blip r:embed="rId3">
            <a:extLst>
              <a:ext uri="{28A0092B-C50C-407E-A947-70E740481C1C}">
                <a14:useLocalDpi xmlns:a14="http://schemas.microsoft.com/office/drawing/2010/main" val="0"/>
              </a:ext>
            </a:extLst>
          </a:blip>
          <a:srcRect l="5659" t="16510" r="13208" b="7043"/>
          <a:stretch>
            <a:fillRect/>
          </a:stretch>
        </p:blipFill>
        <p:spPr bwMode="auto">
          <a:xfrm>
            <a:off x="5724525" y="981075"/>
            <a:ext cx="2284413"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2" name="Title 5"/>
          <p:cNvSpPr>
            <a:spLocks noGrp="1"/>
          </p:cNvSpPr>
          <p:nvPr>
            <p:ph type="title"/>
          </p:nvPr>
        </p:nvSpPr>
        <p:spPr>
          <a:xfrm>
            <a:off x="457200" y="274638"/>
            <a:ext cx="8229600" cy="633412"/>
          </a:xfrm>
        </p:spPr>
        <p:txBody>
          <a:bodyPr/>
          <a:lstStyle/>
          <a:p>
            <a:pPr eaLnBrk="1" hangingPunct="1"/>
            <a:r>
              <a:rPr lang="en-GB" smtClean="0"/>
              <a:t>RW </a:t>
            </a:r>
            <a:r>
              <a:rPr lang="en-GB" sz="2400" smtClean="0">
                <a:solidFill>
                  <a:srgbClr val="FF0000"/>
                </a:solidFill>
              </a:rPr>
              <a:t>the simple splint also works in class II cases </a:t>
            </a:r>
            <a:endParaRPr lang="en-GB" sz="2400" smtClean="0"/>
          </a:p>
        </p:txBody>
      </p:sp>
      <p:pic>
        <p:nvPicPr>
          <p:cNvPr id="109573" name="Picture 5" descr="12.04.03.02 :: OT :: SC Study Series 1"/>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t="14101" r="12448" b="6590"/>
          <a:stretch>
            <a:fillRect/>
          </a:stretch>
        </p:blipFill>
        <p:spPr>
          <a:xfrm>
            <a:off x="3203575" y="908050"/>
            <a:ext cx="2376488" cy="3241675"/>
          </a:xfrm>
          <a:noFill/>
        </p:spPr>
      </p:pic>
      <p:pic>
        <p:nvPicPr>
          <p:cNvPr id="109574" name="Picture 5" descr="12.04.03.02 :: OT :: SC Study Series 1"/>
          <p:cNvPicPr>
            <a:picLocks noChangeAspect="1" noChangeArrowheads="1"/>
          </p:cNvPicPr>
          <p:nvPr/>
        </p:nvPicPr>
        <p:blipFill>
          <a:blip r:embed="rId5">
            <a:extLst>
              <a:ext uri="{28A0092B-C50C-407E-A947-70E740481C1C}">
                <a14:useLocalDpi xmlns:a14="http://schemas.microsoft.com/office/drawing/2010/main" val="0"/>
              </a:ext>
            </a:extLst>
          </a:blip>
          <a:srcRect l="1642" t="12331" r="4918" b="3763"/>
          <a:stretch>
            <a:fillRect/>
          </a:stretch>
        </p:blipFill>
        <p:spPr bwMode="auto">
          <a:xfrm>
            <a:off x="0" y="4378325"/>
            <a:ext cx="2916238"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5" name="Picture 11" descr="12.04.03.02 :: OT :: SC Study Series 1"/>
          <p:cNvPicPr>
            <a:picLocks noChangeAspect="1" noChangeArrowheads="1"/>
          </p:cNvPicPr>
          <p:nvPr/>
        </p:nvPicPr>
        <p:blipFill>
          <a:blip r:embed="rId6">
            <a:extLst>
              <a:ext uri="{28A0092B-C50C-407E-A947-70E740481C1C}">
                <a14:useLocalDpi xmlns:a14="http://schemas.microsoft.com/office/drawing/2010/main" val="0"/>
              </a:ext>
            </a:extLst>
          </a:blip>
          <a:srcRect l="8328" t="18195" b="4539"/>
          <a:stretch>
            <a:fillRect/>
          </a:stretch>
        </p:blipFill>
        <p:spPr bwMode="auto">
          <a:xfrm>
            <a:off x="2987675" y="4365625"/>
            <a:ext cx="3097213"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6" name="Picture 7" descr="12.04.03.02 :: OT :: SC Study Series 1"/>
          <p:cNvPicPr>
            <a:picLocks noChangeAspect="1" noChangeArrowheads="1"/>
          </p:cNvPicPr>
          <p:nvPr/>
        </p:nvPicPr>
        <p:blipFill>
          <a:blip r:embed="rId7">
            <a:extLst>
              <a:ext uri="{28A0092B-C50C-407E-A947-70E740481C1C}">
                <a14:useLocalDpi xmlns:a14="http://schemas.microsoft.com/office/drawing/2010/main" val="0"/>
              </a:ext>
            </a:extLst>
          </a:blip>
          <a:srcRect l="4152" t="21576" r="9512"/>
          <a:stretch>
            <a:fillRect/>
          </a:stretch>
        </p:blipFill>
        <p:spPr bwMode="auto">
          <a:xfrm>
            <a:off x="6156325" y="4365625"/>
            <a:ext cx="2844800" cy="171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4585672" y="2204343"/>
            <a:ext cx="864096" cy="2880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1399926" y="2240854"/>
            <a:ext cx="1155849" cy="3240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6831864" y="2313087"/>
            <a:ext cx="980495" cy="25181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p:txBody>
          <a:bodyPr/>
          <a:lstStyle/>
          <a:p>
            <a:pPr eaLnBrk="1" hangingPunct="1"/>
            <a:endParaRPr lang="en-GB" smtClean="0"/>
          </a:p>
        </p:txBody>
      </p:sp>
      <p:sp>
        <p:nvSpPr>
          <p:cNvPr id="110595" name="Rectangle 3"/>
          <p:cNvSpPr>
            <a:spLocks noGrp="1" noChangeArrowheads="1"/>
          </p:cNvSpPr>
          <p:nvPr>
            <p:ph type="body" idx="1"/>
          </p:nvPr>
        </p:nvSpPr>
        <p:spPr/>
        <p:txBody>
          <a:bodyPr/>
          <a:lstStyle/>
          <a:p>
            <a:pPr eaLnBrk="1" hangingPunct="1"/>
            <a:endParaRPr lang="en-GB" smtClean="0"/>
          </a:p>
        </p:txBody>
      </p:sp>
      <p:pic>
        <p:nvPicPr>
          <p:cNvPr id="110596" name="Picture 5" descr="12.04.26.03 :: OT :: SC Study Series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88913"/>
            <a:ext cx="4337050"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7" name="Picture 7" descr="12.04.26.03 :: OT :: SC Study Series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8513" y="188913"/>
            <a:ext cx="4335462"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8" name="Picture 9" descr="12.04.26.03 :: OT :: SC Study Series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3463" y="3284538"/>
            <a:ext cx="4552950"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pPr eaLnBrk="1" hangingPunct="1"/>
            <a:endParaRPr lang="en-GB" smtClean="0"/>
          </a:p>
        </p:txBody>
      </p:sp>
      <p:sp>
        <p:nvSpPr>
          <p:cNvPr id="111619" name="Rectangle 3"/>
          <p:cNvSpPr>
            <a:spLocks noGrp="1" noChangeArrowheads="1"/>
          </p:cNvSpPr>
          <p:nvPr>
            <p:ph type="body" idx="1"/>
          </p:nvPr>
        </p:nvSpPr>
        <p:spPr/>
        <p:txBody>
          <a:bodyPr/>
          <a:lstStyle/>
          <a:p>
            <a:pPr eaLnBrk="1" hangingPunct="1"/>
            <a:endParaRPr lang="en-GB" smtClean="0"/>
          </a:p>
        </p:txBody>
      </p:sp>
      <p:pic>
        <p:nvPicPr>
          <p:cNvPr id="111620" name="Picture 5" descr="12.09.04.16 :: OT :: SC Study Series 1"/>
          <p:cNvPicPr>
            <a:picLocks noChangeAspect="1" noChangeArrowheads="1"/>
          </p:cNvPicPr>
          <p:nvPr/>
        </p:nvPicPr>
        <p:blipFill>
          <a:blip r:embed="rId2">
            <a:extLst>
              <a:ext uri="{28A0092B-C50C-407E-A947-70E740481C1C}">
                <a14:useLocalDpi xmlns:a14="http://schemas.microsoft.com/office/drawing/2010/main" val="0"/>
              </a:ext>
            </a:extLst>
          </a:blip>
          <a:srcRect l="11624" t="6888" r="10838"/>
          <a:stretch>
            <a:fillRect/>
          </a:stretch>
        </p:blipFill>
        <p:spPr bwMode="auto">
          <a:xfrm>
            <a:off x="0" y="0"/>
            <a:ext cx="4500563" cy="360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1" name="Picture 7" descr="12.09.04.16 :: OT :: SC Study Series 1"/>
          <p:cNvPicPr>
            <a:picLocks noChangeAspect="1" noChangeArrowheads="1"/>
          </p:cNvPicPr>
          <p:nvPr/>
        </p:nvPicPr>
        <p:blipFill>
          <a:blip r:embed="rId3">
            <a:extLst>
              <a:ext uri="{28A0092B-C50C-407E-A947-70E740481C1C}">
                <a14:useLocalDpi xmlns:a14="http://schemas.microsoft.com/office/drawing/2010/main" val="0"/>
              </a:ext>
            </a:extLst>
          </a:blip>
          <a:srcRect l="11148" r="9229"/>
          <a:stretch>
            <a:fillRect/>
          </a:stretch>
        </p:blipFill>
        <p:spPr bwMode="auto">
          <a:xfrm>
            <a:off x="4572000" y="0"/>
            <a:ext cx="4356100" cy="363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2" name="Picture 11" descr="12.09.04.16 :: OT :: SC Study Series 1"/>
          <p:cNvPicPr>
            <a:picLocks noChangeAspect="1" noChangeArrowheads="1"/>
          </p:cNvPicPr>
          <p:nvPr/>
        </p:nvPicPr>
        <p:blipFill>
          <a:blip r:embed="rId4">
            <a:lum bright="-12000"/>
            <a:extLst>
              <a:ext uri="{28A0092B-C50C-407E-A947-70E740481C1C}">
                <a14:useLocalDpi xmlns:a14="http://schemas.microsoft.com/office/drawing/2010/main" val="0"/>
              </a:ext>
            </a:extLst>
          </a:blip>
          <a:srcRect t="13203"/>
          <a:stretch>
            <a:fillRect/>
          </a:stretch>
        </p:blipFill>
        <p:spPr bwMode="auto">
          <a:xfrm>
            <a:off x="3563938" y="3786188"/>
            <a:ext cx="5329237" cy="307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3" name="TextBox 6"/>
          <p:cNvSpPr txBox="1">
            <a:spLocks noChangeArrowheads="1"/>
          </p:cNvSpPr>
          <p:nvPr/>
        </p:nvSpPr>
        <p:spPr bwMode="auto">
          <a:xfrm>
            <a:off x="323850" y="4005263"/>
            <a:ext cx="2952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r>
              <a:rPr lang="en-GB" sz="1800"/>
              <a:t>Pull down an Essix splint</a:t>
            </a: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4"/>
          <p:cNvSpPr>
            <a:spLocks noGrp="1"/>
          </p:cNvSpPr>
          <p:nvPr>
            <p:ph type="title"/>
          </p:nvPr>
        </p:nvSpPr>
        <p:spPr/>
        <p:txBody>
          <a:bodyPr/>
          <a:lstStyle/>
          <a:p>
            <a:pPr eaLnBrk="1" hangingPunct="1"/>
            <a:endParaRPr lang="en-GB" smtClean="0"/>
          </a:p>
        </p:txBody>
      </p:sp>
      <p:sp>
        <p:nvSpPr>
          <p:cNvPr id="112643" name="Picture Placeholder 5"/>
          <p:cNvSpPr>
            <a:spLocks noGrp="1" noTextEdit="1"/>
          </p:cNvSpPr>
          <p:nvPr>
            <p:ph type="pic" idx="1"/>
          </p:nvPr>
        </p:nvSpPr>
        <p:spPr/>
      </p:sp>
      <p:sp>
        <p:nvSpPr>
          <p:cNvPr id="112644" name="Text Placeholder 6"/>
          <p:cNvSpPr>
            <a:spLocks noGrp="1"/>
          </p:cNvSpPr>
          <p:nvPr>
            <p:ph type="body" sz="half" idx="2"/>
          </p:nvPr>
        </p:nvSpPr>
        <p:spPr>
          <a:xfrm>
            <a:off x="0" y="5805488"/>
            <a:ext cx="8964613" cy="1052512"/>
          </a:xfrm>
        </p:spPr>
        <p:txBody>
          <a:bodyPr/>
          <a:lstStyle/>
          <a:p>
            <a:pPr algn="ctr" eaLnBrk="1" hangingPunct="1"/>
            <a:r>
              <a:rPr lang="en-GB" sz="2400" smtClean="0"/>
              <a:t>It will make the patient posture to a class I molar relationship</a:t>
            </a:r>
          </a:p>
        </p:txBody>
      </p:sp>
      <p:pic>
        <p:nvPicPr>
          <p:cNvPr id="112645" name="Picture 5" descr="12.09.04.16 :: OT :: SC Study Series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46038"/>
            <a:ext cx="85725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4" descr="12.04.26.03 :: OT :: SC Study Series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404813"/>
            <a:ext cx="7993062" cy="530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p:txBody>
          <a:bodyPr/>
          <a:lstStyle/>
          <a:p>
            <a:pPr eaLnBrk="1" hangingPunct="1"/>
            <a:endParaRPr lang="en-GB" smtClean="0"/>
          </a:p>
        </p:txBody>
      </p:sp>
      <p:sp>
        <p:nvSpPr>
          <p:cNvPr id="114691" name="Rectangle 3"/>
          <p:cNvSpPr>
            <a:spLocks noGrp="1" noChangeArrowheads="1"/>
          </p:cNvSpPr>
          <p:nvPr>
            <p:ph type="body" idx="1"/>
          </p:nvPr>
        </p:nvSpPr>
        <p:spPr/>
        <p:txBody>
          <a:bodyPr/>
          <a:lstStyle/>
          <a:p>
            <a:pPr eaLnBrk="1" hangingPunct="1"/>
            <a:endParaRPr lang="en-GB" smtClean="0"/>
          </a:p>
        </p:txBody>
      </p:sp>
      <p:pic>
        <p:nvPicPr>
          <p:cNvPr id="114692" name="Picture 5" descr="12.05.25.04 :: OT :: SC Study Series 1"/>
          <p:cNvPicPr>
            <a:picLocks noChangeAspect="1" noChangeArrowheads="1"/>
          </p:cNvPicPr>
          <p:nvPr/>
        </p:nvPicPr>
        <p:blipFill>
          <a:blip r:embed="rId2">
            <a:extLst>
              <a:ext uri="{28A0092B-C50C-407E-A947-70E740481C1C}">
                <a14:useLocalDpi xmlns:a14="http://schemas.microsoft.com/office/drawing/2010/main" val="0"/>
              </a:ext>
            </a:extLst>
          </a:blip>
          <a:srcRect l="4230" t="33965" r="52745" b="20366"/>
          <a:stretch>
            <a:fillRect/>
          </a:stretch>
        </p:blipFill>
        <p:spPr bwMode="auto">
          <a:xfrm>
            <a:off x="323850" y="333375"/>
            <a:ext cx="8497888" cy="599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4"/>
          <p:cNvPicPr>
            <a:picLocks noChangeAspect="1" noChangeArrowheads="1"/>
          </p:cNvPicPr>
          <p:nvPr/>
        </p:nvPicPr>
        <p:blipFill>
          <a:blip r:embed="rId2">
            <a:extLst>
              <a:ext uri="{28A0092B-C50C-407E-A947-70E740481C1C}">
                <a14:useLocalDpi xmlns:a14="http://schemas.microsoft.com/office/drawing/2010/main" val="0"/>
              </a:ext>
            </a:extLst>
          </a:blip>
          <a:srcRect l="27950" r="20863"/>
          <a:stretch>
            <a:fillRect/>
          </a:stretch>
        </p:blipFill>
        <p:spPr bwMode="auto">
          <a:xfrm>
            <a:off x="4899025" y="1052513"/>
            <a:ext cx="4244975" cy="491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5" name="Picture 8"/>
          <p:cNvPicPr>
            <a:picLocks noChangeAspect="1" noChangeArrowheads="1"/>
          </p:cNvPicPr>
          <p:nvPr/>
        </p:nvPicPr>
        <p:blipFill>
          <a:blip r:embed="rId3">
            <a:extLst>
              <a:ext uri="{28A0092B-C50C-407E-A947-70E740481C1C}">
                <a14:useLocalDpi xmlns:a14="http://schemas.microsoft.com/office/drawing/2010/main" val="0"/>
              </a:ext>
            </a:extLst>
          </a:blip>
          <a:srcRect l="23140" r="9924" b="3569"/>
          <a:stretch>
            <a:fillRect/>
          </a:stretch>
        </p:blipFill>
        <p:spPr bwMode="auto">
          <a:xfrm>
            <a:off x="0" y="1052513"/>
            <a:ext cx="4716463" cy="500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Content Placeholder 2"/>
          <p:cNvSpPr>
            <a:spLocks noGrp="1"/>
          </p:cNvSpPr>
          <p:nvPr>
            <p:ph idx="4294967295"/>
          </p:nvPr>
        </p:nvSpPr>
        <p:spPr>
          <a:xfrm>
            <a:off x="0" y="476250"/>
            <a:ext cx="8229600" cy="5649913"/>
          </a:xfrm>
        </p:spPr>
        <p:txBody>
          <a:bodyPr/>
          <a:lstStyle/>
          <a:p>
            <a:pPr eaLnBrk="1" hangingPunct="1"/>
            <a:r>
              <a:rPr lang="en-GB" b="1" smtClean="0"/>
              <a:t>Langlois, J. H., &amp; Roggman, L. A. (1990). Attractive faces are only average.</a:t>
            </a:r>
            <a:r>
              <a:rPr lang="en-GB" b="1" i="1" smtClean="0"/>
              <a:t> </a:t>
            </a:r>
            <a:r>
              <a:rPr lang="en-GB" i="1" smtClean="0"/>
              <a:t>Psychological Science, 1, </a:t>
            </a:r>
            <a:r>
              <a:rPr lang="en-GB" smtClean="0"/>
              <a:t>115-121.</a:t>
            </a:r>
          </a:p>
          <a:p>
            <a:pPr eaLnBrk="1" hangingPunct="1">
              <a:buFont typeface="Arial" panose="020B0604020202020204" pitchFamily="34" charset="0"/>
              <a:buNone/>
            </a:pPr>
            <a:r>
              <a:rPr lang="en-GB" smtClean="0"/>
              <a:t>    </a:t>
            </a:r>
            <a:r>
              <a:rPr lang="en-GB" smtClean="0">
                <a:solidFill>
                  <a:srgbClr val="FF0000"/>
                </a:solidFill>
              </a:rPr>
              <a:t>Composite faces were judged as more attractive than the individual faces comprising the composites.</a:t>
            </a:r>
            <a:r>
              <a:rPr lang="en-GB" smtClean="0"/>
              <a:t> </a:t>
            </a:r>
            <a:r>
              <a:rPr lang="en-GB" sz="3900" b="1" smtClean="0"/>
              <a:t>A strong linear trend also revealed that the composite faces became more attractive as more faces were entered..</a:t>
            </a:r>
          </a:p>
          <a:p>
            <a:pPr eaLnBrk="1" hangingPunct="1"/>
            <a:endParaRPr lang="en-GB" smtClean="0"/>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40" name="Picture 5" descr="12.09.03.07 :: OT :: SC Study Series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4144963"/>
            <a:ext cx="4084638" cy="271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1" name="Picture 7" descr="12.09.03.07 :: OT :: SC Study Series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4144963"/>
            <a:ext cx="4084637" cy="271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2" name="Picture 9" descr="12.09.03.07 :: OT :: SC Study Series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1775" y="1125538"/>
            <a:ext cx="4084638" cy="271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1"/>
          <p:cNvSpPr>
            <a:spLocks noGrp="1"/>
          </p:cNvSpPr>
          <p:nvPr>
            <p:ph type="title"/>
          </p:nvPr>
        </p:nvSpPr>
        <p:spPr>
          <a:xfrm>
            <a:off x="457200" y="274638"/>
            <a:ext cx="8229600" cy="3009900"/>
          </a:xfrm>
        </p:spPr>
        <p:txBody>
          <a:bodyPr/>
          <a:lstStyle/>
          <a:p>
            <a:pPr eaLnBrk="1" hangingPunct="1"/>
            <a:r>
              <a:rPr lang="en-GB" smtClean="0"/>
              <a:t>Why should these simple appliances work better than  the existing appliances?</a:t>
            </a:r>
          </a:p>
        </p:txBody>
      </p:sp>
      <p:sp>
        <p:nvSpPr>
          <p:cNvPr id="117763" name="Content Placeholder 2"/>
          <p:cNvSpPr>
            <a:spLocks noGrp="1"/>
          </p:cNvSpPr>
          <p:nvPr>
            <p:ph idx="1"/>
          </p:nvPr>
        </p:nvSpPr>
        <p:spPr>
          <a:xfrm>
            <a:off x="179388" y="3716338"/>
            <a:ext cx="5113337" cy="2409825"/>
          </a:xfrm>
        </p:spPr>
        <p:txBody>
          <a:bodyPr/>
          <a:lstStyle/>
          <a:p>
            <a:pPr eaLnBrk="1" hangingPunct="1"/>
            <a:r>
              <a:rPr lang="en-GB" smtClean="0">
                <a:solidFill>
                  <a:srgbClr val="0070C0"/>
                </a:solidFill>
              </a:rPr>
              <a:t>burtonortho.co.uk</a:t>
            </a:r>
          </a:p>
          <a:p>
            <a:pPr eaLnBrk="1" hangingPunct="1"/>
            <a:r>
              <a:rPr lang="en-GB" sz="2000" smtClean="0">
                <a:solidFill>
                  <a:srgbClr val="0070C0"/>
                </a:solidFill>
              </a:rPr>
              <a:t>Myo-functional appliances are only working a tiny fraction of the time when the teeth are in contact i.e. Not in sleep or speech or when the mandible is at rest. These splint type appliances are working all the time</a:t>
            </a:r>
          </a:p>
        </p:txBody>
      </p:sp>
      <p:pic>
        <p:nvPicPr>
          <p:cNvPr id="117764" name="Picture 4" descr="12.04.26.03 :: OT :: SC Study Series 1"/>
          <p:cNvPicPr>
            <a:picLocks noChangeAspect="1" noChangeArrowheads="1"/>
          </p:cNvPicPr>
          <p:nvPr/>
        </p:nvPicPr>
        <p:blipFill>
          <a:blip r:embed="rId2">
            <a:extLst>
              <a:ext uri="{28A0092B-C50C-407E-A947-70E740481C1C}">
                <a14:useLocalDpi xmlns:a14="http://schemas.microsoft.com/office/drawing/2010/main" val="0"/>
              </a:ext>
            </a:extLst>
          </a:blip>
          <a:srcRect l="21277" t="20792" b="8728"/>
          <a:stretch>
            <a:fillRect/>
          </a:stretch>
        </p:blipFill>
        <p:spPr bwMode="auto">
          <a:xfrm>
            <a:off x="5795963" y="3716338"/>
            <a:ext cx="3168650" cy="188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3"/>
          <p:cNvSpPr>
            <a:spLocks noGrp="1"/>
          </p:cNvSpPr>
          <p:nvPr>
            <p:ph type="ctrTitle"/>
          </p:nvPr>
        </p:nvSpPr>
        <p:spPr>
          <a:xfrm>
            <a:off x="0" y="549275"/>
            <a:ext cx="8893175" cy="1800225"/>
          </a:xfrm>
        </p:spPr>
        <p:txBody>
          <a:bodyPr/>
          <a:lstStyle/>
          <a:p>
            <a:pPr eaLnBrk="1" hangingPunct="1"/>
            <a:r>
              <a:rPr lang="en-GB" smtClean="0"/>
              <a:t>one little screw may change your life</a:t>
            </a:r>
          </a:p>
        </p:txBody>
      </p:sp>
      <p:sp>
        <p:nvSpPr>
          <p:cNvPr id="5" name="Subtitle 4"/>
          <p:cNvSpPr>
            <a:spLocks noGrp="1"/>
          </p:cNvSpPr>
          <p:nvPr>
            <p:ph type="subTitle" idx="1"/>
          </p:nvPr>
        </p:nvSpPr>
        <p:spPr/>
        <p:txBody>
          <a:bodyPr rtlCol="0">
            <a:normAutofit/>
          </a:bodyPr>
          <a:lstStyle/>
          <a:p>
            <a:pPr eaLnBrk="1" fontAlgn="auto" hangingPunct="1">
              <a:spcAft>
                <a:spcPts val="0"/>
              </a:spcAft>
              <a:defRPr/>
            </a:pPr>
            <a:endParaRPr lang="en-GB" dirty="0"/>
          </a:p>
        </p:txBody>
      </p:sp>
      <p:pic>
        <p:nvPicPr>
          <p:cNvPr id="118788" name="Picture 7" descr="http://ts1.mm.bing.net/th?id=i.5048013215957280&amp;pid=15.1"/>
          <p:cNvPicPr>
            <a:picLocks noChangeAspect="1" noChangeArrowheads="1"/>
          </p:cNvPicPr>
          <p:nvPr/>
        </p:nvPicPr>
        <p:blipFill>
          <a:blip r:embed="rId2">
            <a:extLst>
              <a:ext uri="{28A0092B-C50C-407E-A947-70E740481C1C}">
                <a14:useLocalDpi xmlns:a14="http://schemas.microsoft.com/office/drawing/2010/main" val="0"/>
              </a:ext>
            </a:extLst>
          </a:blip>
          <a:srcRect t="5815" b="5017"/>
          <a:stretch>
            <a:fillRect/>
          </a:stretch>
        </p:blipFill>
        <p:spPr bwMode="auto">
          <a:xfrm>
            <a:off x="1979613" y="1916113"/>
            <a:ext cx="4895850" cy="436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rtlCol="0">
            <a:normAutofit fontScale="90000"/>
          </a:bodyPr>
          <a:lstStyle/>
          <a:p>
            <a:pPr algn="just" eaLnBrk="1" fontAlgn="auto" hangingPunct="1">
              <a:spcAft>
                <a:spcPts val="0"/>
              </a:spcAft>
              <a:defRPr/>
            </a:pPr>
            <a:r>
              <a:rPr lang="en-GB" dirty="0" smtClean="0"/>
              <a:t>The second year registrars and I</a:t>
            </a:r>
            <a:br>
              <a:rPr lang="en-GB" dirty="0" smtClean="0"/>
            </a:br>
            <a:r>
              <a:rPr lang="en-GB" dirty="0" smtClean="0"/>
              <a:t/>
            </a:r>
            <a:br>
              <a:rPr lang="en-GB" dirty="0" smtClean="0"/>
            </a:br>
            <a:r>
              <a:rPr lang="en-GB" dirty="0" smtClean="0"/>
              <a:t> Looked for a single example of a case where  the use of a TAD made treatment possible, where it is unlikely that it could have been done except by using headgear or surgery.</a:t>
            </a:r>
            <a:endParaRPr lang="en-GB" dirty="0"/>
          </a:p>
        </p:txBody>
      </p:sp>
      <p:sp>
        <p:nvSpPr>
          <p:cNvPr id="4" name="Subtitle 3"/>
          <p:cNvSpPr>
            <a:spLocks noGrp="1"/>
          </p:cNvSpPr>
          <p:nvPr>
            <p:ph type="subTitle" idx="1"/>
          </p:nvPr>
        </p:nvSpPr>
        <p:spPr>
          <a:xfrm flipV="1">
            <a:off x="1371600" y="5638800"/>
            <a:ext cx="6400800" cy="166688"/>
          </a:xfrm>
        </p:spPr>
        <p:txBody>
          <a:bodyPr rtlCol="0">
            <a:normAutofit fontScale="25000" lnSpcReduction="20000"/>
          </a:bodyPr>
          <a:lstStyle/>
          <a:p>
            <a:pPr eaLnBrk="1" fontAlgn="auto" hangingPunct="1">
              <a:spcAft>
                <a:spcPts val="0"/>
              </a:spcAft>
              <a:defRPr/>
            </a:pPr>
            <a:r>
              <a:rPr lang="en-GB" dirty="0" smtClean="0"/>
              <a:t>       except</a:t>
            </a:r>
            <a:endParaRPr lang="en-GB" dirty="0"/>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p:cNvSpPr>
            <a:spLocks noGrp="1"/>
          </p:cNvSpPr>
          <p:nvPr>
            <p:ph type="title"/>
          </p:nvPr>
        </p:nvSpPr>
        <p:spPr/>
        <p:txBody>
          <a:bodyPr/>
          <a:lstStyle/>
          <a:p>
            <a:pPr eaLnBrk="1" hangingPunct="1"/>
            <a:r>
              <a:rPr lang="en-GB" smtClean="0"/>
              <a:t>We were looking for</a:t>
            </a:r>
          </a:p>
        </p:txBody>
      </p:sp>
      <p:sp>
        <p:nvSpPr>
          <p:cNvPr id="120835" name="Content Placeholder 2"/>
          <p:cNvSpPr>
            <a:spLocks noGrp="1"/>
          </p:cNvSpPr>
          <p:nvPr>
            <p:ph idx="1"/>
          </p:nvPr>
        </p:nvSpPr>
        <p:spPr/>
        <p:txBody>
          <a:bodyPr/>
          <a:lstStyle/>
          <a:p>
            <a:pPr eaLnBrk="1" hangingPunct="1"/>
            <a:r>
              <a:rPr lang="en-GB" smtClean="0"/>
              <a:t>Space closure of more than one unit per quadrant in the lower arch.</a:t>
            </a:r>
          </a:p>
          <a:p>
            <a:pPr eaLnBrk="1" hangingPunct="1"/>
            <a:r>
              <a:rPr lang="en-GB" smtClean="0"/>
              <a:t>Correction of Class II molars to Class I. Treated non extraction without proclination of the lower incisors.</a:t>
            </a:r>
          </a:p>
          <a:p>
            <a:pPr eaLnBrk="1" hangingPunct="1"/>
            <a:r>
              <a:rPr lang="en-GB" smtClean="0"/>
              <a:t>Closure of an AOB closing the MM angle by 5⁰</a:t>
            </a: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8" descr="ES_k_0022"/>
          <p:cNvPicPr>
            <a:picLocks noChangeAspect="1" noChangeArrowheads="1"/>
          </p:cNvPicPr>
          <p:nvPr/>
        </p:nvPicPr>
        <p:blipFill>
          <a:blip r:embed="rId2">
            <a:extLst>
              <a:ext uri="{28A0092B-C50C-407E-A947-70E740481C1C}">
                <a14:useLocalDpi xmlns:a14="http://schemas.microsoft.com/office/drawing/2010/main" val="0"/>
              </a:ext>
            </a:extLst>
          </a:blip>
          <a:srcRect l="5713" t="14285"/>
          <a:stretch>
            <a:fillRect/>
          </a:stretch>
        </p:blipFill>
        <p:spPr bwMode="auto">
          <a:xfrm>
            <a:off x="179388" y="620713"/>
            <a:ext cx="5110162"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59" name="Picture 8"/>
          <p:cNvPicPr>
            <a:picLocks noChangeAspect="1" noChangeArrowheads="1"/>
          </p:cNvPicPr>
          <p:nvPr/>
        </p:nvPicPr>
        <p:blipFill>
          <a:blip r:embed="rId3">
            <a:extLst>
              <a:ext uri="{28A0092B-C50C-407E-A947-70E740481C1C}">
                <a14:useLocalDpi xmlns:a14="http://schemas.microsoft.com/office/drawing/2010/main" val="0"/>
              </a:ext>
            </a:extLst>
          </a:blip>
          <a:srcRect l="25314" t="18236" r="14865" b="11877"/>
          <a:stretch>
            <a:fillRect/>
          </a:stretch>
        </p:blipFill>
        <p:spPr bwMode="auto">
          <a:xfrm>
            <a:off x="5435600" y="620713"/>
            <a:ext cx="3529013" cy="308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0" name="Picture 9" descr="SMITH Emmie_Se1_Im006"/>
          <p:cNvPicPr>
            <a:picLocks noChangeAspect="1" noChangeArrowheads="1"/>
          </p:cNvPicPr>
          <p:nvPr/>
        </p:nvPicPr>
        <p:blipFill>
          <a:blip r:embed="rId4">
            <a:extLst>
              <a:ext uri="{28A0092B-C50C-407E-A947-70E740481C1C}">
                <a14:useLocalDpi xmlns:a14="http://schemas.microsoft.com/office/drawing/2010/main" val="0"/>
              </a:ext>
            </a:extLst>
          </a:blip>
          <a:srcRect l="1189" t="5368" r="14417" b="19479"/>
          <a:stretch>
            <a:fillRect/>
          </a:stretch>
        </p:blipFill>
        <p:spPr bwMode="auto">
          <a:xfrm>
            <a:off x="179388" y="3833813"/>
            <a:ext cx="5113337"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1" name="Picture 9"/>
          <p:cNvPicPr>
            <a:picLocks noChangeAspect="1" noChangeArrowheads="1"/>
          </p:cNvPicPr>
          <p:nvPr/>
        </p:nvPicPr>
        <p:blipFill>
          <a:blip r:embed="rId5">
            <a:extLst>
              <a:ext uri="{28A0092B-C50C-407E-A947-70E740481C1C}">
                <a14:useLocalDpi xmlns:a14="http://schemas.microsoft.com/office/drawing/2010/main" val="0"/>
              </a:ext>
            </a:extLst>
          </a:blip>
          <a:srcRect l="25314" t="24594" r="11055" b="2997"/>
          <a:stretch>
            <a:fillRect/>
          </a:stretch>
        </p:blipFill>
        <p:spPr bwMode="auto">
          <a:xfrm>
            <a:off x="5364163" y="3833813"/>
            <a:ext cx="3556000"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2" name="TextBox 5"/>
          <p:cNvSpPr txBox="1">
            <a:spLocks noChangeArrowheads="1"/>
          </p:cNvSpPr>
          <p:nvPr/>
        </p:nvSpPr>
        <p:spPr bwMode="auto">
          <a:xfrm>
            <a:off x="1116013" y="188913"/>
            <a:ext cx="76327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r>
              <a:rPr lang="en-GB" sz="2000"/>
              <a:t>Emmie Smith 4.5 reduction in MM conventional treatment</a:t>
            </a: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le 1"/>
          <p:cNvSpPr>
            <a:spLocks noGrp="1"/>
          </p:cNvSpPr>
          <p:nvPr>
            <p:ph type="ctrTitle"/>
          </p:nvPr>
        </p:nvSpPr>
        <p:spPr/>
        <p:txBody>
          <a:bodyPr/>
          <a:lstStyle/>
          <a:p>
            <a:pPr eaLnBrk="1" hangingPunct="1"/>
            <a:r>
              <a:rPr lang="en-GB" smtClean="0"/>
              <a:t>But we looked at all the published cases in the last 10 years.</a:t>
            </a:r>
            <a:br>
              <a:rPr lang="en-GB" smtClean="0"/>
            </a:br>
            <a:r>
              <a:rPr lang="en-GB" smtClean="0"/>
              <a:t> But could not find a single case that  fitted our criteria.</a:t>
            </a:r>
            <a:br>
              <a:rPr lang="en-GB" smtClean="0"/>
            </a:br>
            <a:r>
              <a:rPr lang="en-GB" smtClean="0"/>
              <a:t>(one possible exception)</a:t>
            </a: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51520" y="1052740"/>
          <a:ext cx="8496944" cy="5355266"/>
        </p:xfrm>
        <a:graphic>
          <a:graphicData uri="http://schemas.openxmlformats.org/drawingml/2006/table">
            <a:tbl>
              <a:tblPr/>
              <a:tblGrid>
                <a:gridCol w="581836"/>
                <a:gridCol w="467767"/>
                <a:gridCol w="866600"/>
                <a:gridCol w="1459924"/>
                <a:gridCol w="5120817"/>
              </a:tblGrid>
              <a:tr h="507485">
                <a:tc>
                  <a:txBody>
                    <a:bodyPr/>
                    <a:lstStyle/>
                    <a:p>
                      <a:pPr algn="l">
                        <a:lnSpc>
                          <a:spcPct val="115000"/>
                        </a:lnSpc>
                        <a:spcAft>
                          <a:spcPts val="0"/>
                        </a:spcAft>
                      </a:pPr>
                      <a:r>
                        <a:rPr lang="en-GB" sz="1600" dirty="0">
                          <a:latin typeface="Calibri"/>
                          <a:ea typeface="Calibri"/>
                          <a:cs typeface="Times New Roman"/>
                        </a:rPr>
                        <a:t>JCO</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endParaRPr lang="en-GB" sz="1600" dirty="0">
                        <a:latin typeface="Calibri"/>
                        <a:ea typeface="Calibri"/>
                        <a:cs typeface="Times New Roman"/>
                      </a:endParaRP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400" dirty="0">
                          <a:latin typeface="Calibri"/>
                          <a:ea typeface="Calibri"/>
                          <a:cs typeface="Times New Roman"/>
                        </a:rPr>
                        <a:t>2005;539</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600" dirty="0" err="1">
                          <a:latin typeface="Calibri"/>
                          <a:ea typeface="Calibri"/>
                          <a:cs typeface="Times New Roman"/>
                        </a:rPr>
                        <a:t>Melson</a:t>
                      </a:r>
                      <a:endParaRPr lang="en-GB" sz="1600" dirty="0">
                        <a:latin typeface="Calibri"/>
                        <a:ea typeface="Calibri"/>
                        <a:cs typeface="Times New Roman"/>
                      </a:endParaRP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600">
                          <a:highlight>
                            <a:srgbClr val="00FFFF"/>
                          </a:highlight>
                          <a:latin typeface="Calibri"/>
                          <a:ea typeface="Calibri"/>
                          <a:cs typeface="Times New Roman"/>
                        </a:rPr>
                        <a:t>Mesial movement of a 7 No ceph</a:t>
                      </a:r>
                      <a:endParaRPr lang="en-GB" sz="1600">
                        <a:latin typeface="Calibri"/>
                        <a:ea typeface="Calibri"/>
                        <a:cs typeface="Times New Roman"/>
                      </a:endParaRP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3743">
                <a:tc>
                  <a:txBody>
                    <a:bodyPr/>
                    <a:lstStyle/>
                    <a:p>
                      <a:pPr algn="l">
                        <a:lnSpc>
                          <a:spcPct val="115000"/>
                        </a:lnSpc>
                        <a:spcAft>
                          <a:spcPts val="0"/>
                        </a:spcAft>
                      </a:pPr>
                      <a:r>
                        <a:rPr lang="en-GB" sz="1600">
                          <a:latin typeface="Calibri"/>
                          <a:ea typeface="Calibri"/>
                          <a:cs typeface="Times New Roman"/>
                        </a:rPr>
                        <a:t>JCO</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endParaRPr lang="en-GB" sz="1600">
                        <a:latin typeface="Calibri"/>
                        <a:ea typeface="Calibri"/>
                        <a:cs typeface="Times New Roman"/>
                      </a:endParaRP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400" dirty="0">
                          <a:latin typeface="Calibri"/>
                          <a:ea typeface="Calibri"/>
                          <a:cs typeface="Times New Roman"/>
                        </a:rPr>
                        <a:t>2006;12</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600" dirty="0">
                          <a:latin typeface="Calibri"/>
                          <a:ea typeface="Calibri"/>
                          <a:cs typeface="Times New Roman"/>
                        </a:rPr>
                        <a:t>Park </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600">
                          <a:highlight>
                            <a:srgbClr val="00FFFF"/>
                          </a:highlight>
                          <a:latin typeface="Calibri"/>
                          <a:ea typeface="Calibri"/>
                          <a:cs typeface="Times New Roman"/>
                        </a:rPr>
                        <a:t>Class I case nice lingual but ? need for TADs</a:t>
                      </a:r>
                      <a:endParaRPr lang="en-GB" sz="1600">
                        <a:latin typeface="Calibri"/>
                        <a:ea typeface="Calibri"/>
                        <a:cs typeface="Times New Roman"/>
                      </a:endParaRP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07485">
                <a:tc>
                  <a:txBody>
                    <a:bodyPr/>
                    <a:lstStyle/>
                    <a:p>
                      <a:pPr algn="l">
                        <a:lnSpc>
                          <a:spcPct val="115000"/>
                        </a:lnSpc>
                        <a:spcAft>
                          <a:spcPts val="0"/>
                        </a:spcAft>
                      </a:pPr>
                      <a:r>
                        <a:rPr lang="en-GB" sz="1600">
                          <a:latin typeface="Calibri"/>
                          <a:ea typeface="Calibri"/>
                          <a:cs typeface="Times New Roman"/>
                        </a:rPr>
                        <a:t>JCO</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endParaRPr lang="en-GB" sz="1600">
                        <a:latin typeface="Calibri"/>
                        <a:ea typeface="Calibri"/>
                        <a:cs typeface="Times New Roman"/>
                      </a:endParaRP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400" dirty="0">
                          <a:latin typeface="Calibri"/>
                          <a:ea typeface="Calibri"/>
                          <a:cs typeface="Times New Roman"/>
                        </a:rPr>
                        <a:t>2006;107</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600" dirty="0" err="1">
                          <a:latin typeface="Calibri"/>
                          <a:ea typeface="Calibri"/>
                          <a:cs typeface="Times New Roman"/>
                        </a:rPr>
                        <a:t>Bae</a:t>
                      </a:r>
                      <a:r>
                        <a:rPr lang="en-GB" sz="1600" dirty="0">
                          <a:latin typeface="Calibri"/>
                          <a:ea typeface="Calibri"/>
                          <a:cs typeface="Times New Roman"/>
                        </a:rPr>
                        <a:t> et al</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600" dirty="0">
                          <a:highlight>
                            <a:srgbClr val="00FFFF"/>
                          </a:highlight>
                          <a:latin typeface="Calibri"/>
                          <a:ea typeface="Calibri"/>
                          <a:cs typeface="Times New Roman"/>
                        </a:rPr>
                        <a:t>Intrusion of a lower molar</a:t>
                      </a:r>
                      <a:endParaRPr lang="en-GB" sz="1600" dirty="0">
                        <a:latin typeface="Calibri"/>
                        <a:ea typeface="Calibri"/>
                        <a:cs typeface="Times New Roman"/>
                      </a:endParaRP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07485">
                <a:tc>
                  <a:txBody>
                    <a:bodyPr/>
                    <a:lstStyle/>
                    <a:p>
                      <a:pPr algn="l">
                        <a:lnSpc>
                          <a:spcPct val="115000"/>
                        </a:lnSpc>
                        <a:spcAft>
                          <a:spcPts val="0"/>
                        </a:spcAft>
                      </a:pPr>
                      <a:r>
                        <a:rPr lang="en-GB" sz="1600">
                          <a:latin typeface="Calibri"/>
                          <a:ea typeface="Calibri"/>
                          <a:cs typeface="Times New Roman"/>
                        </a:rPr>
                        <a:t>JCO</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endParaRPr lang="en-GB" sz="1600">
                        <a:latin typeface="Calibri"/>
                        <a:ea typeface="Calibri"/>
                        <a:cs typeface="Times New Roman"/>
                      </a:endParaRP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400" dirty="0">
                          <a:latin typeface="Calibri"/>
                          <a:ea typeface="Calibri"/>
                          <a:cs typeface="Times New Roman"/>
                        </a:rPr>
                        <a:t>2006;378</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600">
                          <a:latin typeface="Calibri"/>
                          <a:ea typeface="Calibri"/>
                          <a:cs typeface="Times New Roman"/>
                        </a:rPr>
                        <a:t>Lin et al</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600" dirty="0">
                          <a:highlight>
                            <a:srgbClr val="00FFFF"/>
                          </a:highlight>
                          <a:latin typeface="Calibri"/>
                          <a:ea typeface="Calibri"/>
                          <a:cs typeface="Times New Roman"/>
                        </a:rPr>
                        <a:t>Intrusion of over erupted molars</a:t>
                      </a:r>
                      <a:endParaRPr lang="en-GB" sz="1600" dirty="0">
                        <a:latin typeface="Calibri"/>
                        <a:ea typeface="Calibri"/>
                        <a:cs typeface="Times New Roman"/>
                      </a:endParaRP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07485">
                <a:tc>
                  <a:txBody>
                    <a:bodyPr/>
                    <a:lstStyle/>
                    <a:p>
                      <a:pPr algn="l">
                        <a:lnSpc>
                          <a:spcPct val="115000"/>
                        </a:lnSpc>
                        <a:spcAft>
                          <a:spcPts val="0"/>
                        </a:spcAft>
                      </a:pPr>
                      <a:r>
                        <a:rPr lang="en-GB" sz="1600">
                          <a:latin typeface="Calibri"/>
                          <a:ea typeface="Calibri"/>
                          <a:cs typeface="Times New Roman"/>
                        </a:rPr>
                        <a:t>JCO</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endParaRPr lang="en-GB" sz="1600">
                        <a:latin typeface="Calibri"/>
                        <a:ea typeface="Calibri"/>
                        <a:cs typeface="Times New Roman"/>
                      </a:endParaRP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400" dirty="0">
                          <a:latin typeface="Calibri"/>
                          <a:ea typeface="Calibri"/>
                          <a:cs typeface="Times New Roman"/>
                        </a:rPr>
                        <a:t>2006;314</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600">
                          <a:latin typeface="Calibri"/>
                          <a:ea typeface="Calibri"/>
                          <a:cs typeface="Times New Roman"/>
                        </a:rPr>
                        <a:t>Youn et al</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600" dirty="0">
                          <a:highlight>
                            <a:srgbClr val="00FFFF"/>
                          </a:highlight>
                          <a:latin typeface="Calibri"/>
                          <a:ea typeface="Calibri"/>
                          <a:cs typeface="Times New Roman"/>
                        </a:rPr>
                        <a:t>Correction of </a:t>
                      </a:r>
                      <a:r>
                        <a:rPr lang="en-GB" sz="1600" dirty="0" err="1">
                          <a:highlight>
                            <a:srgbClr val="00FFFF"/>
                          </a:highlight>
                          <a:latin typeface="Calibri"/>
                          <a:ea typeface="Calibri"/>
                          <a:cs typeface="Times New Roman"/>
                        </a:rPr>
                        <a:t>scissorbite</a:t>
                      </a:r>
                      <a:r>
                        <a:rPr lang="en-GB" sz="1600" dirty="0">
                          <a:highlight>
                            <a:srgbClr val="00FFFF"/>
                          </a:highlight>
                          <a:latin typeface="Calibri"/>
                          <a:ea typeface="Calibri"/>
                          <a:cs typeface="Times New Roman"/>
                        </a:rPr>
                        <a:t> in a lingual case</a:t>
                      </a:r>
                      <a:endParaRPr lang="en-GB" sz="1600" dirty="0">
                        <a:latin typeface="Calibri"/>
                        <a:ea typeface="Calibri"/>
                        <a:cs typeface="Times New Roman"/>
                      </a:endParaRP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07485">
                <a:tc>
                  <a:txBody>
                    <a:bodyPr/>
                    <a:lstStyle/>
                    <a:p>
                      <a:pPr algn="l">
                        <a:lnSpc>
                          <a:spcPct val="115000"/>
                        </a:lnSpc>
                        <a:spcAft>
                          <a:spcPts val="0"/>
                        </a:spcAft>
                      </a:pPr>
                      <a:r>
                        <a:rPr lang="en-GB" sz="1600">
                          <a:latin typeface="Calibri"/>
                          <a:ea typeface="Calibri"/>
                          <a:cs typeface="Times New Roman"/>
                        </a:rPr>
                        <a:t>JCO</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endParaRPr lang="en-GB" sz="1600">
                        <a:latin typeface="Calibri"/>
                        <a:ea typeface="Calibri"/>
                        <a:cs typeface="Times New Roman"/>
                      </a:endParaRP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400" dirty="0">
                          <a:latin typeface="Calibri"/>
                          <a:ea typeface="Calibri"/>
                          <a:cs typeface="Times New Roman"/>
                        </a:rPr>
                        <a:t>2006;250</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600">
                          <a:latin typeface="Calibri"/>
                          <a:ea typeface="Calibri"/>
                          <a:cs typeface="Times New Roman"/>
                        </a:rPr>
                        <a:t>DeVincenzo</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600" dirty="0">
                          <a:highlight>
                            <a:srgbClr val="00FFFF"/>
                          </a:highlight>
                          <a:latin typeface="Calibri"/>
                          <a:ea typeface="Calibri"/>
                          <a:cs typeface="Times New Roman"/>
                        </a:rPr>
                        <a:t> Claims MM reduction in AOB but no complete case</a:t>
                      </a:r>
                      <a:endParaRPr lang="en-GB" sz="1600" dirty="0">
                        <a:latin typeface="Calibri"/>
                        <a:ea typeface="Calibri"/>
                        <a:cs typeface="Times New Roman"/>
                      </a:endParaRP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07485">
                <a:tc>
                  <a:txBody>
                    <a:bodyPr/>
                    <a:lstStyle/>
                    <a:p>
                      <a:pPr algn="l">
                        <a:lnSpc>
                          <a:spcPct val="115000"/>
                        </a:lnSpc>
                        <a:spcAft>
                          <a:spcPts val="0"/>
                        </a:spcAft>
                      </a:pPr>
                      <a:r>
                        <a:rPr lang="en-GB" sz="1600">
                          <a:latin typeface="Calibri"/>
                          <a:ea typeface="Calibri"/>
                          <a:cs typeface="Times New Roman"/>
                        </a:rPr>
                        <a:t>JCO</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endParaRPr lang="en-GB" sz="1600">
                        <a:latin typeface="Calibri"/>
                        <a:ea typeface="Calibri"/>
                        <a:cs typeface="Times New Roman"/>
                      </a:endParaRP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400" dirty="0">
                          <a:latin typeface="Calibri"/>
                          <a:ea typeface="Calibri"/>
                          <a:cs typeface="Times New Roman"/>
                        </a:rPr>
                        <a:t>2006;472</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600">
                          <a:latin typeface="Calibri"/>
                          <a:ea typeface="Calibri"/>
                          <a:cs typeface="Times New Roman"/>
                        </a:rPr>
                        <a:t>Jeon et al</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600" dirty="0">
                          <a:highlight>
                            <a:srgbClr val="00FFFF"/>
                          </a:highlight>
                          <a:latin typeface="Calibri"/>
                          <a:ea typeface="Calibri"/>
                          <a:cs typeface="Times New Roman"/>
                        </a:rPr>
                        <a:t>Class I to class I ? need for TADs</a:t>
                      </a:r>
                      <a:endParaRPr lang="en-GB" sz="1600" dirty="0">
                        <a:latin typeface="Calibri"/>
                        <a:ea typeface="Calibri"/>
                        <a:cs typeface="Times New Roman"/>
                      </a:endParaRP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07485">
                <a:tc>
                  <a:txBody>
                    <a:bodyPr/>
                    <a:lstStyle/>
                    <a:p>
                      <a:pPr algn="l">
                        <a:lnSpc>
                          <a:spcPct val="115000"/>
                        </a:lnSpc>
                        <a:spcAft>
                          <a:spcPts val="0"/>
                        </a:spcAft>
                      </a:pPr>
                      <a:r>
                        <a:rPr lang="en-GB" sz="1600">
                          <a:latin typeface="Calibri"/>
                          <a:ea typeface="Calibri"/>
                          <a:cs typeface="Times New Roman"/>
                        </a:rPr>
                        <a:t>JCO</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endParaRPr lang="en-GB" sz="1600">
                        <a:latin typeface="Calibri"/>
                        <a:ea typeface="Calibri"/>
                        <a:cs typeface="Times New Roman"/>
                      </a:endParaRP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400" dirty="0">
                          <a:latin typeface="Calibri"/>
                          <a:ea typeface="Calibri"/>
                          <a:cs typeface="Times New Roman"/>
                        </a:rPr>
                        <a:t>2006;480</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600">
                          <a:latin typeface="Calibri"/>
                          <a:ea typeface="Calibri"/>
                          <a:cs typeface="Times New Roman"/>
                        </a:rPr>
                        <a:t>Paik et al</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600" dirty="0">
                          <a:highlight>
                            <a:srgbClr val="00FFFF"/>
                          </a:highlight>
                          <a:latin typeface="Calibri"/>
                          <a:ea typeface="Calibri"/>
                          <a:cs typeface="Times New Roman"/>
                        </a:rPr>
                        <a:t>V mild class III case</a:t>
                      </a:r>
                      <a:endParaRPr lang="en-GB" sz="1600" dirty="0">
                        <a:latin typeface="Calibri"/>
                        <a:ea typeface="Calibri"/>
                        <a:cs typeface="Times New Roman"/>
                      </a:endParaRP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07485">
                <a:tc>
                  <a:txBody>
                    <a:bodyPr/>
                    <a:lstStyle/>
                    <a:p>
                      <a:pPr algn="l">
                        <a:lnSpc>
                          <a:spcPct val="115000"/>
                        </a:lnSpc>
                        <a:spcAft>
                          <a:spcPts val="0"/>
                        </a:spcAft>
                      </a:pPr>
                      <a:r>
                        <a:rPr lang="en-GB" sz="1600">
                          <a:latin typeface="Calibri"/>
                          <a:ea typeface="Calibri"/>
                          <a:cs typeface="Times New Roman"/>
                        </a:rPr>
                        <a:t>JCO</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endParaRPr lang="en-GB" sz="1600">
                        <a:latin typeface="Calibri"/>
                        <a:ea typeface="Calibri"/>
                        <a:cs typeface="Times New Roman"/>
                      </a:endParaRP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400" dirty="0">
                          <a:latin typeface="Calibri"/>
                          <a:ea typeface="Calibri"/>
                          <a:cs typeface="Times New Roman"/>
                        </a:rPr>
                        <a:t>2006;725</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600">
                          <a:latin typeface="Calibri"/>
                          <a:ea typeface="Calibri"/>
                          <a:cs typeface="Times New Roman"/>
                        </a:rPr>
                        <a:t>Mavreas</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600" dirty="0" err="1">
                          <a:highlight>
                            <a:srgbClr val="00FFFF"/>
                          </a:highlight>
                          <a:latin typeface="Calibri"/>
                          <a:ea typeface="Calibri"/>
                          <a:cs typeface="Times New Roman"/>
                        </a:rPr>
                        <a:t>Perio</a:t>
                      </a:r>
                      <a:r>
                        <a:rPr lang="en-GB" sz="1600" dirty="0">
                          <a:highlight>
                            <a:srgbClr val="00FFFF"/>
                          </a:highlight>
                          <a:latin typeface="Calibri"/>
                          <a:ea typeface="Calibri"/>
                          <a:cs typeface="Times New Roman"/>
                        </a:rPr>
                        <a:t> case intruding canines</a:t>
                      </a:r>
                      <a:endParaRPr lang="en-GB" sz="1600" dirty="0">
                        <a:latin typeface="Calibri"/>
                        <a:ea typeface="Calibri"/>
                        <a:cs typeface="Times New Roman"/>
                      </a:endParaRP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07485">
                <a:tc>
                  <a:txBody>
                    <a:bodyPr/>
                    <a:lstStyle/>
                    <a:p>
                      <a:pPr algn="l">
                        <a:lnSpc>
                          <a:spcPct val="115000"/>
                        </a:lnSpc>
                        <a:spcAft>
                          <a:spcPts val="0"/>
                        </a:spcAft>
                      </a:pPr>
                      <a:r>
                        <a:rPr lang="en-GB" sz="1600">
                          <a:latin typeface="Calibri"/>
                          <a:ea typeface="Calibri"/>
                          <a:cs typeface="Times New Roman"/>
                        </a:rPr>
                        <a:t>JCO</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endParaRPr lang="en-GB" sz="1600">
                        <a:latin typeface="Calibri"/>
                        <a:ea typeface="Calibri"/>
                        <a:cs typeface="Times New Roman"/>
                      </a:endParaRP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400" dirty="0">
                          <a:latin typeface="Calibri"/>
                          <a:ea typeface="Calibri"/>
                          <a:cs typeface="Times New Roman"/>
                        </a:rPr>
                        <a:t>2006;679</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600">
                          <a:latin typeface="Calibri"/>
                          <a:ea typeface="Calibri"/>
                          <a:cs typeface="Times New Roman"/>
                        </a:rPr>
                        <a:t>Giancotti</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600" dirty="0">
                          <a:highlight>
                            <a:srgbClr val="00FFFF"/>
                          </a:highlight>
                          <a:latin typeface="Calibri"/>
                          <a:ea typeface="Calibri"/>
                          <a:cs typeface="Times New Roman"/>
                        </a:rPr>
                        <a:t>TADs and distal jet class I case</a:t>
                      </a:r>
                      <a:endParaRPr lang="en-GB" sz="1600" dirty="0">
                        <a:latin typeface="Calibri"/>
                        <a:ea typeface="Calibri"/>
                        <a:cs typeface="Times New Roman"/>
                      </a:endParaRP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07485">
                <a:tc>
                  <a:txBody>
                    <a:bodyPr/>
                    <a:lstStyle/>
                    <a:p>
                      <a:pPr algn="l">
                        <a:lnSpc>
                          <a:spcPct val="115000"/>
                        </a:lnSpc>
                        <a:spcAft>
                          <a:spcPts val="0"/>
                        </a:spcAft>
                      </a:pPr>
                      <a:r>
                        <a:rPr lang="en-GB" sz="1600">
                          <a:latin typeface="Calibri"/>
                          <a:ea typeface="Calibri"/>
                          <a:cs typeface="Times New Roman"/>
                        </a:rPr>
                        <a:t>JCO</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endParaRPr lang="en-GB" sz="1600">
                        <a:latin typeface="Calibri"/>
                        <a:ea typeface="Calibri"/>
                        <a:cs typeface="Times New Roman"/>
                      </a:endParaRP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400" dirty="0">
                          <a:latin typeface="Calibri"/>
                          <a:ea typeface="Calibri"/>
                          <a:cs typeface="Times New Roman"/>
                        </a:rPr>
                        <a:t>2004;478</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600">
                          <a:latin typeface="Calibri"/>
                          <a:ea typeface="Calibri"/>
                          <a:cs typeface="Times New Roman"/>
                        </a:rPr>
                        <a:t>Chung et al</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600" dirty="0">
                          <a:highlight>
                            <a:srgbClr val="00FFFF"/>
                          </a:highlight>
                          <a:latin typeface="Calibri"/>
                          <a:ea typeface="Calibri"/>
                          <a:cs typeface="Times New Roman"/>
                        </a:rPr>
                        <a:t>Class I case with no molars</a:t>
                      </a:r>
                      <a:endParaRPr lang="en-GB" sz="1600" dirty="0">
                        <a:latin typeface="Calibri"/>
                        <a:ea typeface="Calibri"/>
                        <a:cs typeface="Times New Roman"/>
                      </a:endParaRP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23907" name="TextBox 2"/>
          <p:cNvSpPr txBox="1">
            <a:spLocks noChangeArrowheads="1"/>
          </p:cNvSpPr>
          <p:nvPr/>
        </p:nvSpPr>
        <p:spPr bwMode="auto">
          <a:xfrm>
            <a:off x="8820150" y="3860800"/>
            <a:ext cx="3238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r>
              <a:rPr lang="en-GB">
                <a:solidFill>
                  <a:srgbClr val="FF0000"/>
                </a:solidFill>
              </a:rPr>
              <a:t>*</a:t>
            </a:r>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51520" y="1412777"/>
          <a:ext cx="8640961" cy="4248471"/>
        </p:xfrm>
        <a:graphic>
          <a:graphicData uri="http://schemas.openxmlformats.org/drawingml/2006/table">
            <a:tbl>
              <a:tblPr/>
              <a:tblGrid>
                <a:gridCol w="591697"/>
                <a:gridCol w="475696"/>
                <a:gridCol w="881288"/>
                <a:gridCol w="1484669"/>
                <a:gridCol w="5207611"/>
              </a:tblGrid>
              <a:tr h="606927">
                <a:tc>
                  <a:txBody>
                    <a:bodyPr/>
                    <a:lstStyle/>
                    <a:p>
                      <a:pPr algn="l">
                        <a:lnSpc>
                          <a:spcPct val="115000"/>
                        </a:lnSpc>
                        <a:spcAft>
                          <a:spcPts val="0"/>
                        </a:spcAft>
                      </a:pPr>
                      <a:r>
                        <a:rPr lang="en-GB" sz="1600" dirty="0">
                          <a:latin typeface="Calibri"/>
                          <a:ea typeface="Calibri"/>
                          <a:cs typeface="Times New Roman"/>
                        </a:rPr>
                        <a:t>JCO</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endParaRPr lang="en-GB" sz="1600" dirty="0">
                        <a:latin typeface="Calibri"/>
                        <a:ea typeface="Calibri"/>
                        <a:cs typeface="Times New Roman"/>
                      </a:endParaRP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600" dirty="0">
                          <a:latin typeface="Calibri"/>
                          <a:ea typeface="Calibri"/>
                          <a:cs typeface="Times New Roman"/>
                        </a:rPr>
                        <a:t>2004;388</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600">
                          <a:latin typeface="Calibri"/>
                          <a:ea typeface="Calibri"/>
                          <a:cs typeface="Times New Roman"/>
                        </a:rPr>
                        <a:t>Kyung  et al</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600">
                          <a:highlight>
                            <a:srgbClr val="00FFFF"/>
                          </a:highlight>
                          <a:latin typeface="Calibri"/>
                          <a:ea typeface="Calibri"/>
                          <a:cs typeface="Times New Roman"/>
                        </a:rPr>
                        <a:t>Class I BImax lingual bonding ? need for TADs</a:t>
                      </a:r>
                      <a:endParaRPr lang="en-GB" sz="1600">
                        <a:latin typeface="Calibri"/>
                        <a:ea typeface="Calibri"/>
                        <a:cs typeface="Times New Roman"/>
                      </a:endParaRP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06924">
                <a:tc>
                  <a:txBody>
                    <a:bodyPr/>
                    <a:lstStyle/>
                    <a:p>
                      <a:pPr algn="l">
                        <a:lnSpc>
                          <a:spcPct val="115000"/>
                        </a:lnSpc>
                        <a:spcAft>
                          <a:spcPts val="0"/>
                        </a:spcAft>
                      </a:pPr>
                      <a:r>
                        <a:rPr lang="en-GB" sz="1600">
                          <a:latin typeface="Calibri"/>
                          <a:ea typeface="Calibri"/>
                          <a:cs typeface="Times New Roman"/>
                        </a:rPr>
                        <a:t>JCO</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endParaRPr lang="en-GB" sz="1600">
                        <a:latin typeface="Calibri"/>
                        <a:ea typeface="Calibri"/>
                        <a:cs typeface="Times New Roman"/>
                      </a:endParaRP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600">
                          <a:latin typeface="Calibri"/>
                          <a:ea typeface="Calibri"/>
                          <a:cs typeface="Times New Roman"/>
                        </a:rPr>
                        <a:t>2004;325</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600" dirty="0">
                          <a:latin typeface="Calibri"/>
                          <a:ea typeface="Calibri"/>
                          <a:cs typeface="Times New Roman"/>
                        </a:rPr>
                        <a:t>Chang et al</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600">
                          <a:highlight>
                            <a:srgbClr val="00FFFF"/>
                          </a:highlight>
                          <a:latin typeface="Calibri"/>
                          <a:ea typeface="Calibri"/>
                          <a:cs typeface="Times New Roman"/>
                        </a:rPr>
                        <a:t>Over erupted posterior teeth</a:t>
                      </a:r>
                      <a:endParaRPr lang="en-GB" sz="1600">
                        <a:latin typeface="Calibri"/>
                        <a:ea typeface="Calibri"/>
                        <a:cs typeface="Times New Roman"/>
                      </a:endParaRP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06924">
                <a:tc>
                  <a:txBody>
                    <a:bodyPr/>
                    <a:lstStyle/>
                    <a:p>
                      <a:pPr algn="l">
                        <a:lnSpc>
                          <a:spcPct val="115000"/>
                        </a:lnSpc>
                        <a:spcAft>
                          <a:spcPts val="0"/>
                        </a:spcAft>
                      </a:pPr>
                      <a:r>
                        <a:rPr lang="en-GB" sz="1600">
                          <a:latin typeface="Calibri"/>
                          <a:ea typeface="Calibri"/>
                          <a:cs typeface="Times New Roman"/>
                        </a:rPr>
                        <a:t>JCO</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endParaRPr lang="en-GB" sz="1600">
                        <a:latin typeface="Calibri"/>
                        <a:ea typeface="Calibri"/>
                        <a:cs typeface="Times New Roman"/>
                      </a:endParaRP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600">
                          <a:latin typeface="Calibri"/>
                          <a:ea typeface="Calibri"/>
                          <a:cs typeface="Times New Roman"/>
                        </a:rPr>
                        <a:t>2004;297</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600" dirty="0">
                          <a:latin typeface="Calibri"/>
                          <a:ea typeface="Calibri"/>
                          <a:cs typeface="Times New Roman"/>
                        </a:rPr>
                        <a:t>Park et al</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600" dirty="0">
                          <a:latin typeface="Calibri"/>
                          <a:ea typeface="Calibri"/>
                          <a:cs typeface="Times New Roman"/>
                        </a:rPr>
                        <a:t>Pulls down a PE canine in 25 year old lingual case ????</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06924">
                <a:tc>
                  <a:txBody>
                    <a:bodyPr/>
                    <a:lstStyle/>
                    <a:p>
                      <a:pPr algn="l">
                        <a:lnSpc>
                          <a:spcPct val="115000"/>
                        </a:lnSpc>
                        <a:spcAft>
                          <a:spcPts val="0"/>
                        </a:spcAft>
                      </a:pPr>
                      <a:r>
                        <a:rPr lang="en-GB" sz="1600" dirty="0">
                          <a:solidFill>
                            <a:schemeClr val="accent2"/>
                          </a:solidFill>
                          <a:latin typeface="Calibri"/>
                          <a:ea typeface="Calibri"/>
                          <a:cs typeface="Times New Roman"/>
                        </a:rPr>
                        <a:t>JCO</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endParaRPr lang="en-GB" sz="1600" dirty="0">
                        <a:solidFill>
                          <a:schemeClr val="accent2"/>
                        </a:solidFill>
                        <a:latin typeface="Calibri"/>
                        <a:ea typeface="Calibri"/>
                        <a:cs typeface="Times New Roman"/>
                      </a:endParaRP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600" dirty="0">
                          <a:solidFill>
                            <a:schemeClr val="accent2"/>
                          </a:solidFill>
                          <a:latin typeface="Calibri"/>
                          <a:ea typeface="Calibri"/>
                          <a:cs typeface="Times New Roman"/>
                        </a:rPr>
                        <a:t>2003:676</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600" dirty="0">
                          <a:solidFill>
                            <a:schemeClr val="accent2"/>
                          </a:solidFill>
                          <a:latin typeface="Calibri"/>
                          <a:ea typeface="Calibri"/>
                          <a:cs typeface="Times New Roman"/>
                        </a:rPr>
                        <a:t>Lin + </a:t>
                      </a:r>
                      <a:r>
                        <a:rPr lang="en-GB" sz="1600" dirty="0" err="1">
                          <a:solidFill>
                            <a:schemeClr val="accent2"/>
                          </a:solidFill>
                          <a:latin typeface="Calibri"/>
                          <a:ea typeface="Calibri"/>
                          <a:cs typeface="Times New Roman"/>
                        </a:rPr>
                        <a:t>Liou</a:t>
                      </a:r>
                      <a:endParaRPr lang="en-GB" sz="1600" dirty="0">
                        <a:solidFill>
                          <a:schemeClr val="accent2"/>
                        </a:solidFill>
                        <a:latin typeface="Calibri"/>
                        <a:ea typeface="Calibri"/>
                        <a:cs typeface="Times New Roman"/>
                      </a:endParaRP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600" dirty="0">
                          <a:highlight>
                            <a:srgbClr val="FFFF00"/>
                          </a:highlight>
                          <a:latin typeface="Calibri"/>
                          <a:ea typeface="Calibri"/>
                          <a:cs typeface="Times New Roman"/>
                        </a:rPr>
                        <a:t>Lower 7 moved forward in 15 yr </a:t>
                      </a:r>
                      <a:r>
                        <a:rPr lang="en-GB" sz="1600" dirty="0" smtClean="0">
                          <a:highlight>
                            <a:srgbClr val="FFFF00"/>
                          </a:highlight>
                          <a:latin typeface="Calibri"/>
                          <a:ea typeface="Calibri"/>
                          <a:cs typeface="Times New Roman"/>
                        </a:rPr>
                        <a:t>old, </a:t>
                      </a:r>
                      <a:r>
                        <a:rPr lang="en-GB" sz="1600" dirty="0">
                          <a:highlight>
                            <a:srgbClr val="FFFF00"/>
                          </a:highlight>
                          <a:latin typeface="Calibri"/>
                          <a:ea typeface="Calibri"/>
                          <a:cs typeface="Times New Roman"/>
                        </a:rPr>
                        <a:t>nice case no pictures of fixed appliances</a:t>
                      </a:r>
                      <a:endParaRPr lang="en-GB" sz="1600" dirty="0">
                        <a:latin typeface="Calibri"/>
                        <a:ea typeface="Calibri"/>
                        <a:cs typeface="Times New Roman"/>
                      </a:endParaRP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06924">
                <a:tc>
                  <a:txBody>
                    <a:bodyPr/>
                    <a:lstStyle/>
                    <a:p>
                      <a:pPr algn="l">
                        <a:lnSpc>
                          <a:spcPct val="115000"/>
                        </a:lnSpc>
                        <a:spcAft>
                          <a:spcPts val="0"/>
                        </a:spcAft>
                      </a:pPr>
                      <a:r>
                        <a:rPr lang="en-GB" sz="1600">
                          <a:latin typeface="Calibri"/>
                          <a:ea typeface="Calibri"/>
                          <a:cs typeface="Times New Roman"/>
                        </a:rPr>
                        <a:t>JCO</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endParaRPr lang="en-GB" sz="1600">
                        <a:latin typeface="Calibri"/>
                        <a:ea typeface="Calibri"/>
                        <a:cs typeface="Times New Roman"/>
                      </a:endParaRP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600">
                          <a:latin typeface="Calibri"/>
                          <a:ea typeface="Calibri"/>
                          <a:cs typeface="Times New Roman"/>
                        </a:rPr>
                        <a:t>2003;380</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600">
                          <a:latin typeface="Calibri"/>
                          <a:ea typeface="Calibri"/>
                          <a:cs typeface="Times New Roman"/>
                        </a:rPr>
                        <a:t>Giancotti et al</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600" dirty="0">
                          <a:highlight>
                            <a:srgbClr val="00FFFF"/>
                          </a:highlight>
                          <a:latin typeface="Calibri"/>
                          <a:ea typeface="Calibri"/>
                          <a:cs typeface="Times New Roman"/>
                        </a:rPr>
                        <a:t>Pulling up lower 7s</a:t>
                      </a:r>
                      <a:endParaRPr lang="en-GB" sz="1600" dirty="0">
                        <a:latin typeface="Calibri"/>
                        <a:ea typeface="Calibri"/>
                        <a:cs typeface="Times New Roman"/>
                      </a:endParaRP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06924">
                <a:tc>
                  <a:txBody>
                    <a:bodyPr/>
                    <a:lstStyle/>
                    <a:p>
                      <a:pPr algn="l">
                        <a:lnSpc>
                          <a:spcPct val="115000"/>
                        </a:lnSpc>
                        <a:spcAft>
                          <a:spcPts val="0"/>
                        </a:spcAft>
                      </a:pPr>
                      <a:r>
                        <a:rPr lang="en-GB" sz="1600">
                          <a:latin typeface="Calibri"/>
                          <a:ea typeface="Calibri"/>
                          <a:cs typeface="Times New Roman"/>
                        </a:rPr>
                        <a:t>JCO</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endParaRPr lang="en-GB" sz="1600">
                        <a:latin typeface="Calibri"/>
                        <a:ea typeface="Calibri"/>
                        <a:cs typeface="Times New Roman"/>
                      </a:endParaRP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600">
                          <a:latin typeface="Calibri"/>
                          <a:ea typeface="Calibri"/>
                          <a:cs typeface="Times New Roman"/>
                        </a:rPr>
                        <a:t>2003;321</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600">
                          <a:latin typeface="Calibri"/>
                          <a:ea typeface="Calibri"/>
                          <a:cs typeface="Times New Roman"/>
                        </a:rPr>
                        <a:t>Kyung et al</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600" dirty="0">
                          <a:highlight>
                            <a:srgbClr val="00FFFF"/>
                          </a:highlight>
                          <a:latin typeface="Calibri"/>
                          <a:ea typeface="Calibri"/>
                          <a:cs typeface="Times New Roman"/>
                        </a:rPr>
                        <a:t>No real cases</a:t>
                      </a:r>
                      <a:endParaRPr lang="en-GB" sz="1600" dirty="0">
                        <a:latin typeface="Calibri"/>
                        <a:ea typeface="Calibri"/>
                        <a:cs typeface="Times New Roman"/>
                      </a:endParaRP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06924">
                <a:tc>
                  <a:txBody>
                    <a:bodyPr/>
                    <a:lstStyle/>
                    <a:p>
                      <a:pPr algn="l">
                        <a:lnSpc>
                          <a:spcPct val="115000"/>
                        </a:lnSpc>
                        <a:spcAft>
                          <a:spcPts val="0"/>
                        </a:spcAft>
                      </a:pPr>
                      <a:r>
                        <a:rPr lang="en-GB" sz="1600">
                          <a:latin typeface="Calibri"/>
                          <a:ea typeface="Calibri"/>
                          <a:cs typeface="Times New Roman"/>
                        </a:rPr>
                        <a:t>JCO</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endParaRPr lang="en-GB" sz="1600">
                        <a:latin typeface="Calibri"/>
                        <a:ea typeface="Calibri"/>
                        <a:cs typeface="Times New Roman"/>
                      </a:endParaRP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600">
                          <a:latin typeface="Calibri"/>
                          <a:ea typeface="Calibri"/>
                          <a:cs typeface="Times New Roman"/>
                        </a:rPr>
                        <a:t>2003,298</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600">
                          <a:latin typeface="Calibri"/>
                          <a:ea typeface="Calibri"/>
                          <a:cs typeface="Times New Roman"/>
                        </a:rPr>
                        <a:t>Bae et al</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600" dirty="0">
                          <a:highlight>
                            <a:srgbClr val="00FFFF"/>
                          </a:highlight>
                          <a:latin typeface="Calibri"/>
                          <a:ea typeface="Calibri"/>
                          <a:cs typeface="Times New Roman"/>
                        </a:rPr>
                        <a:t>Nice case no change in molar relationship but claims reduction in gummy smile</a:t>
                      </a:r>
                      <a:endParaRPr lang="en-GB" sz="1600" dirty="0">
                        <a:latin typeface="Calibri"/>
                        <a:ea typeface="Calibri"/>
                        <a:cs typeface="Times New Roman"/>
                      </a:endParaRP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24931" name="TextBox 2"/>
          <p:cNvSpPr txBox="1">
            <a:spLocks noChangeArrowheads="1"/>
          </p:cNvSpPr>
          <p:nvPr/>
        </p:nvSpPr>
        <p:spPr bwMode="auto">
          <a:xfrm>
            <a:off x="8820150" y="2852738"/>
            <a:ext cx="3238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r>
              <a:rPr lang="en-GB">
                <a:solidFill>
                  <a:srgbClr val="FF0000"/>
                </a:solidFill>
              </a:rPr>
              <a:t>*</a:t>
            </a:r>
          </a:p>
        </p:txBody>
      </p:sp>
      <p:sp>
        <p:nvSpPr>
          <p:cNvPr id="124932" name="TextBox 3"/>
          <p:cNvSpPr txBox="1">
            <a:spLocks noChangeArrowheads="1"/>
          </p:cNvSpPr>
          <p:nvPr/>
        </p:nvSpPr>
        <p:spPr bwMode="auto">
          <a:xfrm>
            <a:off x="8820150" y="3213100"/>
            <a:ext cx="3238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r>
              <a:rPr lang="en-GB">
                <a:solidFill>
                  <a:srgbClr val="FF0000"/>
                </a:solidFill>
              </a:rPr>
              <a:t>*</a:t>
            </a: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 y="692695"/>
          <a:ext cx="9144000" cy="5832652"/>
        </p:xfrm>
        <a:graphic>
          <a:graphicData uri="http://schemas.openxmlformats.org/drawingml/2006/table">
            <a:tbl>
              <a:tblPr/>
              <a:tblGrid>
                <a:gridCol w="626144"/>
                <a:gridCol w="503388"/>
                <a:gridCol w="932592"/>
                <a:gridCol w="1571100"/>
                <a:gridCol w="5510776"/>
              </a:tblGrid>
              <a:tr h="599704">
                <a:tc>
                  <a:txBody>
                    <a:bodyPr/>
                    <a:lstStyle/>
                    <a:p>
                      <a:pPr algn="l">
                        <a:lnSpc>
                          <a:spcPct val="115000"/>
                        </a:lnSpc>
                        <a:spcAft>
                          <a:spcPts val="0"/>
                        </a:spcAft>
                      </a:pPr>
                      <a:r>
                        <a:rPr lang="en-GB" sz="1600" dirty="0">
                          <a:latin typeface="Calibri"/>
                          <a:ea typeface="Calibri"/>
                          <a:cs typeface="Times New Roman"/>
                        </a:rPr>
                        <a:t>AJDO</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600" dirty="0">
                          <a:latin typeface="Calibri"/>
                          <a:ea typeface="Calibri"/>
                          <a:cs typeface="Times New Roman"/>
                        </a:rPr>
                        <a:t>136</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400" dirty="0">
                          <a:latin typeface="Calibri"/>
                          <a:ea typeface="Calibri"/>
                          <a:cs typeface="Times New Roman"/>
                        </a:rPr>
                        <a:t>2009;444</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600">
                          <a:latin typeface="Calibri"/>
                          <a:ea typeface="Calibri"/>
                          <a:cs typeface="Times New Roman"/>
                        </a:rPr>
                        <a:t>Lee et al</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600" dirty="0">
                          <a:highlight>
                            <a:srgbClr val="00FFFF"/>
                          </a:highlight>
                          <a:latin typeface="Calibri"/>
                          <a:ea typeface="Calibri"/>
                          <a:cs typeface="Times New Roman"/>
                        </a:rPr>
                        <a:t>Lower molar gone, space closed; Nice case but no need for  TAD</a:t>
                      </a:r>
                      <a:endParaRPr lang="en-GB" sz="1600" dirty="0">
                        <a:latin typeface="Calibri"/>
                        <a:ea typeface="Calibri"/>
                        <a:cs typeface="Times New Roman"/>
                      </a:endParaRP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99704">
                <a:tc>
                  <a:txBody>
                    <a:bodyPr/>
                    <a:lstStyle/>
                    <a:p>
                      <a:pPr algn="l">
                        <a:lnSpc>
                          <a:spcPct val="115000"/>
                        </a:lnSpc>
                        <a:spcAft>
                          <a:spcPts val="0"/>
                        </a:spcAft>
                      </a:pPr>
                      <a:r>
                        <a:rPr lang="en-GB" sz="1600">
                          <a:latin typeface="Calibri"/>
                          <a:ea typeface="Calibri"/>
                          <a:cs typeface="Times New Roman"/>
                        </a:rPr>
                        <a:t>AJDO</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600">
                          <a:latin typeface="Calibri"/>
                          <a:ea typeface="Calibri"/>
                          <a:cs typeface="Times New Roman"/>
                        </a:rPr>
                        <a:t>136</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400" dirty="0">
                          <a:latin typeface="Calibri"/>
                          <a:ea typeface="Calibri"/>
                          <a:cs typeface="Times New Roman"/>
                        </a:rPr>
                        <a:t>2009</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600" dirty="0" err="1">
                          <a:latin typeface="Calibri"/>
                          <a:ea typeface="Calibri"/>
                          <a:cs typeface="Times New Roman"/>
                        </a:rPr>
                        <a:t>Kinzinger</a:t>
                      </a:r>
                      <a:r>
                        <a:rPr lang="en-GB" sz="1600" dirty="0">
                          <a:latin typeface="Calibri"/>
                          <a:ea typeface="Calibri"/>
                          <a:cs typeface="Times New Roman"/>
                        </a:rPr>
                        <a:t> et al</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600" dirty="0">
                          <a:highlight>
                            <a:srgbClr val="00FFFF"/>
                          </a:highlight>
                          <a:latin typeface="Calibri"/>
                          <a:ea typeface="Calibri"/>
                          <a:cs typeface="Times New Roman"/>
                        </a:rPr>
                        <a:t>Distal Jet plus TAD molars moved back 3.9mm premolar forward </a:t>
                      </a:r>
                      <a:r>
                        <a:rPr lang="en-GB" sz="1600" dirty="0" smtClean="0">
                          <a:highlight>
                            <a:srgbClr val="00FFFF"/>
                          </a:highlight>
                          <a:latin typeface="Calibri"/>
                          <a:ea typeface="Calibri"/>
                          <a:cs typeface="Times New Roman"/>
                        </a:rPr>
                        <a:t>1mm</a:t>
                      </a:r>
                      <a:endParaRPr lang="en-GB" sz="1600" dirty="0">
                        <a:latin typeface="Calibri"/>
                        <a:ea typeface="Calibri"/>
                        <a:cs typeface="Times New Roman"/>
                      </a:endParaRP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99704">
                <a:tc>
                  <a:txBody>
                    <a:bodyPr/>
                    <a:lstStyle/>
                    <a:p>
                      <a:pPr algn="l">
                        <a:lnSpc>
                          <a:spcPct val="115000"/>
                        </a:lnSpc>
                        <a:spcAft>
                          <a:spcPts val="0"/>
                        </a:spcAft>
                      </a:pPr>
                      <a:r>
                        <a:rPr lang="en-GB" sz="1600" dirty="0">
                          <a:solidFill>
                            <a:schemeClr val="accent2"/>
                          </a:solidFill>
                          <a:latin typeface="Calibri"/>
                          <a:ea typeface="Calibri"/>
                          <a:cs typeface="Times New Roman"/>
                        </a:rPr>
                        <a:t>AJDO</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600" dirty="0">
                          <a:solidFill>
                            <a:schemeClr val="accent2"/>
                          </a:solidFill>
                          <a:latin typeface="Calibri"/>
                          <a:ea typeface="Calibri"/>
                          <a:cs typeface="Times New Roman"/>
                        </a:rPr>
                        <a:t>136</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400" dirty="0">
                          <a:solidFill>
                            <a:schemeClr val="accent2"/>
                          </a:solidFill>
                          <a:latin typeface="Calibri"/>
                          <a:ea typeface="Calibri"/>
                          <a:cs typeface="Times New Roman"/>
                        </a:rPr>
                        <a:t>2009;700</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600" dirty="0">
                          <a:solidFill>
                            <a:schemeClr val="accent2"/>
                          </a:solidFill>
                          <a:latin typeface="Calibri"/>
                          <a:ea typeface="Calibri"/>
                          <a:cs typeface="Times New Roman"/>
                        </a:rPr>
                        <a:t>El-</a:t>
                      </a:r>
                      <a:r>
                        <a:rPr lang="en-GB" sz="1600" dirty="0" err="1">
                          <a:solidFill>
                            <a:schemeClr val="accent2"/>
                          </a:solidFill>
                          <a:latin typeface="Calibri"/>
                          <a:ea typeface="Calibri"/>
                          <a:cs typeface="Times New Roman"/>
                        </a:rPr>
                        <a:t>Beialy</a:t>
                      </a:r>
                      <a:r>
                        <a:rPr lang="en-GB" sz="1600" dirty="0">
                          <a:solidFill>
                            <a:schemeClr val="accent2"/>
                          </a:solidFill>
                          <a:latin typeface="Calibri"/>
                          <a:ea typeface="Calibri"/>
                          <a:cs typeface="Times New Roman"/>
                        </a:rPr>
                        <a:t> et al</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600">
                          <a:solidFill>
                            <a:srgbClr val="FF0000"/>
                          </a:solidFill>
                          <a:latin typeface="Calibri"/>
                          <a:ea typeface="Calibri"/>
                          <a:cs typeface="Times New Roman"/>
                        </a:rPr>
                        <a:t>Mini screws move, head moves with the pull tail moves away 1mm</a:t>
                      </a:r>
                      <a:endParaRPr lang="en-GB" sz="1600">
                        <a:latin typeface="Calibri"/>
                        <a:ea typeface="Calibri"/>
                        <a:cs typeface="Times New Roman"/>
                      </a:endParaRP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76220">
                <a:tc>
                  <a:txBody>
                    <a:bodyPr/>
                    <a:lstStyle/>
                    <a:p>
                      <a:pPr algn="l">
                        <a:lnSpc>
                          <a:spcPct val="115000"/>
                        </a:lnSpc>
                        <a:spcAft>
                          <a:spcPts val="0"/>
                        </a:spcAft>
                      </a:pPr>
                      <a:r>
                        <a:rPr lang="en-GB" sz="1600">
                          <a:latin typeface="Calibri"/>
                          <a:ea typeface="Calibri"/>
                          <a:cs typeface="Times New Roman"/>
                        </a:rPr>
                        <a:t>AJDO</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600">
                          <a:latin typeface="Calibri"/>
                          <a:ea typeface="Calibri"/>
                          <a:cs typeface="Times New Roman"/>
                        </a:rPr>
                        <a:t>135</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400" dirty="0">
                          <a:latin typeface="Calibri"/>
                          <a:ea typeface="Calibri"/>
                          <a:cs typeface="Times New Roman"/>
                        </a:rPr>
                        <a:t>2009:564</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600" dirty="0" err="1">
                          <a:latin typeface="Calibri"/>
                          <a:ea typeface="Calibri"/>
                          <a:cs typeface="Times New Roman"/>
                        </a:rPr>
                        <a:t>Reynders</a:t>
                      </a:r>
                      <a:r>
                        <a:rPr lang="en-GB" sz="1600" dirty="0">
                          <a:latin typeface="Calibri"/>
                          <a:ea typeface="Calibri"/>
                          <a:cs typeface="Times New Roman"/>
                        </a:rPr>
                        <a:t> et al</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600">
                          <a:solidFill>
                            <a:srgbClr val="FF0000"/>
                          </a:solidFill>
                          <a:latin typeface="Calibri"/>
                          <a:ea typeface="Calibri"/>
                          <a:cs typeface="Times New Roman"/>
                        </a:rPr>
                        <a:t>Systamatic review “Lack of Clarity”</a:t>
                      </a:r>
                      <a:endParaRPr lang="en-GB" sz="1600">
                        <a:latin typeface="Calibri"/>
                        <a:ea typeface="Calibri"/>
                        <a:cs typeface="Times New Roman"/>
                      </a:endParaRP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76220">
                <a:tc>
                  <a:txBody>
                    <a:bodyPr/>
                    <a:lstStyle/>
                    <a:p>
                      <a:pPr algn="l">
                        <a:lnSpc>
                          <a:spcPct val="115000"/>
                        </a:lnSpc>
                        <a:spcAft>
                          <a:spcPts val="0"/>
                        </a:spcAft>
                      </a:pPr>
                      <a:r>
                        <a:rPr lang="en-GB" sz="1600">
                          <a:latin typeface="Calibri"/>
                          <a:ea typeface="Calibri"/>
                          <a:cs typeface="Times New Roman"/>
                        </a:rPr>
                        <a:t>AJDO</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600">
                          <a:latin typeface="Calibri"/>
                          <a:ea typeface="Calibri"/>
                          <a:cs typeface="Times New Roman"/>
                        </a:rPr>
                        <a:t>135</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400" dirty="0">
                          <a:latin typeface="Calibri"/>
                          <a:ea typeface="Calibri"/>
                          <a:cs typeface="Times New Roman"/>
                        </a:rPr>
                        <a:t>2009;671</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600">
                          <a:latin typeface="Calibri"/>
                          <a:ea typeface="Calibri"/>
                          <a:cs typeface="Times New Roman"/>
                        </a:rPr>
                        <a:t>Nak-Chun</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600" dirty="0">
                          <a:highlight>
                            <a:srgbClr val="00FFFF"/>
                          </a:highlight>
                          <a:latin typeface="Calibri"/>
                          <a:ea typeface="Calibri"/>
                          <a:cs typeface="Times New Roman"/>
                        </a:rPr>
                        <a:t>Plastic formers and TADs also lingual bonded and extraction</a:t>
                      </a:r>
                      <a:endParaRPr lang="en-GB" sz="1600" dirty="0">
                        <a:latin typeface="Calibri"/>
                        <a:ea typeface="Calibri"/>
                        <a:cs typeface="Times New Roman"/>
                      </a:endParaRP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76220">
                <a:tc>
                  <a:txBody>
                    <a:bodyPr/>
                    <a:lstStyle/>
                    <a:p>
                      <a:pPr algn="l">
                        <a:lnSpc>
                          <a:spcPct val="115000"/>
                        </a:lnSpc>
                        <a:spcAft>
                          <a:spcPts val="0"/>
                        </a:spcAft>
                      </a:pPr>
                      <a:r>
                        <a:rPr lang="en-GB" sz="1600">
                          <a:latin typeface="Calibri"/>
                          <a:ea typeface="Calibri"/>
                          <a:cs typeface="Times New Roman"/>
                        </a:rPr>
                        <a:t>AJDO</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600">
                          <a:latin typeface="Calibri"/>
                          <a:ea typeface="Calibri"/>
                          <a:cs typeface="Times New Roman"/>
                        </a:rPr>
                        <a:t>134</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400" dirty="0">
                          <a:latin typeface="Calibri"/>
                          <a:ea typeface="Calibri"/>
                          <a:cs typeface="Times New Roman"/>
                        </a:rPr>
                        <a:t>2008;787</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600">
                          <a:latin typeface="Calibri"/>
                          <a:ea typeface="Calibri"/>
                          <a:cs typeface="Times New Roman"/>
                        </a:rPr>
                        <a:t>Chung et al</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600" dirty="0" err="1">
                          <a:highlight>
                            <a:srgbClr val="00FFFF"/>
                          </a:highlight>
                          <a:latin typeface="Calibri"/>
                          <a:ea typeface="Calibri"/>
                          <a:cs typeface="Times New Roman"/>
                        </a:rPr>
                        <a:t>Corticotomy</a:t>
                      </a:r>
                      <a:r>
                        <a:rPr lang="en-GB" sz="1600" dirty="0">
                          <a:highlight>
                            <a:srgbClr val="00FFFF"/>
                          </a:highlight>
                          <a:latin typeface="Calibri"/>
                          <a:ea typeface="Calibri"/>
                          <a:cs typeface="Times New Roman"/>
                        </a:rPr>
                        <a:t> and TADs in </a:t>
                      </a:r>
                      <a:r>
                        <a:rPr lang="en-GB" sz="1600" dirty="0" err="1">
                          <a:highlight>
                            <a:srgbClr val="00FFFF"/>
                          </a:highlight>
                          <a:latin typeface="Calibri"/>
                          <a:ea typeface="Calibri"/>
                          <a:cs typeface="Times New Roman"/>
                        </a:rPr>
                        <a:t>Bimax</a:t>
                      </a:r>
                      <a:r>
                        <a:rPr lang="en-GB" sz="1600" dirty="0">
                          <a:highlight>
                            <a:srgbClr val="00FFFF"/>
                          </a:highlight>
                          <a:latin typeface="Calibri"/>
                          <a:ea typeface="Calibri"/>
                          <a:cs typeface="Times New Roman"/>
                        </a:rPr>
                        <a:t> cases</a:t>
                      </a:r>
                      <a:endParaRPr lang="en-GB" sz="1600" dirty="0">
                        <a:latin typeface="Calibri"/>
                        <a:ea typeface="Calibri"/>
                        <a:cs typeface="Times New Roman"/>
                      </a:endParaRP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76220">
                <a:tc>
                  <a:txBody>
                    <a:bodyPr/>
                    <a:lstStyle/>
                    <a:p>
                      <a:pPr algn="l">
                        <a:lnSpc>
                          <a:spcPct val="115000"/>
                        </a:lnSpc>
                        <a:spcAft>
                          <a:spcPts val="0"/>
                        </a:spcAft>
                      </a:pPr>
                      <a:r>
                        <a:rPr lang="en-GB" sz="1600">
                          <a:latin typeface="Calibri"/>
                          <a:ea typeface="Calibri"/>
                          <a:cs typeface="Times New Roman"/>
                        </a:rPr>
                        <a:t>AJDO</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600">
                          <a:latin typeface="Calibri"/>
                          <a:ea typeface="Calibri"/>
                          <a:cs typeface="Times New Roman"/>
                        </a:rPr>
                        <a:t>134</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400" dirty="0">
                          <a:latin typeface="Calibri"/>
                          <a:ea typeface="Calibri"/>
                          <a:cs typeface="Times New Roman"/>
                        </a:rPr>
                        <a:t>2008;615</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600">
                          <a:latin typeface="Calibri"/>
                          <a:ea typeface="Calibri"/>
                          <a:cs typeface="Times New Roman"/>
                        </a:rPr>
                        <a:t>Yao et al</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600" dirty="0">
                          <a:highlight>
                            <a:srgbClr val="00FFFF"/>
                          </a:highlight>
                          <a:latin typeface="Calibri"/>
                          <a:ea typeface="Calibri"/>
                          <a:cs typeface="Times New Roman"/>
                        </a:rPr>
                        <a:t>Tads work better than EOT but no cases</a:t>
                      </a:r>
                      <a:endParaRPr lang="en-GB" sz="1600" dirty="0">
                        <a:latin typeface="Calibri"/>
                        <a:ea typeface="Calibri"/>
                        <a:cs typeface="Times New Roman"/>
                      </a:endParaRP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76220">
                <a:tc>
                  <a:txBody>
                    <a:bodyPr/>
                    <a:lstStyle/>
                    <a:p>
                      <a:pPr algn="l">
                        <a:lnSpc>
                          <a:spcPct val="115000"/>
                        </a:lnSpc>
                        <a:spcAft>
                          <a:spcPts val="0"/>
                        </a:spcAft>
                      </a:pPr>
                      <a:r>
                        <a:rPr lang="en-GB" sz="1600">
                          <a:latin typeface="Calibri"/>
                          <a:ea typeface="Calibri"/>
                          <a:cs typeface="Times New Roman"/>
                        </a:rPr>
                        <a:t>AJDO</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600">
                          <a:latin typeface="Calibri"/>
                          <a:ea typeface="Calibri"/>
                          <a:cs typeface="Times New Roman"/>
                        </a:rPr>
                        <a:t>134</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400" dirty="0">
                          <a:latin typeface="Calibri"/>
                          <a:ea typeface="Calibri"/>
                          <a:cs typeface="Times New Roman"/>
                        </a:rPr>
                        <a:t>2008;145</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600">
                          <a:latin typeface="Calibri"/>
                          <a:ea typeface="Calibri"/>
                          <a:cs typeface="Times New Roman"/>
                        </a:rPr>
                        <a:t>Miyahira et al</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600" dirty="0">
                          <a:highlight>
                            <a:srgbClr val="00FFFF"/>
                          </a:highlight>
                          <a:latin typeface="Calibri"/>
                          <a:ea typeface="Calibri"/>
                          <a:cs typeface="Times New Roman"/>
                        </a:rPr>
                        <a:t>Uprighting 7s</a:t>
                      </a:r>
                      <a:endParaRPr lang="en-GB" sz="1600" dirty="0">
                        <a:latin typeface="Calibri"/>
                        <a:ea typeface="Calibri"/>
                        <a:cs typeface="Times New Roman"/>
                      </a:endParaRP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76220">
                <a:tc>
                  <a:txBody>
                    <a:bodyPr/>
                    <a:lstStyle/>
                    <a:p>
                      <a:pPr algn="l">
                        <a:lnSpc>
                          <a:spcPct val="115000"/>
                        </a:lnSpc>
                        <a:spcAft>
                          <a:spcPts val="0"/>
                        </a:spcAft>
                      </a:pPr>
                      <a:r>
                        <a:rPr lang="en-GB" sz="1600" dirty="0">
                          <a:solidFill>
                            <a:schemeClr val="accent2"/>
                          </a:solidFill>
                          <a:latin typeface="Calibri"/>
                          <a:ea typeface="Calibri"/>
                          <a:cs typeface="Times New Roman"/>
                        </a:rPr>
                        <a:t>AJDO</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600" dirty="0">
                          <a:solidFill>
                            <a:schemeClr val="accent2"/>
                          </a:solidFill>
                          <a:latin typeface="Calibri"/>
                          <a:ea typeface="Calibri"/>
                          <a:cs typeface="Times New Roman"/>
                        </a:rPr>
                        <a:t>133</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400" dirty="0">
                          <a:solidFill>
                            <a:schemeClr val="accent2"/>
                          </a:solidFill>
                          <a:latin typeface="Calibri"/>
                          <a:ea typeface="Calibri"/>
                          <a:cs typeface="Times New Roman"/>
                        </a:rPr>
                        <a:t>2008;459</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600" dirty="0" err="1">
                          <a:solidFill>
                            <a:schemeClr val="accent2"/>
                          </a:solidFill>
                          <a:latin typeface="Calibri"/>
                          <a:ea typeface="Calibri"/>
                          <a:cs typeface="Times New Roman"/>
                        </a:rPr>
                        <a:t>Breuning</a:t>
                      </a:r>
                      <a:endParaRPr lang="en-GB" sz="1600" dirty="0">
                        <a:solidFill>
                          <a:schemeClr val="accent2"/>
                        </a:solidFill>
                        <a:latin typeface="Calibri"/>
                        <a:ea typeface="Calibri"/>
                        <a:cs typeface="Times New Roman"/>
                      </a:endParaRP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600" dirty="0">
                          <a:highlight>
                            <a:srgbClr val="FFFF00"/>
                          </a:highlight>
                          <a:latin typeface="Calibri"/>
                          <a:ea typeface="Calibri"/>
                          <a:cs typeface="Times New Roman"/>
                        </a:rPr>
                        <a:t>13 yr old upper 6 &amp; 4 space closed</a:t>
                      </a:r>
                      <a:endParaRPr lang="en-GB" sz="1600" dirty="0">
                        <a:latin typeface="Calibri"/>
                        <a:ea typeface="Calibri"/>
                        <a:cs typeface="Times New Roman"/>
                      </a:endParaRP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76220">
                <a:tc>
                  <a:txBody>
                    <a:bodyPr/>
                    <a:lstStyle/>
                    <a:p>
                      <a:pPr algn="l">
                        <a:lnSpc>
                          <a:spcPct val="115000"/>
                        </a:lnSpc>
                        <a:spcAft>
                          <a:spcPts val="0"/>
                        </a:spcAft>
                      </a:pPr>
                      <a:r>
                        <a:rPr lang="en-GB" sz="1600">
                          <a:latin typeface="Calibri"/>
                          <a:ea typeface="Calibri"/>
                          <a:cs typeface="Times New Roman"/>
                        </a:rPr>
                        <a:t>AJDO</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600">
                          <a:latin typeface="Calibri"/>
                          <a:ea typeface="Calibri"/>
                          <a:cs typeface="Times New Roman"/>
                        </a:rPr>
                        <a:t>137</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400" dirty="0">
                          <a:latin typeface="Calibri"/>
                          <a:ea typeface="Calibri"/>
                          <a:cs typeface="Times New Roman"/>
                        </a:rPr>
                        <a:t>2010;830</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600">
                          <a:latin typeface="Calibri"/>
                          <a:ea typeface="Calibri"/>
                          <a:cs typeface="Times New Roman"/>
                        </a:rPr>
                        <a:t>Lee et al</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600" dirty="0">
                          <a:highlight>
                            <a:srgbClr val="00FFFF"/>
                          </a:highlight>
                          <a:latin typeface="Calibri"/>
                          <a:ea typeface="Calibri"/>
                          <a:cs typeface="Times New Roman"/>
                        </a:rPr>
                        <a:t>Screws and RME in preparation for surgery</a:t>
                      </a:r>
                      <a:endParaRPr lang="en-GB" sz="1600" dirty="0">
                        <a:latin typeface="Calibri"/>
                        <a:ea typeface="Calibri"/>
                        <a:cs typeface="Times New Roman"/>
                      </a:endParaRP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25955" name="TextBox 2"/>
          <p:cNvSpPr txBox="1">
            <a:spLocks noChangeArrowheads="1"/>
          </p:cNvSpPr>
          <p:nvPr/>
        </p:nvSpPr>
        <p:spPr bwMode="auto">
          <a:xfrm>
            <a:off x="8748713" y="4868863"/>
            <a:ext cx="3952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r>
              <a:rPr lang="en-GB">
                <a:solidFill>
                  <a:srgbClr val="FF0000"/>
                </a:solidFill>
              </a:rPr>
              <a:t>*</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GB" smtClean="0"/>
              <a:t>However average can be used as a trick</a:t>
            </a:r>
          </a:p>
        </p:txBody>
      </p:sp>
      <p:sp>
        <p:nvSpPr>
          <p:cNvPr id="21507" name="Content Placeholder 2"/>
          <p:cNvSpPr>
            <a:spLocks noGrp="1"/>
          </p:cNvSpPr>
          <p:nvPr>
            <p:ph idx="1"/>
          </p:nvPr>
        </p:nvSpPr>
        <p:spPr/>
        <p:txBody>
          <a:bodyPr/>
          <a:lstStyle/>
          <a:p>
            <a:r>
              <a:rPr lang="en-GB" smtClean="0"/>
              <a:t>Phil, the power, Taylor if asked to throw a dart near to the centre might get very close. But given 100 darts the novice covers the entire board. His average is the entire centre making it appear he is better than Phil Tayor</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51520" y="908725"/>
          <a:ext cx="8424937" cy="5548324"/>
        </p:xfrm>
        <a:graphic>
          <a:graphicData uri="http://schemas.openxmlformats.org/drawingml/2006/table">
            <a:tbl>
              <a:tblPr/>
              <a:tblGrid>
                <a:gridCol w="576906"/>
                <a:gridCol w="463802"/>
                <a:gridCol w="859256"/>
                <a:gridCol w="1447553"/>
                <a:gridCol w="5077420"/>
              </a:tblGrid>
              <a:tr h="432048">
                <a:tc>
                  <a:txBody>
                    <a:bodyPr/>
                    <a:lstStyle/>
                    <a:p>
                      <a:pPr algn="l">
                        <a:lnSpc>
                          <a:spcPct val="115000"/>
                        </a:lnSpc>
                        <a:spcAft>
                          <a:spcPts val="0"/>
                        </a:spcAft>
                      </a:pPr>
                      <a:r>
                        <a:rPr lang="en-GB" sz="1400" dirty="0">
                          <a:latin typeface="Calibri"/>
                          <a:ea typeface="Calibri"/>
                          <a:cs typeface="Times New Roman"/>
                        </a:rPr>
                        <a:t>AJDO</a:t>
                      </a: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400" dirty="0">
                          <a:latin typeface="Calibri"/>
                          <a:ea typeface="Calibri"/>
                          <a:cs typeface="Times New Roman"/>
                        </a:rPr>
                        <a:t>137</a:t>
                      </a: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400">
                          <a:latin typeface="Calibri"/>
                          <a:ea typeface="Calibri"/>
                          <a:cs typeface="Times New Roman"/>
                        </a:rPr>
                        <a:t>2010;135</a:t>
                      </a: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400">
                          <a:latin typeface="Calibri"/>
                          <a:ea typeface="Calibri"/>
                          <a:cs typeface="Times New Roman"/>
                        </a:rPr>
                        <a:t>Chung et al</a:t>
                      </a: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400">
                          <a:highlight>
                            <a:srgbClr val="00FFFF"/>
                          </a:highlight>
                          <a:latin typeface="Calibri"/>
                          <a:ea typeface="Calibri"/>
                          <a:cs typeface="Times New Roman"/>
                        </a:rPr>
                        <a:t>Very mild class III case nice case ?  TADs</a:t>
                      </a:r>
                      <a:endParaRPr lang="en-GB" sz="1400">
                        <a:latin typeface="Calibri"/>
                        <a:ea typeface="Calibri"/>
                        <a:cs typeface="Times New Roman"/>
                      </a:endParaRP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2048">
                <a:tc>
                  <a:txBody>
                    <a:bodyPr/>
                    <a:lstStyle/>
                    <a:p>
                      <a:pPr algn="l">
                        <a:lnSpc>
                          <a:spcPct val="115000"/>
                        </a:lnSpc>
                        <a:spcAft>
                          <a:spcPts val="0"/>
                        </a:spcAft>
                      </a:pPr>
                      <a:r>
                        <a:rPr lang="en-GB" sz="1400">
                          <a:latin typeface="Calibri"/>
                          <a:ea typeface="Calibri"/>
                          <a:cs typeface="Times New Roman"/>
                        </a:rPr>
                        <a:t>AJDO</a:t>
                      </a: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400">
                          <a:latin typeface="Calibri"/>
                          <a:ea typeface="Calibri"/>
                          <a:cs typeface="Times New Roman"/>
                        </a:rPr>
                        <a:t>139</a:t>
                      </a: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400" dirty="0">
                          <a:latin typeface="Calibri"/>
                          <a:ea typeface="Calibri"/>
                          <a:cs typeface="Times New Roman"/>
                        </a:rPr>
                        <a:t>2011;679</a:t>
                      </a: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400" dirty="0" err="1">
                          <a:latin typeface="Calibri"/>
                          <a:ea typeface="Calibri"/>
                          <a:cs typeface="Times New Roman"/>
                        </a:rPr>
                        <a:t>Yangita</a:t>
                      </a:r>
                      <a:r>
                        <a:rPr lang="en-GB" sz="1400" dirty="0">
                          <a:latin typeface="Calibri"/>
                          <a:ea typeface="Calibri"/>
                          <a:cs typeface="Times New Roman"/>
                        </a:rPr>
                        <a:t> et al</a:t>
                      </a: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400">
                          <a:highlight>
                            <a:srgbClr val="00FFFF"/>
                          </a:highlight>
                          <a:latin typeface="Calibri"/>
                          <a:ea typeface="Calibri"/>
                          <a:cs typeface="Times New Roman"/>
                        </a:rPr>
                        <a:t>Class III  lingual upper nice case ? TADs</a:t>
                      </a:r>
                      <a:endParaRPr lang="en-GB" sz="1400">
                        <a:latin typeface="Calibri"/>
                        <a:ea typeface="Calibri"/>
                        <a:cs typeface="Times New Roman"/>
                      </a:endParaRP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2048">
                <a:tc>
                  <a:txBody>
                    <a:bodyPr/>
                    <a:lstStyle/>
                    <a:p>
                      <a:pPr algn="l">
                        <a:lnSpc>
                          <a:spcPct val="115000"/>
                        </a:lnSpc>
                        <a:spcAft>
                          <a:spcPts val="0"/>
                        </a:spcAft>
                      </a:pPr>
                      <a:r>
                        <a:rPr lang="en-GB" sz="1400" dirty="0">
                          <a:solidFill>
                            <a:schemeClr val="accent2"/>
                          </a:solidFill>
                          <a:latin typeface="Calibri"/>
                          <a:ea typeface="Calibri"/>
                          <a:cs typeface="Times New Roman"/>
                        </a:rPr>
                        <a:t>AJDO</a:t>
                      </a: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400" dirty="0">
                          <a:solidFill>
                            <a:schemeClr val="accent2"/>
                          </a:solidFill>
                          <a:latin typeface="Calibri"/>
                          <a:ea typeface="Calibri"/>
                          <a:cs typeface="Times New Roman"/>
                        </a:rPr>
                        <a:t>139</a:t>
                      </a: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400" dirty="0">
                          <a:solidFill>
                            <a:schemeClr val="accent2"/>
                          </a:solidFill>
                          <a:latin typeface="Calibri"/>
                          <a:ea typeface="Calibri"/>
                          <a:cs typeface="Times New Roman"/>
                        </a:rPr>
                        <a:t>2011;154</a:t>
                      </a: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400" dirty="0">
                          <a:solidFill>
                            <a:schemeClr val="accent2"/>
                          </a:solidFill>
                          <a:latin typeface="Calibri"/>
                          <a:ea typeface="Calibri"/>
                          <a:cs typeface="Times New Roman"/>
                        </a:rPr>
                        <a:t>Min-Ho et al</a:t>
                      </a: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400">
                          <a:highlight>
                            <a:srgbClr val="FFFF00"/>
                          </a:highlight>
                          <a:latin typeface="Calibri"/>
                          <a:ea typeface="Calibri"/>
                          <a:cs typeface="Times New Roman"/>
                        </a:rPr>
                        <a:t>Scissor bite, nice case</a:t>
                      </a:r>
                      <a:endParaRPr lang="en-GB" sz="1400">
                        <a:latin typeface="Calibri"/>
                        <a:ea typeface="Calibri"/>
                        <a:cs typeface="Times New Roman"/>
                      </a:endParaRP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2048">
                <a:tc>
                  <a:txBody>
                    <a:bodyPr/>
                    <a:lstStyle/>
                    <a:p>
                      <a:pPr algn="l">
                        <a:lnSpc>
                          <a:spcPct val="115000"/>
                        </a:lnSpc>
                        <a:spcAft>
                          <a:spcPts val="0"/>
                        </a:spcAft>
                      </a:pPr>
                      <a:r>
                        <a:rPr lang="en-GB" sz="1400">
                          <a:latin typeface="Calibri"/>
                          <a:ea typeface="Calibri"/>
                          <a:cs typeface="Times New Roman"/>
                        </a:rPr>
                        <a:t>AJDO</a:t>
                      </a: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400">
                          <a:latin typeface="Calibri"/>
                          <a:ea typeface="Calibri"/>
                          <a:cs typeface="Times New Roman"/>
                        </a:rPr>
                        <a:t>139</a:t>
                      </a: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400">
                          <a:latin typeface="Calibri"/>
                          <a:ea typeface="Calibri"/>
                          <a:cs typeface="Times New Roman"/>
                        </a:rPr>
                        <a:t>2011;252</a:t>
                      </a: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400">
                          <a:latin typeface="Calibri"/>
                          <a:ea typeface="Calibri"/>
                          <a:cs typeface="Times New Roman"/>
                        </a:rPr>
                        <a:t>Aboul-Ela</a:t>
                      </a: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400" dirty="0">
                          <a:latin typeface="Calibri"/>
                          <a:ea typeface="Calibri"/>
                          <a:cs typeface="Times New Roman"/>
                        </a:rPr>
                        <a:t>Extract upper 4s and retract canines TADs and </a:t>
                      </a:r>
                      <a:r>
                        <a:rPr lang="en-GB" sz="1400" dirty="0" err="1">
                          <a:latin typeface="Calibri"/>
                          <a:ea typeface="Calibri"/>
                          <a:cs typeface="Times New Roman"/>
                        </a:rPr>
                        <a:t>corticotomy</a:t>
                      </a:r>
                      <a:r>
                        <a:rPr lang="en-GB" sz="1400" dirty="0">
                          <a:latin typeface="Calibri"/>
                          <a:ea typeface="Calibri"/>
                          <a:cs typeface="Times New Roman"/>
                        </a:rPr>
                        <a:t>???</a:t>
                      </a: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2048">
                <a:tc>
                  <a:txBody>
                    <a:bodyPr/>
                    <a:lstStyle/>
                    <a:p>
                      <a:pPr algn="l">
                        <a:lnSpc>
                          <a:spcPct val="115000"/>
                        </a:lnSpc>
                        <a:spcAft>
                          <a:spcPts val="0"/>
                        </a:spcAft>
                      </a:pPr>
                      <a:r>
                        <a:rPr lang="en-GB" sz="1400">
                          <a:latin typeface="Calibri"/>
                          <a:ea typeface="Calibri"/>
                          <a:cs typeface="Times New Roman"/>
                        </a:rPr>
                        <a:t>AO</a:t>
                      </a: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400">
                          <a:latin typeface="Calibri"/>
                          <a:ea typeface="Calibri"/>
                          <a:cs typeface="Times New Roman"/>
                        </a:rPr>
                        <a:t>72</a:t>
                      </a: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400">
                          <a:latin typeface="Calibri"/>
                          <a:ea typeface="Calibri"/>
                          <a:cs typeface="Times New Roman"/>
                        </a:rPr>
                        <a:t>2002;167</a:t>
                      </a: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400">
                          <a:latin typeface="Calibri"/>
                          <a:ea typeface="Calibri"/>
                          <a:cs typeface="Times New Roman"/>
                        </a:rPr>
                        <a:t>Karaman et al</a:t>
                      </a: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400" dirty="0">
                          <a:solidFill>
                            <a:srgbClr val="FF0000"/>
                          </a:solidFill>
                          <a:highlight>
                            <a:srgbClr val="00FFFF"/>
                          </a:highlight>
                          <a:latin typeface="Calibri"/>
                          <a:ea typeface="Calibri"/>
                          <a:cs typeface="Times New Roman"/>
                        </a:rPr>
                        <a:t>Distal-Jet + TAD moved one molar back in a class III </a:t>
                      </a:r>
                      <a:r>
                        <a:rPr lang="en-GB" sz="1400" dirty="0" err="1">
                          <a:solidFill>
                            <a:srgbClr val="FF0000"/>
                          </a:solidFill>
                          <a:highlight>
                            <a:srgbClr val="00FFFF"/>
                          </a:highlight>
                          <a:latin typeface="Calibri"/>
                          <a:ea typeface="Calibri"/>
                          <a:cs typeface="Times New Roman"/>
                        </a:rPr>
                        <a:t>casse</a:t>
                      </a:r>
                      <a:r>
                        <a:rPr lang="en-GB" sz="1400" dirty="0">
                          <a:solidFill>
                            <a:srgbClr val="FF0000"/>
                          </a:solidFill>
                          <a:highlight>
                            <a:srgbClr val="00FFFF"/>
                          </a:highlight>
                          <a:latin typeface="Calibri"/>
                          <a:ea typeface="Calibri"/>
                          <a:cs typeface="Times New Roman"/>
                        </a:rPr>
                        <a:t> ? TAD</a:t>
                      </a:r>
                      <a:endParaRPr lang="en-GB" sz="1400" dirty="0">
                        <a:latin typeface="Calibri"/>
                        <a:ea typeface="Calibri"/>
                        <a:cs typeface="Times New Roman"/>
                      </a:endParaRP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2048">
                <a:tc>
                  <a:txBody>
                    <a:bodyPr/>
                    <a:lstStyle/>
                    <a:p>
                      <a:pPr algn="l">
                        <a:lnSpc>
                          <a:spcPct val="115000"/>
                        </a:lnSpc>
                        <a:spcAft>
                          <a:spcPts val="0"/>
                        </a:spcAft>
                      </a:pPr>
                      <a:r>
                        <a:rPr lang="en-GB" sz="1400">
                          <a:latin typeface="Calibri"/>
                          <a:ea typeface="Calibri"/>
                          <a:cs typeface="Times New Roman"/>
                        </a:rPr>
                        <a:t>AO</a:t>
                      </a: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400">
                          <a:latin typeface="Calibri"/>
                          <a:ea typeface="Calibri"/>
                          <a:cs typeface="Times New Roman"/>
                        </a:rPr>
                        <a:t>74</a:t>
                      </a: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400">
                          <a:latin typeface="Calibri"/>
                          <a:ea typeface="Calibri"/>
                          <a:cs typeface="Times New Roman"/>
                        </a:rPr>
                        <a:t>2004;539</a:t>
                      </a: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400">
                          <a:latin typeface="Calibri"/>
                          <a:ea typeface="Calibri"/>
                          <a:cs typeface="Times New Roman"/>
                        </a:rPr>
                        <a:t>HS Park et al</a:t>
                      </a: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400" dirty="0">
                          <a:solidFill>
                            <a:srgbClr val="000000"/>
                          </a:solidFill>
                          <a:highlight>
                            <a:srgbClr val="00FFFF"/>
                          </a:highlight>
                          <a:latin typeface="Calibri"/>
                          <a:ea typeface="Calibri"/>
                          <a:cs typeface="Times New Roman"/>
                        </a:rPr>
                        <a:t>Two nice cases class I molars ? need for TADs</a:t>
                      </a:r>
                      <a:endParaRPr lang="en-GB" sz="1400" dirty="0">
                        <a:latin typeface="Calibri"/>
                        <a:ea typeface="Calibri"/>
                        <a:cs typeface="Times New Roman"/>
                      </a:endParaRP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2048">
                <a:tc>
                  <a:txBody>
                    <a:bodyPr/>
                    <a:lstStyle/>
                    <a:p>
                      <a:pPr algn="l">
                        <a:lnSpc>
                          <a:spcPct val="115000"/>
                        </a:lnSpc>
                        <a:spcAft>
                          <a:spcPts val="0"/>
                        </a:spcAft>
                      </a:pPr>
                      <a:r>
                        <a:rPr lang="en-GB" sz="1400">
                          <a:latin typeface="Calibri"/>
                          <a:ea typeface="Calibri"/>
                          <a:cs typeface="Times New Roman"/>
                        </a:rPr>
                        <a:t>AO</a:t>
                      </a: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400">
                          <a:latin typeface="Calibri"/>
                          <a:ea typeface="Calibri"/>
                          <a:cs typeface="Times New Roman"/>
                        </a:rPr>
                        <a:t>74</a:t>
                      </a: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400">
                          <a:latin typeface="Calibri"/>
                          <a:ea typeface="Calibri"/>
                          <a:cs typeface="Times New Roman"/>
                        </a:rPr>
                        <a:t>2004;715</a:t>
                      </a: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400">
                          <a:latin typeface="Calibri"/>
                          <a:ea typeface="Calibri"/>
                          <a:cs typeface="Times New Roman"/>
                        </a:rPr>
                        <a:t>Kawakami et al</a:t>
                      </a: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400" dirty="0">
                          <a:highlight>
                            <a:srgbClr val="00FFFF"/>
                          </a:highlight>
                          <a:latin typeface="Calibri"/>
                          <a:ea typeface="Calibri"/>
                          <a:cs typeface="Times New Roman"/>
                        </a:rPr>
                        <a:t> Nice case class I premolar extraction. Why do they need TADs</a:t>
                      </a:r>
                      <a:endParaRPr lang="en-GB" sz="1400" dirty="0">
                        <a:latin typeface="Calibri"/>
                        <a:ea typeface="Calibri"/>
                        <a:cs typeface="Times New Roman"/>
                      </a:endParaRP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2048">
                <a:tc>
                  <a:txBody>
                    <a:bodyPr/>
                    <a:lstStyle/>
                    <a:p>
                      <a:pPr algn="l">
                        <a:lnSpc>
                          <a:spcPct val="115000"/>
                        </a:lnSpc>
                        <a:spcAft>
                          <a:spcPts val="0"/>
                        </a:spcAft>
                      </a:pPr>
                      <a:r>
                        <a:rPr lang="en-GB" sz="1400">
                          <a:latin typeface="Calibri"/>
                          <a:ea typeface="Calibri"/>
                          <a:cs typeface="Times New Roman"/>
                        </a:rPr>
                        <a:t>AO</a:t>
                      </a: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400">
                          <a:latin typeface="Calibri"/>
                          <a:ea typeface="Calibri"/>
                          <a:cs typeface="Times New Roman"/>
                        </a:rPr>
                        <a:t>75</a:t>
                      </a: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400">
                          <a:latin typeface="Calibri"/>
                          <a:ea typeface="Calibri"/>
                          <a:cs typeface="Times New Roman"/>
                        </a:rPr>
                        <a:t>2005;129</a:t>
                      </a: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400">
                          <a:latin typeface="Calibri"/>
                          <a:ea typeface="Calibri"/>
                          <a:cs typeface="Times New Roman"/>
                        </a:rPr>
                        <a:t>Hong et al</a:t>
                      </a: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400" dirty="0">
                          <a:highlight>
                            <a:srgbClr val="00FFFF"/>
                          </a:highlight>
                          <a:latin typeface="Calibri"/>
                          <a:ea typeface="Calibri"/>
                          <a:cs typeface="Times New Roman"/>
                        </a:rPr>
                        <a:t>Two nice cases both class I with premolar extractions Why TADs</a:t>
                      </a:r>
                      <a:endParaRPr lang="en-GB" sz="1400" dirty="0">
                        <a:latin typeface="Calibri"/>
                        <a:ea typeface="Calibri"/>
                        <a:cs typeface="Times New Roman"/>
                      </a:endParaRP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2048">
                <a:tc>
                  <a:txBody>
                    <a:bodyPr/>
                    <a:lstStyle/>
                    <a:p>
                      <a:pPr algn="l">
                        <a:lnSpc>
                          <a:spcPct val="115000"/>
                        </a:lnSpc>
                        <a:spcAft>
                          <a:spcPts val="0"/>
                        </a:spcAft>
                      </a:pPr>
                      <a:r>
                        <a:rPr lang="en-GB" sz="1400">
                          <a:latin typeface="Calibri"/>
                          <a:ea typeface="Calibri"/>
                          <a:cs typeface="Times New Roman"/>
                        </a:rPr>
                        <a:t>AO</a:t>
                      </a: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400">
                          <a:latin typeface="Calibri"/>
                          <a:ea typeface="Calibri"/>
                          <a:cs typeface="Times New Roman"/>
                        </a:rPr>
                        <a:t>75</a:t>
                      </a: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400">
                          <a:latin typeface="Calibri"/>
                          <a:ea typeface="Calibri"/>
                          <a:cs typeface="Times New Roman"/>
                        </a:rPr>
                        <a:t>2005;444</a:t>
                      </a: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400">
                          <a:latin typeface="Calibri"/>
                          <a:ea typeface="Calibri"/>
                          <a:cs typeface="Times New Roman"/>
                        </a:rPr>
                        <a:t>Ohnishi et al</a:t>
                      </a: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400" dirty="0">
                          <a:highlight>
                            <a:srgbClr val="00FFFF"/>
                          </a:highlight>
                          <a:latin typeface="Calibri"/>
                          <a:ea typeface="Calibri"/>
                          <a:cs typeface="Times New Roman"/>
                        </a:rPr>
                        <a:t>TAD used to open the bite</a:t>
                      </a:r>
                      <a:endParaRPr lang="en-GB" sz="1400" dirty="0">
                        <a:latin typeface="Calibri"/>
                        <a:ea typeface="Calibri"/>
                        <a:cs typeface="Times New Roman"/>
                      </a:endParaRP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2048">
                <a:tc>
                  <a:txBody>
                    <a:bodyPr/>
                    <a:lstStyle/>
                    <a:p>
                      <a:pPr algn="l">
                        <a:lnSpc>
                          <a:spcPct val="115000"/>
                        </a:lnSpc>
                        <a:spcAft>
                          <a:spcPts val="0"/>
                        </a:spcAft>
                      </a:pPr>
                      <a:r>
                        <a:rPr lang="en-GB" sz="1400" dirty="0">
                          <a:solidFill>
                            <a:schemeClr val="accent2"/>
                          </a:solidFill>
                          <a:latin typeface="Calibri"/>
                          <a:ea typeface="Calibri"/>
                          <a:cs typeface="Times New Roman"/>
                        </a:rPr>
                        <a:t>AO </a:t>
                      </a: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400" dirty="0">
                          <a:solidFill>
                            <a:schemeClr val="accent2"/>
                          </a:solidFill>
                          <a:latin typeface="Calibri"/>
                          <a:ea typeface="Calibri"/>
                          <a:cs typeface="Times New Roman"/>
                        </a:rPr>
                        <a:t>77</a:t>
                      </a: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400" dirty="0">
                          <a:solidFill>
                            <a:schemeClr val="accent2"/>
                          </a:solidFill>
                          <a:latin typeface="Calibri"/>
                          <a:ea typeface="Calibri"/>
                          <a:cs typeface="Times New Roman"/>
                        </a:rPr>
                        <a:t>2007:47</a:t>
                      </a: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400" dirty="0" err="1">
                          <a:solidFill>
                            <a:schemeClr val="accent2"/>
                          </a:solidFill>
                          <a:latin typeface="Calibri"/>
                          <a:ea typeface="Calibri"/>
                          <a:cs typeface="Times New Roman"/>
                        </a:rPr>
                        <a:t>Xun</a:t>
                      </a:r>
                      <a:r>
                        <a:rPr lang="en-GB" sz="1400" dirty="0">
                          <a:solidFill>
                            <a:schemeClr val="accent2"/>
                          </a:solidFill>
                          <a:latin typeface="Calibri"/>
                          <a:ea typeface="Calibri"/>
                          <a:cs typeface="Times New Roman"/>
                        </a:rPr>
                        <a:t> et al</a:t>
                      </a: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400" dirty="0">
                          <a:highlight>
                            <a:srgbClr val="FF0000"/>
                          </a:highlight>
                          <a:latin typeface="Calibri"/>
                          <a:ea typeface="Calibri"/>
                          <a:cs typeface="Times New Roman"/>
                        </a:rPr>
                        <a:t>Reduced MM by 5◦ closed AOB but  molars extracted and </a:t>
                      </a:r>
                      <a:r>
                        <a:rPr lang="en-GB" sz="1400" dirty="0" err="1">
                          <a:highlight>
                            <a:srgbClr val="FF0000"/>
                          </a:highlight>
                          <a:latin typeface="Calibri"/>
                          <a:ea typeface="Calibri"/>
                          <a:cs typeface="Times New Roman"/>
                        </a:rPr>
                        <a:t>Ceph</a:t>
                      </a:r>
                      <a:r>
                        <a:rPr lang="en-GB" sz="1400" dirty="0">
                          <a:highlight>
                            <a:srgbClr val="FF0000"/>
                          </a:highlight>
                          <a:latin typeface="Calibri"/>
                          <a:ea typeface="Calibri"/>
                          <a:cs typeface="Times New Roman"/>
                        </a:rPr>
                        <a:t> very black</a:t>
                      </a:r>
                      <a:r>
                        <a:rPr lang="en-GB" sz="1400" dirty="0">
                          <a:latin typeface="Calibri"/>
                          <a:ea typeface="Calibri"/>
                          <a:cs typeface="Times New Roman"/>
                        </a:rPr>
                        <a:t>   second case not so good</a:t>
                      </a: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6024">
                <a:tc>
                  <a:txBody>
                    <a:bodyPr/>
                    <a:lstStyle/>
                    <a:p>
                      <a:pPr algn="l">
                        <a:lnSpc>
                          <a:spcPct val="115000"/>
                        </a:lnSpc>
                        <a:spcAft>
                          <a:spcPts val="0"/>
                        </a:spcAft>
                      </a:pPr>
                      <a:r>
                        <a:rPr lang="en-GB" sz="1400">
                          <a:latin typeface="Calibri"/>
                          <a:ea typeface="Calibri"/>
                          <a:cs typeface="Times New Roman"/>
                        </a:rPr>
                        <a:t>AO</a:t>
                      </a: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400">
                          <a:latin typeface="Calibri"/>
                          <a:ea typeface="Calibri"/>
                          <a:cs typeface="Times New Roman"/>
                        </a:rPr>
                        <a:t>79</a:t>
                      </a: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400">
                          <a:latin typeface="Calibri"/>
                          <a:ea typeface="Calibri"/>
                          <a:cs typeface="Times New Roman"/>
                        </a:rPr>
                        <a:t>2009;78</a:t>
                      </a: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400">
                          <a:latin typeface="Calibri"/>
                          <a:ea typeface="Calibri"/>
                          <a:cs typeface="Times New Roman"/>
                        </a:rPr>
                        <a:t>Yamada et al</a:t>
                      </a: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400" dirty="0">
                          <a:highlight>
                            <a:srgbClr val="00FFFF"/>
                          </a:highlight>
                          <a:latin typeface="Calibri"/>
                          <a:ea typeface="Calibri"/>
                          <a:cs typeface="Times New Roman"/>
                        </a:rPr>
                        <a:t>Molars moved distally by 2.8mm tip 15⁰</a:t>
                      </a:r>
                      <a:endParaRPr lang="en-GB" sz="1400" dirty="0">
                        <a:latin typeface="Calibri"/>
                        <a:ea typeface="Calibri"/>
                        <a:cs typeface="Times New Roman"/>
                      </a:endParaRP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2048">
                <a:tc>
                  <a:txBody>
                    <a:bodyPr/>
                    <a:lstStyle/>
                    <a:p>
                      <a:pPr algn="l">
                        <a:lnSpc>
                          <a:spcPct val="115000"/>
                        </a:lnSpc>
                        <a:spcAft>
                          <a:spcPts val="0"/>
                        </a:spcAft>
                      </a:pPr>
                      <a:r>
                        <a:rPr lang="en-GB" sz="1400">
                          <a:latin typeface="Calibri"/>
                          <a:ea typeface="Calibri"/>
                          <a:cs typeface="Times New Roman"/>
                        </a:rPr>
                        <a:t>AO</a:t>
                      </a: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400">
                          <a:latin typeface="Calibri"/>
                          <a:ea typeface="Calibri"/>
                          <a:cs typeface="Times New Roman"/>
                        </a:rPr>
                        <a:t>79</a:t>
                      </a: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400">
                          <a:latin typeface="Calibri"/>
                          <a:ea typeface="Calibri"/>
                          <a:cs typeface="Times New Roman"/>
                        </a:rPr>
                        <a:t>2009</a:t>
                      </a: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400">
                          <a:latin typeface="Calibri"/>
                          <a:ea typeface="Calibri"/>
                          <a:cs typeface="Times New Roman"/>
                        </a:rPr>
                        <a:t>Tamamura et al</a:t>
                      </a: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400" dirty="0">
                          <a:highlight>
                            <a:srgbClr val="00FFFF"/>
                          </a:highlight>
                          <a:latin typeface="Calibri"/>
                          <a:ea typeface="Calibri"/>
                          <a:cs typeface="Times New Roman"/>
                        </a:rPr>
                        <a:t>Scissor bite correction upper 7/ but 4/4 extracted? would correct anyway</a:t>
                      </a:r>
                      <a:endParaRPr lang="en-GB" sz="1400" dirty="0">
                        <a:latin typeface="Calibri"/>
                        <a:ea typeface="Calibri"/>
                        <a:cs typeface="Times New Roman"/>
                      </a:endParaRP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2048">
                <a:tc>
                  <a:txBody>
                    <a:bodyPr/>
                    <a:lstStyle/>
                    <a:p>
                      <a:pPr algn="l">
                        <a:lnSpc>
                          <a:spcPct val="115000"/>
                        </a:lnSpc>
                        <a:spcAft>
                          <a:spcPts val="0"/>
                        </a:spcAft>
                      </a:pPr>
                      <a:r>
                        <a:rPr lang="en-GB" sz="1400">
                          <a:latin typeface="Calibri"/>
                          <a:ea typeface="Calibri"/>
                          <a:cs typeface="Times New Roman"/>
                        </a:rPr>
                        <a:t>BDJ</a:t>
                      </a: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400">
                          <a:latin typeface="Calibri"/>
                          <a:ea typeface="Calibri"/>
                          <a:cs typeface="Times New Roman"/>
                        </a:rPr>
                        <a:t>214</a:t>
                      </a: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400">
                          <a:latin typeface="Calibri"/>
                          <a:ea typeface="Calibri"/>
                          <a:cs typeface="Times New Roman"/>
                        </a:rPr>
                        <a:t>2013;403</a:t>
                      </a: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400">
                          <a:latin typeface="Calibri"/>
                          <a:ea typeface="Calibri"/>
                          <a:cs typeface="Times New Roman"/>
                        </a:rPr>
                        <a:t>Sharif &amp; Waring</a:t>
                      </a: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400" dirty="0">
                          <a:highlight>
                            <a:srgbClr val="00FFFF"/>
                          </a:highlight>
                          <a:latin typeface="Calibri"/>
                          <a:ea typeface="Calibri"/>
                          <a:cs typeface="Times New Roman"/>
                        </a:rPr>
                        <a:t>II div 2 class 2 molars upper 4s extracted &amp; class I upper crowding  class II molars upper 4s again .nice case but did we need TADs</a:t>
                      </a:r>
                      <a:endParaRPr lang="en-GB" sz="1400" dirty="0">
                        <a:latin typeface="Calibri"/>
                        <a:ea typeface="Calibri"/>
                        <a:cs typeface="Times New Roman"/>
                      </a:endParaRPr>
                    </a:p>
                  </a:txBody>
                  <a:tcPr marL="57828" marR="57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26979" name="TextBox 2"/>
          <p:cNvSpPr txBox="1">
            <a:spLocks noChangeArrowheads="1"/>
          </p:cNvSpPr>
          <p:nvPr/>
        </p:nvSpPr>
        <p:spPr bwMode="auto">
          <a:xfrm>
            <a:off x="8748713" y="1268413"/>
            <a:ext cx="395287"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endParaRPr lang="en-GB">
              <a:solidFill>
                <a:srgbClr val="FF0000"/>
              </a:solidFill>
            </a:endParaRPr>
          </a:p>
          <a:p>
            <a:pPr eaLnBrk="1" hangingPunct="1"/>
            <a:r>
              <a:rPr lang="en-GB">
                <a:solidFill>
                  <a:srgbClr val="FF0000"/>
                </a:solidFill>
              </a:rPr>
              <a:t>**</a:t>
            </a:r>
          </a:p>
        </p:txBody>
      </p:sp>
      <p:sp>
        <p:nvSpPr>
          <p:cNvPr id="126980" name="TextBox 3"/>
          <p:cNvSpPr txBox="1">
            <a:spLocks noChangeArrowheads="1"/>
          </p:cNvSpPr>
          <p:nvPr/>
        </p:nvSpPr>
        <p:spPr bwMode="auto">
          <a:xfrm>
            <a:off x="8675688" y="4797425"/>
            <a:ext cx="46831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r>
              <a:rPr lang="en-GB">
                <a:solidFill>
                  <a:srgbClr val="FF0000"/>
                </a:solidFill>
              </a:rPr>
              <a:t>*</a:t>
            </a: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51520" y="548671"/>
          <a:ext cx="8568952" cy="5832656"/>
        </p:xfrm>
        <a:graphic>
          <a:graphicData uri="http://schemas.openxmlformats.org/drawingml/2006/table">
            <a:tbl>
              <a:tblPr/>
              <a:tblGrid>
                <a:gridCol w="586766"/>
                <a:gridCol w="471732"/>
                <a:gridCol w="873944"/>
                <a:gridCol w="1472296"/>
                <a:gridCol w="5164214"/>
              </a:tblGrid>
              <a:tr h="277746">
                <a:tc>
                  <a:txBody>
                    <a:bodyPr/>
                    <a:lstStyle/>
                    <a:p>
                      <a:pPr algn="l">
                        <a:lnSpc>
                          <a:spcPct val="115000"/>
                        </a:lnSpc>
                        <a:spcAft>
                          <a:spcPts val="0"/>
                        </a:spcAft>
                      </a:pPr>
                      <a:r>
                        <a:rPr lang="en-GB" sz="1400" dirty="0">
                          <a:latin typeface="Calibri"/>
                          <a:ea typeface="Calibri"/>
                          <a:cs typeface="Times New Roman"/>
                        </a:rPr>
                        <a:t>JCO</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endParaRPr lang="en-GB" sz="1400" dirty="0">
                        <a:latin typeface="Calibri"/>
                        <a:ea typeface="Calibri"/>
                        <a:cs typeface="Times New Roman"/>
                      </a:endParaRP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400" dirty="0">
                          <a:latin typeface="Calibri"/>
                          <a:ea typeface="Calibri"/>
                          <a:cs typeface="Times New Roman"/>
                        </a:rPr>
                        <a:t>2010;36</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400">
                          <a:latin typeface="Calibri"/>
                          <a:ea typeface="Calibri"/>
                          <a:cs typeface="Times New Roman"/>
                        </a:rPr>
                        <a:t>Ludwig et al</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400">
                          <a:latin typeface="Calibri"/>
                          <a:ea typeface="Calibri"/>
                          <a:cs typeface="Times New Roman"/>
                        </a:rPr>
                        <a:t>How to attach wires no complete treated cases</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55491">
                <a:tc>
                  <a:txBody>
                    <a:bodyPr/>
                    <a:lstStyle/>
                    <a:p>
                      <a:pPr algn="l">
                        <a:lnSpc>
                          <a:spcPct val="115000"/>
                        </a:lnSpc>
                        <a:spcAft>
                          <a:spcPts val="0"/>
                        </a:spcAft>
                      </a:pPr>
                      <a:r>
                        <a:rPr lang="en-GB" sz="1400">
                          <a:latin typeface="Calibri"/>
                          <a:ea typeface="Calibri"/>
                          <a:cs typeface="Times New Roman"/>
                        </a:rPr>
                        <a:t>CO</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400">
                          <a:latin typeface="Calibri"/>
                          <a:ea typeface="Calibri"/>
                          <a:cs typeface="Times New Roman"/>
                        </a:rPr>
                        <a:t>J</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400" dirty="0">
                          <a:latin typeface="Calibri"/>
                          <a:ea typeface="Calibri"/>
                          <a:cs typeface="Times New Roman"/>
                        </a:rPr>
                        <a:t>2009;749</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400" dirty="0">
                          <a:latin typeface="Calibri"/>
                          <a:ea typeface="Calibri"/>
                          <a:cs typeface="Times New Roman"/>
                        </a:rPr>
                        <a:t>Chaffee et al</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400" dirty="0">
                          <a:highlight>
                            <a:srgbClr val="00FFFF"/>
                          </a:highlight>
                          <a:latin typeface="Calibri"/>
                          <a:ea typeface="Calibri"/>
                          <a:cs typeface="Times New Roman"/>
                        </a:rPr>
                        <a:t>2 cases class I molars had 4 premolar extraction</a:t>
                      </a:r>
                      <a:endParaRPr lang="en-GB" sz="1400" dirty="0">
                        <a:latin typeface="Calibri"/>
                        <a:ea typeface="Calibri"/>
                        <a:cs typeface="Times New Roman"/>
                      </a:endParaRP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55491">
                <a:tc>
                  <a:txBody>
                    <a:bodyPr/>
                    <a:lstStyle/>
                    <a:p>
                      <a:pPr algn="l">
                        <a:lnSpc>
                          <a:spcPct val="115000"/>
                        </a:lnSpc>
                        <a:spcAft>
                          <a:spcPts val="0"/>
                        </a:spcAft>
                      </a:pPr>
                      <a:r>
                        <a:rPr lang="en-GB" sz="1400">
                          <a:latin typeface="Calibri"/>
                          <a:ea typeface="Calibri"/>
                          <a:cs typeface="Times New Roman"/>
                        </a:rPr>
                        <a:t>JCO</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endParaRPr lang="en-GB" sz="1400">
                        <a:latin typeface="Calibri"/>
                        <a:ea typeface="Calibri"/>
                        <a:cs typeface="Times New Roman"/>
                      </a:endParaRP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400">
                          <a:latin typeface="Calibri"/>
                          <a:ea typeface="Calibri"/>
                          <a:cs typeface="Times New Roman"/>
                        </a:rPr>
                        <a:t>2009;566</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400">
                          <a:latin typeface="Calibri"/>
                          <a:ea typeface="Calibri"/>
                          <a:cs typeface="Times New Roman"/>
                        </a:rPr>
                        <a:t>Kook et al</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400" dirty="0">
                          <a:highlight>
                            <a:srgbClr val="00FFFF"/>
                          </a:highlight>
                          <a:latin typeface="Calibri"/>
                          <a:ea typeface="Calibri"/>
                          <a:cs typeface="Times New Roman"/>
                        </a:rPr>
                        <a:t>Unusual post surgical case torquing roots</a:t>
                      </a:r>
                      <a:endParaRPr lang="en-GB" sz="1400" dirty="0">
                        <a:latin typeface="Calibri"/>
                        <a:ea typeface="Calibri"/>
                        <a:cs typeface="Times New Roman"/>
                      </a:endParaRP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55491">
                <a:tc>
                  <a:txBody>
                    <a:bodyPr/>
                    <a:lstStyle/>
                    <a:p>
                      <a:pPr algn="l">
                        <a:lnSpc>
                          <a:spcPct val="115000"/>
                        </a:lnSpc>
                        <a:spcAft>
                          <a:spcPts val="0"/>
                        </a:spcAft>
                      </a:pPr>
                      <a:r>
                        <a:rPr lang="en-GB" sz="1400">
                          <a:latin typeface="Calibri"/>
                          <a:ea typeface="Calibri"/>
                          <a:cs typeface="Times New Roman"/>
                        </a:rPr>
                        <a:t>JCO</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endParaRPr lang="en-GB" sz="1400">
                        <a:latin typeface="Calibri"/>
                        <a:ea typeface="Calibri"/>
                        <a:cs typeface="Times New Roman"/>
                      </a:endParaRP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400">
                          <a:latin typeface="Calibri"/>
                          <a:ea typeface="Calibri"/>
                          <a:cs typeface="Times New Roman"/>
                        </a:rPr>
                        <a:t>2009;430</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400">
                          <a:latin typeface="Calibri"/>
                          <a:ea typeface="Calibri"/>
                          <a:cs typeface="Times New Roman"/>
                        </a:rPr>
                        <a:t>Watanbee et al</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400" dirty="0">
                          <a:highlight>
                            <a:srgbClr val="00FFFF"/>
                          </a:highlight>
                          <a:latin typeface="Calibri"/>
                          <a:ea typeface="Calibri"/>
                          <a:cs typeface="Times New Roman"/>
                        </a:rPr>
                        <a:t>3 screws in palate did not change molars opened 3mm space</a:t>
                      </a:r>
                      <a:endParaRPr lang="en-GB" sz="1400" dirty="0">
                        <a:latin typeface="Calibri"/>
                        <a:ea typeface="Calibri"/>
                        <a:cs typeface="Times New Roman"/>
                      </a:endParaRP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55491">
                <a:tc>
                  <a:txBody>
                    <a:bodyPr/>
                    <a:lstStyle/>
                    <a:p>
                      <a:pPr algn="l">
                        <a:lnSpc>
                          <a:spcPct val="115000"/>
                        </a:lnSpc>
                        <a:spcAft>
                          <a:spcPts val="0"/>
                        </a:spcAft>
                      </a:pPr>
                      <a:r>
                        <a:rPr lang="en-GB" sz="1400">
                          <a:latin typeface="Calibri"/>
                          <a:ea typeface="Calibri"/>
                          <a:cs typeface="Times New Roman"/>
                        </a:rPr>
                        <a:t>JCO</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endParaRPr lang="en-GB" sz="1400">
                        <a:latin typeface="Calibri"/>
                        <a:ea typeface="Calibri"/>
                        <a:cs typeface="Times New Roman"/>
                      </a:endParaRP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400">
                          <a:latin typeface="Calibri"/>
                          <a:ea typeface="Calibri"/>
                          <a:cs typeface="Times New Roman"/>
                        </a:rPr>
                        <a:t>2009;494</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400">
                          <a:latin typeface="Calibri"/>
                          <a:ea typeface="Calibri"/>
                          <a:cs typeface="Times New Roman"/>
                        </a:rPr>
                        <a:t>Wilmes et al</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400" dirty="0">
                          <a:highlight>
                            <a:srgbClr val="00FFFF"/>
                          </a:highlight>
                          <a:latin typeface="Calibri"/>
                          <a:ea typeface="Calibri"/>
                          <a:cs typeface="Times New Roman"/>
                        </a:rPr>
                        <a:t>Some interesting cases but not enough evidence to assess</a:t>
                      </a:r>
                      <a:endParaRPr lang="en-GB" sz="1400" dirty="0">
                        <a:latin typeface="Calibri"/>
                        <a:ea typeface="Calibri"/>
                        <a:cs typeface="Times New Roman"/>
                      </a:endParaRP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55491">
                <a:tc>
                  <a:txBody>
                    <a:bodyPr/>
                    <a:lstStyle/>
                    <a:p>
                      <a:pPr algn="l">
                        <a:lnSpc>
                          <a:spcPct val="115000"/>
                        </a:lnSpc>
                        <a:spcAft>
                          <a:spcPts val="0"/>
                        </a:spcAft>
                      </a:pPr>
                      <a:r>
                        <a:rPr lang="en-GB" sz="1400">
                          <a:latin typeface="Calibri"/>
                          <a:ea typeface="Calibri"/>
                          <a:cs typeface="Times New Roman"/>
                        </a:rPr>
                        <a:t>JCO</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endParaRPr lang="en-GB" sz="1400">
                        <a:latin typeface="Calibri"/>
                        <a:ea typeface="Calibri"/>
                        <a:cs typeface="Times New Roman"/>
                      </a:endParaRP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400">
                          <a:latin typeface="Calibri"/>
                          <a:ea typeface="Calibri"/>
                          <a:cs typeface="Times New Roman"/>
                        </a:rPr>
                        <a:t>2009;319</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400">
                          <a:latin typeface="Calibri"/>
                          <a:ea typeface="Calibri"/>
                          <a:cs typeface="Times New Roman"/>
                        </a:rPr>
                        <a:t>Itsuki</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400" dirty="0">
                          <a:highlight>
                            <a:srgbClr val="00FFFF"/>
                          </a:highlight>
                          <a:latin typeface="Calibri"/>
                          <a:ea typeface="Calibri"/>
                          <a:cs typeface="Times New Roman"/>
                        </a:rPr>
                        <a:t>Class I with crowding 4 units extracted</a:t>
                      </a:r>
                      <a:endParaRPr lang="en-GB" sz="1400" dirty="0">
                        <a:latin typeface="Calibri"/>
                        <a:ea typeface="Calibri"/>
                        <a:cs typeface="Times New Roman"/>
                      </a:endParaRP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55491">
                <a:tc>
                  <a:txBody>
                    <a:bodyPr/>
                    <a:lstStyle/>
                    <a:p>
                      <a:pPr algn="l">
                        <a:lnSpc>
                          <a:spcPct val="115000"/>
                        </a:lnSpc>
                        <a:spcAft>
                          <a:spcPts val="0"/>
                        </a:spcAft>
                      </a:pPr>
                      <a:r>
                        <a:rPr lang="en-GB" sz="1400">
                          <a:latin typeface="Calibri"/>
                          <a:ea typeface="Calibri"/>
                          <a:cs typeface="Times New Roman"/>
                        </a:rPr>
                        <a:t>JCO</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endParaRPr lang="en-GB" sz="1400">
                        <a:latin typeface="Calibri"/>
                        <a:ea typeface="Calibri"/>
                        <a:cs typeface="Times New Roman"/>
                      </a:endParaRP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400">
                          <a:latin typeface="Calibri"/>
                          <a:ea typeface="Calibri"/>
                          <a:cs typeface="Times New Roman"/>
                        </a:rPr>
                        <a:t>2009;325</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400">
                          <a:latin typeface="Calibri"/>
                          <a:ea typeface="Calibri"/>
                          <a:cs typeface="Times New Roman"/>
                        </a:rPr>
                        <a:t>Maino et al</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400" dirty="0">
                          <a:highlight>
                            <a:srgbClr val="00FFFF"/>
                          </a:highlight>
                          <a:latin typeface="Calibri"/>
                          <a:ea typeface="Calibri"/>
                          <a:cs typeface="Times New Roman"/>
                        </a:rPr>
                        <a:t>II div </a:t>
                      </a:r>
                      <a:r>
                        <a:rPr lang="en-GB" sz="1400" dirty="0" err="1">
                          <a:highlight>
                            <a:srgbClr val="00FFFF"/>
                          </a:highlight>
                          <a:latin typeface="Calibri"/>
                          <a:ea typeface="Calibri"/>
                          <a:cs typeface="Times New Roman"/>
                        </a:rPr>
                        <a:t>i</a:t>
                      </a:r>
                      <a:r>
                        <a:rPr lang="en-GB" sz="1400" dirty="0">
                          <a:highlight>
                            <a:srgbClr val="00FFFF"/>
                          </a:highlight>
                          <a:latin typeface="Calibri"/>
                          <a:ea typeface="Calibri"/>
                          <a:cs typeface="Times New Roman"/>
                        </a:rPr>
                        <a:t> had 9 months EOT then </a:t>
                      </a:r>
                      <a:r>
                        <a:rPr lang="en-GB" sz="1400" dirty="0" err="1">
                          <a:highlight>
                            <a:srgbClr val="00FFFF"/>
                          </a:highlight>
                          <a:latin typeface="Calibri"/>
                          <a:ea typeface="Calibri"/>
                          <a:cs typeface="Times New Roman"/>
                        </a:rPr>
                        <a:t>miniscrews</a:t>
                      </a:r>
                      <a:r>
                        <a:rPr lang="en-GB" sz="1400" dirty="0">
                          <a:highlight>
                            <a:srgbClr val="00FFFF"/>
                          </a:highlight>
                          <a:latin typeface="Calibri"/>
                          <a:ea typeface="Calibri"/>
                          <a:cs typeface="Times New Roman"/>
                        </a:rPr>
                        <a:t> in </a:t>
                      </a:r>
                      <a:r>
                        <a:rPr lang="en-GB" sz="1400" dirty="0" err="1">
                          <a:highlight>
                            <a:srgbClr val="00FFFF"/>
                          </a:highlight>
                          <a:latin typeface="Calibri"/>
                          <a:ea typeface="Calibri"/>
                          <a:cs typeface="Times New Roman"/>
                        </a:rPr>
                        <a:t>Zygoma</a:t>
                      </a:r>
                      <a:endParaRPr lang="en-GB" sz="1400" dirty="0">
                        <a:latin typeface="Calibri"/>
                        <a:ea typeface="Calibri"/>
                        <a:cs typeface="Times New Roman"/>
                      </a:endParaRP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55491">
                <a:tc>
                  <a:txBody>
                    <a:bodyPr/>
                    <a:lstStyle/>
                    <a:p>
                      <a:pPr algn="l">
                        <a:lnSpc>
                          <a:spcPct val="115000"/>
                        </a:lnSpc>
                        <a:spcAft>
                          <a:spcPts val="0"/>
                        </a:spcAft>
                      </a:pPr>
                      <a:r>
                        <a:rPr lang="en-GB" sz="1400" smtClean="0">
                          <a:latin typeface="Calibri"/>
                          <a:ea typeface="Calibri"/>
                          <a:cs typeface="Times New Roman"/>
                        </a:rPr>
                        <a:t>JCO</a:t>
                      </a:r>
                      <a:endParaRPr lang="en-GB" sz="1400">
                        <a:latin typeface="Calibri"/>
                        <a:ea typeface="Calibri"/>
                        <a:cs typeface="Times New Roman"/>
                      </a:endParaRP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endParaRPr lang="en-GB" sz="1400">
                        <a:latin typeface="Calibri"/>
                        <a:ea typeface="Calibri"/>
                        <a:cs typeface="Times New Roman"/>
                      </a:endParaRP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400" smtClean="0">
                          <a:latin typeface="Calibri"/>
                          <a:ea typeface="Calibri"/>
                          <a:cs typeface="Times New Roman"/>
                        </a:rPr>
                        <a:t>2009;;193</a:t>
                      </a:r>
                      <a:endParaRPr lang="en-GB" sz="1400">
                        <a:latin typeface="Calibri"/>
                        <a:ea typeface="Calibri"/>
                        <a:cs typeface="Times New Roman"/>
                      </a:endParaRP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400" smtClean="0">
                          <a:latin typeface="Calibri"/>
                          <a:ea typeface="Calibri"/>
                          <a:cs typeface="Times New Roman"/>
                        </a:rPr>
                        <a:t>Laursen &amp; Melson</a:t>
                      </a:r>
                      <a:endParaRPr lang="en-GB" sz="1400">
                        <a:latin typeface="Calibri"/>
                        <a:ea typeface="Calibri"/>
                        <a:cs typeface="Times New Roman"/>
                      </a:endParaRP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400" dirty="0" smtClean="0">
                          <a:highlight>
                            <a:srgbClr val="00FFFF"/>
                          </a:highlight>
                          <a:latin typeface="Calibri"/>
                          <a:ea typeface="Calibri"/>
                          <a:cs typeface="Times New Roman"/>
                        </a:rPr>
                        <a:t>7 moved forward but 4 moved back had an implant could have used that for anchorage</a:t>
                      </a:r>
                      <a:endParaRPr lang="en-GB" sz="1400" dirty="0">
                        <a:latin typeface="Calibri"/>
                        <a:ea typeface="Calibri"/>
                        <a:cs typeface="Times New Roman"/>
                      </a:endParaRP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55491">
                <a:tc>
                  <a:txBody>
                    <a:bodyPr/>
                    <a:lstStyle/>
                    <a:p>
                      <a:pPr algn="l">
                        <a:lnSpc>
                          <a:spcPct val="115000"/>
                        </a:lnSpc>
                        <a:spcAft>
                          <a:spcPts val="0"/>
                        </a:spcAft>
                      </a:pPr>
                      <a:r>
                        <a:rPr lang="en-GB" sz="1400">
                          <a:latin typeface="Calibri"/>
                          <a:ea typeface="Calibri"/>
                          <a:cs typeface="Times New Roman"/>
                        </a:rPr>
                        <a:t>JCO</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endParaRPr lang="en-GB" sz="1400">
                        <a:latin typeface="Calibri"/>
                        <a:ea typeface="Calibri"/>
                        <a:cs typeface="Times New Roman"/>
                      </a:endParaRP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400">
                          <a:latin typeface="Calibri"/>
                          <a:ea typeface="Calibri"/>
                          <a:cs typeface="Times New Roman"/>
                        </a:rPr>
                        <a:t>2009;106</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400">
                          <a:latin typeface="Calibri"/>
                          <a:ea typeface="Calibri"/>
                          <a:cs typeface="Times New Roman"/>
                        </a:rPr>
                        <a:t>Jeon et al</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400" dirty="0">
                          <a:highlight>
                            <a:srgbClr val="00FFFF"/>
                          </a:highlight>
                          <a:latin typeface="Calibri"/>
                          <a:ea typeface="Calibri"/>
                          <a:cs typeface="Times New Roman"/>
                        </a:rPr>
                        <a:t> Scissor bite on 7 corrected with 2 tads</a:t>
                      </a:r>
                      <a:endParaRPr lang="en-GB" sz="1400" dirty="0">
                        <a:latin typeface="Calibri"/>
                        <a:ea typeface="Calibri"/>
                        <a:cs typeface="Times New Roman"/>
                      </a:endParaRP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55491">
                <a:tc>
                  <a:txBody>
                    <a:bodyPr/>
                    <a:lstStyle/>
                    <a:p>
                      <a:pPr algn="l">
                        <a:lnSpc>
                          <a:spcPct val="115000"/>
                        </a:lnSpc>
                        <a:spcAft>
                          <a:spcPts val="0"/>
                        </a:spcAft>
                      </a:pPr>
                      <a:r>
                        <a:rPr lang="en-GB" sz="1400">
                          <a:latin typeface="Calibri"/>
                          <a:ea typeface="Calibri"/>
                          <a:cs typeface="Times New Roman"/>
                        </a:rPr>
                        <a:t>JCO</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endParaRPr lang="en-GB" sz="1400">
                        <a:latin typeface="Calibri"/>
                        <a:ea typeface="Calibri"/>
                        <a:cs typeface="Times New Roman"/>
                      </a:endParaRP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400">
                          <a:latin typeface="Calibri"/>
                          <a:ea typeface="Calibri"/>
                          <a:cs typeface="Times New Roman"/>
                        </a:rPr>
                        <a:t>2008;665</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400">
                          <a:latin typeface="Calibri"/>
                          <a:ea typeface="Calibri"/>
                          <a:cs typeface="Times New Roman"/>
                        </a:rPr>
                        <a:t>Gamba et al</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400" dirty="0">
                          <a:highlight>
                            <a:srgbClr val="00FFFF"/>
                          </a:highlight>
                          <a:latin typeface="Calibri"/>
                          <a:ea typeface="Calibri"/>
                          <a:cs typeface="Times New Roman"/>
                        </a:rPr>
                        <a:t>Upper 3 &amp; 6 in </a:t>
                      </a:r>
                      <a:r>
                        <a:rPr lang="en-GB" sz="1400" dirty="0" err="1">
                          <a:highlight>
                            <a:srgbClr val="00FFFF"/>
                          </a:highlight>
                          <a:latin typeface="Calibri"/>
                          <a:ea typeface="Calibri"/>
                          <a:cs typeface="Times New Roman"/>
                        </a:rPr>
                        <a:t>Xbite</a:t>
                      </a:r>
                      <a:r>
                        <a:rPr lang="en-GB" sz="1400" dirty="0">
                          <a:highlight>
                            <a:srgbClr val="00FFFF"/>
                          </a:highlight>
                          <a:latin typeface="Calibri"/>
                          <a:ea typeface="Calibri"/>
                          <a:cs typeface="Times New Roman"/>
                        </a:rPr>
                        <a:t> ? need for TADs</a:t>
                      </a:r>
                      <a:endParaRPr lang="en-GB" sz="1400" dirty="0">
                        <a:latin typeface="Calibri"/>
                        <a:ea typeface="Calibri"/>
                        <a:cs typeface="Times New Roman"/>
                      </a:endParaRP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55491">
                <a:tc>
                  <a:txBody>
                    <a:bodyPr/>
                    <a:lstStyle/>
                    <a:p>
                      <a:pPr algn="l">
                        <a:lnSpc>
                          <a:spcPct val="115000"/>
                        </a:lnSpc>
                        <a:spcAft>
                          <a:spcPts val="0"/>
                        </a:spcAft>
                      </a:pPr>
                      <a:r>
                        <a:rPr lang="en-GB" sz="1400">
                          <a:latin typeface="Calibri"/>
                          <a:ea typeface="Calibri"/>
                          <a:cs typeface="Times New Roman"/>
                        </a:rPr>
                        <a:t>JCO</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endParaRPr lang="en-GB" sz="1400">
                        <a:latin typeface="Calibri"/>
                        <a:ea typeface="Calibri"/>
                        <a:cs typeface="Times New Roman"/>
                      </a:endParaRP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400">
                          <a:latin typeface="Calibri"/>
                          <a:ea typeface="Calibri"/>
                          <a:cs typeface="Times New Roman"/>
                        </a:rPr>
                        <a:t>2007:627</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400">
                          <a:latin typeface="Calibri"/>
                          <a:ea typeface="Calibri"/>
                          <a:cs typeface="Times New Roman"/>
                        </a:rPr>
                        <a:t>Lee et al</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400" dirty="0" err="1">
                          <a:highlight>
                            <a:srgbClr val="00FFFF"/>
                          </a:highlight>
                          <a:latin typeface="Calibri"/>
                          <a:ea typeface="Calibri"/>
                          <a:cs typeface="Times New Roman"/>
                        </a:rPr>
                        <a:t>Uprighted</a:t>
                      </a:r>
                      <a:r>
                        <a:rPr lang="en-GB" sz="1400" dirty="0">
                          <a:highlight>
                            <a:srgbClr val="00FFFF"/>
                          </a:highlight>
                          <a:latin typeface="Calibri"/>
                          <a:ea typeface="Calibri"/>
                          <a:cs typeface="Times New Roman"/>
                        </a:rPr>
                        <a:t> lower 7</a:t>
                      </a:r>
                      <a:endParaRPr lang="en-GB" sz="1400" dirty="0">
                        <a:latin typeface="Calibri"/>
                        <a:ea typeface="Calibri"/>
                        <a:cs typeface="Times New Roman"/>
                      </a:endParaRP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28003" name="TextBox 2"/>
          <p:cNvSpPr txBox="1">
            <a:spLocks noChangeArrowheads="1"/>
          </p:cNvSpPr>
          <p:nvPr/>
        </p:nvSpPr>
        <p:spPr bwMode="auto">
          <a:xfrm>
            <a:off x="8893175" y="4292600"/>
            <a:ext cx="2508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r>
              <a:rPr lang="en-GB">
                <a:solidFill>
                  <a:srgbClr val="FF0000"/>
                </a:solidFill>
              </a:rPr>
              <a:t>*</a:t>
            </a: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51520" y="836715"/>
          <a:ext cx="8568952" cy="5256580"/>
        </p:xfrm>
        <a:graphic>
          <a:graphicData uri="http://schemas.openxmlformats.org/drawingml/2006/table">
            <a:tbl>
              <a:tblPr/>
              <a:tblGrid>
                <a:gridCol w="586766"/>
                <a:gridCol w="471732"/>
                <a:gridCol w="873944"/>
                <a:gridCol w="1472296"/>
                <a:gridCol w="5164214"/>
              </a:tblGrid>
              <a:tr h="328537">
                <a:tc>
                  <a:txBody>
                    <a:bodyPr/>
                    <a:lstStyle/>
                    <a:p>
                      <a:pPr algn="l">
                        <a:lnSpc>
                          <a:spcPct val="115000"/>
                        </a:lnSpc>
                        <a:spcAft>
                          <a:spcPts val="0"/>
                        </a:spcAft>
                      </a:pPr>
                      <a:r>
                        <a:rPr lang="en-GB" sz="1600" dirty="0">
                          <a:latin typeface="Calibri"/>
                          <a:ea typeface="Calibri"/>
                          <a:cs typeface="Times New Roman"/>
                        </a:rPr>
                        <a:t>JCO</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endParaRPr lang="en-GB" sz="1600" dirty="0">
                        <a:latin typeface="Calibri"/>
                        <a:ea typeface="Calibri"/>
                        <a:cs typeface="Times New Roman"/>
                      </a:endParaRP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600" dirty="0">
                          <a:latin typeface="Calibri"/>
                          <a:ea typeface="Calibri"/>
                          <a:cs typeface="Times New Roman"/>
                        </a:rPr>
                        <a:t>2007;94</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600">
                          <a:latin typeface="Calibri"/>
                          <a:ea typeface="Calibri"/>
                          <a:cs typeface="Times New Roman"/>
                        </a:rPr>
                        <a:t>Sohn et al</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600">
                          <a:highlight>
                            <a:srgbClr val="00FFFF"/>
                          </a:highlight>
                          <a:latin typeface="Calibri"/>
                          <a:ea typeface="Calibri"/>
                          <a:cs typeface="Times New Roman"/>
                        </a:rPr>
                        <a:t>More 7s uprighted</a:t>
                      </a:r>
                      <a:endParaRPr lang="en-GB" sz="1600">
                        <a:latin typeface="Calibri"/>
                        <a:ea typeface="Calibri"/>
                        <a:cs typeface="Times New Roman"/>
                      </a:endParaRP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8537">
                <a:tc>
                  <a:txBody>
                    <a:bodyPr/>
                    <a:lstStyle/>
                    <a:p>
                      <a:pPr algn="l">
                        <a:lnSpc>
                          <a:spcPct val="115000"/>
                        </a:lnSpc>
                        <a:spcAft>
                          <a:spcPts val="0"/>
                        </a:spcAft>
                      </a:pPr>
                      <a:r>
                        <a:rPr lang="en-GB" sz="1600">
                          <a:latin typeface="Calibri"/>
                          <a:ea typeface="Calibri"/>
                          <a:cs typeface="Times New Roman"/>
                        </a:rPr>
                        <a:t>JCO</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endParaRPr lang="en-GB" sz="1600">
                        <a:latin typeface="Calibri"/>
                        <a:ea typeface="Calibri"/>
                        <a:cs typeface="Times New Roman"/>
                      </a:endParaRP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600" dirty="0">
                          <a:latin typeface="Calibri"/>
                          <a:ea typeface="Calibri"/>
                          <a:cs typeface="Times New Roman"/>
                        </a:rPr>
                        <a:t>2007;88</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600" dirty="0" err="1">
                          <a:latin typeface="Calibri"/>
                          <a:ea typeface="Calibri"/>
                          <a:cs typeface="Times New Roman"/>
                        </a:rPr>
                        <a:t>Velo</a:t>
                      </a:r>
                      <a:r>
                        <a:rPr lang="en-GB" sz="1600" dirty="0">
                          <a:latin typeface="Calibri"/>
                          <a:ea typeface="Calibri"/>
                          <a:cs typeface="Times New Roman"/>
                        </a:rPr>
                        <a:t> et al</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600">
                          <a:highlight>
                            <a:srgbClr val="00FFFF"/>
                          </a:highlight>
                          <a:latin typeface="Calibri"/>
                          <a:ea typeface="Calibri"/>
                          <a:cs typeface="Times New Roman"/>
                        </a:rPr>
                        <a:t>II div 2 scews + Distal jet on molar corrected? TAD</a:t>
                      </a:r>
                      <a:endParaRPr lang="en-GB" sz="1600">
                        <a:latin typeface="Calibri"/>
                        <a:ea typeface="Calibri"/>
                        <a:cs typeface="Times New Roman"/>
                      </a:endParaRP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57072">
                <a:tc>
                  <a:txBody>
                    <a:bodyPr/>
                    <a:lstStyle/>
                    <a:p>
                      <a:pPr algn="l">
                        <a:lnSpc>
                          <a:spcPct val="115000"/>
                        </a:lnSpc>
                        <a:spcAft>
                          <a:spcPts val="0"/>
                        </a:spcAft>
                      </a:pPr>
                      <a:r>
                        <a:rPr lang="en-GB" sz="1600">
                          <a:latin typeface="Calibri"/>
                          <a:ea typeface="Calibri"/>
                          <a:cs typeface="Times New Roman"/>
                        </a:rPr>
                        <a:t>JCO</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endParaRPr lang="en-GB" sz="1600">
                        <a:latin typeface="Calibri"/>
                        <a:ea typeface="Calibri"/>
                        <a:cs typeface="Times New Roman"/>
                      </a:endParaRP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600">
                          <a:latin typeface="Calibri"/>
                          <a:ea typeface="Calibri"/>
                          <a:cs typeface="Times New Roman"/>
                        </a:rPr>
                        <a:t>2007;273</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600" dirty="0" err="1">
                          <a:latin typeface="Calibri"/>
                          <a:ea typeface="Calibri"/>
                          <a:cs typeface="Times New Roman"/>
                        </a:rPr>
                        <a:t>Choi</a:t>
                      </a:r>
                      <a:r>
                        <a:rPr lang="en-GB" sz="1600" dirty="0">
                          <a:latin typeface="Calibri"/>
                          <a:ea typeface="Calibri"/>
                          <a:cs typeface="Times New Roman"/>
                        </a:rPr>
                        <a:t> et al</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600">
                          <a:highlight>
                            <a:srgbClr val="00FFFF"/>
                          </a:highlight>
                          <a:latin typeface="Calibri"/>
                          <a:ea typeface="Calibri"/>
                          <a:cs typeface="Times New Roman"/>
                        </a:rPr>
                        <a:t>Intrusion post teeth + extractions MM reduced 4⁰</a:t>
                      </a:r>
                      <a:endParaRPr lang="en-GB" sz="1600">
                        <a:latin typeface="Calibri"/>
                        <a:ea typeface="Calibri"/>
                        <a:cs typeface="Times New Roman"/>
                      </a:endParaRP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57072">
                <a:tc>
                  <a:txBody>
                    <a:bodyPr/>
                    <a:lstStyle/>
                    <a:p>
                      <a:pPr algn="l">
                        <a:lnSpc>
                          <a:spcPct val="115000"/>
                        </a:lnSpc>
                        <a:spcAft>
                          <a:spcPts val="0"/>
                        </a:spcAft>
                      </a:pPr>
                      <a:r>
                        <a:rPr lang="en-GB" sz="1600">
                          <a:latin typeface="Calibri"/>
                          <a:ea typeface="Calibri"/>
                          <a:cs typeface="Times New Roman"/>
                        </a:rPr>
                        <a:t>JCO</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endParaRPr lang="en-GB" sz="1600">
                        <a:latin typeface="Calibri"/>
                        <a:ea typeface="Calibri"/>
                        <a:cs typeface="Times New Roman"/>
                      </a:endParaRP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600">
                          <a:latin typeface="Calibri"/>
                          <a:ea typeface="Calibri"/>
                          <a:cs typeface="Times New Roman"/>
                        </a:rPr>
                        <a:t>2007;283</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600" dirty="0" err="1">
                          <a:latin typeface="Calibri"/>
                          <a:ea typeface="Calibri"/>
                          <a:cs typeface="Times New Roman"/>
                        </a:rPr>
                        <a:t>Gracco</a:t>
                      </a:r>
                      <a:r>
                        <a:rPr lang="en-GB" sz="1600" dirty="0">
                          <a:latin typeface="Calibri"/>
                          <a:ea typeface="Calibri"/>
                          <a:cs typeface="Times New Roman"/>
                        </a:rPr>
                        <a:t> et al</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600" dirty="0">
                          <a:highlight>
                            <a:srgbClr val="00FFFF"/>
                          </a:highlight>
                          <a:latin typeface="Calibri"/>
                          <a:ea typeface="Calibri"/>
                          <a:cs typeface="Times New Roman"/>
                        </a:rPr>
                        <a:t>Uprighting a 7 again</a:t>
                      </a:r>
                      <a:endParaRPr lang="en-GB" sz="1600" dirty="0">
                        <a:latin typeface="Calibri"/>
                        <a:ea typeface="Calibri"/>
                        <a:cs typeface="Times New Roman"/>
                      </a:endParaRP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57072">
                <a:tc>
                  <a:txBody>
                    <a:bodyPr/>
                    <a:lstStyle/>
                    <a:p>
                      <a:pPr algn="l">
                        <a:lnSpc>
                          <a:spcPct val="115000"/>
                        </a:lnSpc>
                        <a:spcAft>
                          <a:spcPts val="0"/>
                        </a:spcAft>
                      </a:pPr>
                      <a:r>
                        <a:rPr lang="en-GB" sz="1600">
                          <a:latin typeface="Calibri"/>
                          <a:ea typeface="Calibri"/>
                          <a:cs typeface="Times New Roman"/>
                        </a:rPr>
                        <a:t>JCO</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endParaRPr lang="en-GB" sz="1600">
                        <a:latin typeface="Calibri"/>
                        <a:ea typeface="Calibri"/>
                        <a:cs typeface="Times New Roman"/>
                      </a:endParaRP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600">
                          <a:latin typeface="Calibri"/>
                          <a:ea typeface="Calibri"/>
                          <a:cs typeface="Times New Roman"/>
                        </a:rPr>
                        <a:t>2008;400</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600" dirty="0">
                          <a:latin typeface="Calibri"/>
                          <a:ea typeface="Calibri"/>
                          <a:cs typeface="Times New Roman"/>
                        </a:rPr>
                        <a:t>Kook et al</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600" dirty="0">
                          <a:highlight>
                            <a:srgbClr val="00FFFF"/>
                          </a:highlight>
                          <a:latin typeface="Calibri"/>
                          <a:ea typeface="Calibri"/>
                          <a:cs typeface="Times New Roman"/>
                        </a:rPr>
                        <a:t>Minimal class III case</a:t>
                      </a:r>
                      <a:endParaRPr lang="en-GB" sz="1600" dirty="0">
                        <a:latin typeface="Calibri"/>
                        <a:ea typeface="Calibri"/>
                        <a:cs typeface="Times New Roman"/>
                      </a:endParaRP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57072">
                <a:tc>
                  <a:txBody>
                    <a:bodyPr/>
                    <a:lstStyle/>
                    <a:p>
                      <a:pPr algn="l">
                        <a:lnSpc>
                          <a:spcPct val="115000"/>
                        </a:lnSpc>
                        <a:spcAft>
                          <a:spcPts val="0"/>
                        </a:spcAft>
                      </a:pPr>
                      <a:r>
                        <a:rPr lang="en-GB" sz="1600">
                          <a:latin typeface="Calibri"/>
                          <a:ea typeface="Calibri"/>
                          <a:cs typeface="Times New Roman"/>
                        </a:rPr>
                        <a:t>JCO</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endParaRPr lang="en-GB" sz="1600">
                        <a:latin typeface="Calibri"/>
                        <a:ea typeface="Calibri"/>
                        <a:cs typeface="Times New Roman"/>
                      </a:endParaRP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600">
                          <a:latin typeface="Calibri"/>
                          <a:ea typeface="Calibri"/>
                          <a:cs typeface="Times New Roman"/>
                        </a:rPr>
                        <a:t>2008;329</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600">
                          <a:latin typeface="Calibri"/>
                          <a:ea typeface="Calibri"/>
                          <a:cs typeface="Times New Roman"/>
                        </a:rPr>
                        <a:t>Jung et al</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600" dirty="0">
                          <a:highlight>
                            <a:srgbClr val="00FFFF"/>
                          </a:highlight>
                          <a:latin typeface="Calibri"/>
                          <a:ea typeface="Calibri"/>
                          <a:cs typeface="Times New Roman"/>
                        </a:rPr>
                        <a:t>II div </a:t>
                      </a:r>
                      <a:r>
                        <a:rPr lang="en-GB" sz="1600" dirty="0" err="1">
                          <a:highlight>
                            <a:srgbClr val="00FFFF"/>
                          </a:highlight>
                          <a:latin typeface="Calibri"/>
                          <a:ea typeface="Calibri"/>
                          <a:cs typeface="Times New Roman"/>
                        </a:rPr>
                        <a:t>i</a:t>
                      </a:r>
                      <a:r>
                        <a:rPr lang="en-GB" sz="1600" dirty="0">
                          <a:highlight>
                            <a:srgbClr val="00FFFF"/>
                          </a:highlight>
                          <a:latin typeface="Calibri"/>
                          <a:ea typeface="Calibri"/>
                          <a:cs typeface="Times New Roman"/>
                        </a:rPr>
                        <a:t> class II molars ext   upper 4/4nice case but molars still II</a:t>
                      </a:r>
                      <a:endParaRPr lang="en-GB" sz="1600" dirty="0">
                        <a:latin typeface="Calibri"/>
                        <a:ea typeface="Calibri"/>
                        <a:cs typeface="Times New Roman"/>
                      </a:endParaRP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57072">
                <a:tc>
                  <a:txBody>
                    <a:bodyPr/>
                    <a:lstStyle/>
                    <a:p>
                      <a:pPr algn="l">
                        <a:lnSpc>
                          <a:spcPct val="115000"/>
                        </a:lnSpc>
                        <a:spcAft>
                          <a:spcPts val="0"/>
                        </a:spcAft>
                      </a:pPr>
                      <a:r>
                        <a:rPr lang="en-GB" sz="1600">
                          <a:latin typeface="Calibri"/>
                          <a:ea typeface="Calibri"/>
                          <a:cs typeface="Times New Roman"/>
                        </a:rPr>
                        <a:t>JCO</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endParaRPr lang="en-GB" sz="1600">
                        <a:latin typeface="Calibri"/>
                        <a:ea typeface="Calibri"/>
                        <a:cs typeface="Times New Roman"/>
                      </a:endParaRP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600">
                          <a:latin typeface="Calibri"/>
                          <a:ea typeface="Calibri"/>
                          <a:cs typeface="Times New Roman"/>
                        </a:rPr>
                        <a:t>2008:270</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600">
                          <a:latin typeface="Calibri"/>
                          <a:ea typeface="Calibri"/>
                          <a:cs typeface="Times New Roman"/>
                        </a:rPr>
                        <a:t>De Clerck et al</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600" dirty="0">
                          <a:highlight>
                            <a:srgbClr val="00FFFF"/>
                          </a:highlight>
                          <a:latin typeface="Calibri"/>
                          <a:ea typeface="Calibri"/>
                          <a:cs typeface="Times New Roman"/>
                        </a:rPr>
                        <a:t>Lift up a single tooth</a:t>
                      </a:r>
                      <a:endParaRPr lang="en-GB" sz="1600" dirty="0">
                        <a:latin typeface="Calibri"/>
                        <a:ea typeface="Calibri"/>
                        <a:cs typeface="Times New Roman"/>
                      </a:endParaRP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57072">
                <a:tc>
                  <a:txBody>
                    <a:bodyPr/>
                    <a:lstStyle/>
                    <a:p>
                      <a:pPr algn="l">
                        <a:lnSpc>
                          <a:spcPct val="115000"/>
                        </a:lnSpc>
                        <a:spcAft>
                          <a:spcPts val="0"/>
                        </a:spcAft>
                      </a:pPr>
                      <a:r>
                        <a:rPr lang="en-GB" sz="1600">
                          <a:latin typeface="Calibri"/>
                          <a:ea typeface="Calibri"/>
                          <a:cs typeface="Times New Roman"/>
                        </a:rPr>
                        <a:t>JCO</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endParaRPr lang="en-GB" sz="1600">
                        <a:latin typeface="Calibri"/>
                        <a:ea typeface="Calibri"/>
                        <a:cs typeface="Times New Roman"/>
                      </a:endParaRP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600">
                          <a:latin typeface="Calibri"/>
                          <a:ea typeface="Calibri"/>
                          <a:cs typeface="Times New Roman"/>
                        </a:rPr>
                        <a:t>2008;285</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600">
                          <a:latin typeface="Calibri"/>
                          <a:ea typeface="Calibri"/>
                          <a:cs typeface="Times New Roman"/>
                        </a:rPr>
                        <a:t>Lin et al</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600" dirty="0">
                          <a:highlight>
                            <a:srgbClr val="00FFFF"/>
                          </a:highlight>
                          <a:latin typeface="Calibri"/>
                          <a:ea typeface="Calibri"/>
                          <a:cs typeface="Times New Roman"/>
                        </a:rPr>
                        <a:t>Treatment of gummy smile but also had surgery</a:t>
                      </a:r>
                      <a:endParaRPr lang="en-GB" sz="1600" dirty="0">
                        <a:latin typeface="Calibri"/>
                        <a:ea typeface="Calibri"/>
                        <a:cs typeface="Times New Roman"/>
                      </a:endParaRP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8537">
                <a:tc>
                  <a:txBody>
                    <a:bodyPr/>
                    <a:lstStyle/>
                    <a:p>
                      <a:pPr algn="l">
                        <a:lnSpc>
                          <a:spcPct val="115000"/>
                        </a:lnSpc>
                        <a:spcAft>
                          <a:spcPts val="0"/>
                        </a:spcAft>
                      </a:pPr>
                      <a:r>
                        <a:rPr lang="en-GB" sz="1600">
                          <a:latin typeface="Calibri"/>
                          <a:ea typeface="Calibri"/>
                          <a:cs typeface="Times New Roman"/>
                        </a:rPr>
                        <a:t>JCO</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endParaRPr lang="en-GB" sz="1600">
                        <a:latin typeface="Calibri"/>
                        <a:ea typeface="Calibri"/>
                        <a:cs typeface="Times New Roman"/>
                      </a:endParaRP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600">
                          <a:latin typeface="Calibri"/>
                          <a:ea typeface="Calibri"/>
                          <a:cs typeface="Times New Roman"/>
                        </a:rPr>
                        <a:t>2005;9</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600">
                          <a:latin typeface="Calibri"/>
                          <a:ea typeface="Calibri"/>
                          <a:cs typeface="Times New Roman"/>
                        </a:rPr>
                        <a:t>Carano et al</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600" dirty="0">
                          <a:highlight>
                            <a:srgbClr val="FFFF00"/>
                          </a:highlight>
                          <a:latin typeface="Calibri"/>
                          <a:ea typeface="Calibri"/>
                          <a:cs typeface="Times New Roman"/>
                        </a:rPr>
                        <a:t>Nice case canted occlusal plane + distal jet case</a:t>
                      </a:r>
                      <a:endParaRPr lang="en-GB" sz="1600" dirty="0">
                        <a:latin typeface="Calibri"/>
                        <a:ea typeface="Calibri"/>
                        <a:cs typeface="Times New Roman"/>
                      </a:endParaRP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8537">
                <a:tc>
                  <a:txBody>
                    <a:bodyPr/>
                    <a:lstStyle/>
                    <a:p>
                      <a:pPr algn="l">
                        <a:lnSpc>
                          <a:spcPct val="115000"/>
                        </a:lnSpc>
                        <a:spcAft>
                          <a:spcPts val="0"/>
                        </a:spcAft>
                      </a:pPr>
                      <a:r>
                        <a:rPr lang="en-GB" sz="1600">
                          <a:latin typeface="Calibri"/>
                          <a:ea typeface="Calibri"/>
                          <a:cs typeface="Times New Roman"/>
                        </a:rPr>
                        <a:t>JCO</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endParaRPr lang="en-GB" sz="1600">
                        <a:latin typeface="Calibri"/>
                        <a:ea typeface="Calibri"/>
                        <a:cs typeface="Times New Roman"/>
                      </a:endParaRP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600">
                          <a:latin typeface="Calibri"/>
                          <a:ea typeface="Calibri"/>
                          <a:cs typeface="Times New Roman"/>
                        </a:rPr>
                        <a:t>2005;76</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600">
                          <a:latin typeface="Calibri"/>
                          <a:ea typeface="Calibri"/>
                          <a:cs typeface="Times New Roman"/>
                        </a:rPr>
                        <a:t>Park et al</a:t>
                      </a: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GB" sz="1600" dirty="0">
                          <a:highlight>
                            <a:srgbClr val="00FFFF"/>
                          </a:highlight>
                          <a:latin typeface="Calibri"/>
                          <a:ea typeface="Calibri"/>
                          <a:cs typeface="Times New Roman"/>
                        </a:rPr>
                        <a:t>Plastic former and TAD</a:t>
                      </a:r>
                      <a:endParaRPr lang="en-GB" sz="1600" dirty="0">
                        <a:latin typeface="Calibri"/>
                        <a:ea typeface="Calibri"/>
                        <a:cs typeface="Times New Roman"/>
                      </a:endParaRPr>
                    </a:p>
                  </a:txBody>
                  <a:tcPr marL="63623" marR="636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29027" name="TextBox 2"/>
          <p:cNvSpPr txBox="1">
            <a:spLocks noChangeArrowheads="1"/>
          </p:cNvSpPr>
          <p:nvPr/>
        </p:nvSpPr>
        <p:spPr bwMode="auto">
          <a:xfrm>
            <a:off x="8820150" y="5445125"/>
            <a:ext cx="3238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r>
              <a:rPr lang="en-GB">
                <a:solidFill>
                  <a:srgbClr val="FF0000"/>
                </a:solidFill>
              </a:rPr>
              <a:t>*</a:t>
            </a: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538" y="1773238"/>
            <a:ext cx="8450262" cy="322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1" name="Title 2"/>
          <p:cNvSpPr>
            <a:spLocks noGrp="1"/>
          </p:cNvSpPr>
          <p:nvPr>
            <p:ph type="title"/>
          </p:nvPr>
        </p:nvSpPr>
        <p:spPr/>
        <p:txBody>
          <a:bodyPr/>
          <a:lstStyle/>
          <a:p>
            <a:r>
              <a:rPr lang="en-GB" sz="2400" smtClean="0"/>
              <a:t>Xun et al Angle Orthodontist claims 5⁰ reduction of MM but Ceph very dark and clearly not taken at the start of treatment </a:t>
            </a: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6"/>
          <p:cNvSpPr>
            <a:spLocks noGrp="1"/>
          </p:cNvSpPr>
          <p:nvPr>
            <p:ph type="title"/>
          </p:nvPr>
        </p:nvSpPr>
        <p:spPr/>
        <p:txBody>
          <a:bodyPr/>
          <a:lstStyle/>
          <a:p>
            <a:r>
              <a:rPr lang="en-GB" sz="2800" b="1" smtClean="0"/>
              <a:t>Typical case </a:t>
            </a:r>
            <a:r>
              <a:rPr lang="en-GB" sz="2800" smtClean="0"/>
              <a:t>4 premolars extracted and TADs nice treatment but it is hard to see that the TADs made any difference</a:t>
            </a:r>
          </a:p>
        </p:txBody>
      </p:sp>
      <p:pic>
        <p:nvPicPr>
          <p:cNvPr id="131076"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2852738"/>
            <a:ext cx="2898775" cy="1728787"/>
          </a:xfrm>
        </p:spPr>
      </p:pic>
      <p:pic>
        <p:nvPicPr>
          <p:cNvPr id="13107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113" y="2824163"/>
            <a:ext cx="2947987" cy="175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2825" y="2781300"/>
            <a:ext cx="2943225" cy="177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9" name="Rectangle 5"/>
          <p:cNvSpPr>
            <a:spLocks noChangeArrowheads="1"/>
          </p:cNvSpPr>
          <p:nvPr/>
        </p:nvSpPr>
        <p:spPr bwMode="auto">
          <a:xfrm>
            <a:off x="3635375" y="5516563"/>
            <a:ext cx="2647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r>
              <a:rPr lang="en-GB" sz="1800"/>
              <a:t>JCO (2010) 11: 679-685</a:t>
            </a:r>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pPr>
              <a:defRPr/>
            </a:pPr>
            <a:r>
              <a:rPr lang="en-GB" dirty="0"/>
              <a:t/>
            </a:r>
            <a:br>
              <a:rPr lang="en-GB" dirty="0"/>
            </a:br>
            <a:r>
              <a:rPr lang="en-GB" dirty="0"/>
              <a:t> Contemporary orthodontics: the micro-screw</a:t>
            </a:r>
            <a:br>
              <a:rPr lang="en-GB" dirty="0"/>
            </a:br>
            <a:r>
              <a:rPr lang="en-GB" dirty="0"/>
              <a:t>M. O. </a:t>
            </a:r>
            <a:r>
              <a:rPr lang="en-GB" dirty="0" smtClean="0"/>
              <a:t>Sharif </a:t>
            </a:r>
            <a:r>
              <a:rPr lang="en-GB" dirty="0"/>
              <a:t>and D. T. </a:t>
            </a:r>
            <a:r>
              <a:rPr lang="en-GB" dirty="0" err="1" smtClean="0"/>
              <a:t>Waring</a:t>
            </a:r>
            <a:r>
              <a:rPr lang="en-GB" dirty="0"/>
              <a:t/>
            </a:r>
            <a:br>
              <a:rPr lang="en-GB" dirty="0"/>
            </a:br>
            <a:r>
              <a:rPr lang="en-GB" b="1" dirty="0" smtClean="0"/>
              <a:t> </a:t>
            </a:r>
            <a:endParaRPr lang="en-GB" dirty="0"/>
          </a:p>
        </p:txBody>
      </p:sp>
      <p:sp>
        <p:nvSpPr>
          <p:cNvPr id="3" name="Subtitle 2"/>
          <p:cNvSpPr>
            <a:spLocks noGrp="1"/>
          </p:cNvSpPr>
          <p:nvPr>
            <p:ph type="subTitle" idx="1"/>
          </p:nvPr>
        </p:nvSpPr>
        <p:spPr>
          <a:xfrm>
            <a:off x="1619250" y="4868863"/>
            <a:ext cx="6153150" cy="769937"/>
          </a:xfrm>
        </p:spPr>
        <p:txBody>
          <a:bodyPr>
            <a:normAutofit/>
          </a:bodyPr>
          <a:lstStyle/>
          <a:p>
            <a:pPr>
              <a:defRPr/>
            </a:pPr>
            <a:r>
              <a:rPr lang="en-GB" dirty="0" smtClean="0"/>
              <a:t>BDJ 2013         27 April</a:t>
            </a:r>
            <a:endParaRPr lang="en-GB" dirty="0"/>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6238" y="260350"/>
            <a:ext cx="2879725" cy="197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0350"/>
            <a:ext cx="2843213"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260350"/>
            <a:ext cx="2916238"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276475"/>
            <a:ext cx="2803525"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16238" y="2276475"/>
            <a:ext cx="2879725"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67400" y="2349500"/>
            <a:ext cx="2900363"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8"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95513" y="4149725"/>
            <a:ext cx="4360862"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113" y="188913"/>
            <a:ext cx="30480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2276475"/>
            <a:ext cx="3048000"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276475"/>
            <a:ext cx="3038475"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0338" y="4508500"/>
            <a:ext cx="3038475"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135170" name="Title 1"/>
          <p:cNvSpPr>
            <a:spLocks noGrp="1"/>
          </p:cNvSpPr>
          <p:nvPr>
            <p:ph type="title"/>
          </p:nvPr>
        </p:nvSpPr>
        <p:spPr/>
        <p:txBody>
          <a:bodyPr/>
          <a:lstStyle/>
          <a:p>
            <a:r>
              <a:rPr lang="en-GB" smtClean="0"/>
              <a:t>Interesting case </a:t>
            </a:r>
          </a:p>
        </p:txBody>
      </p:sp>
      <p:sp>
        <p:nvSpPr>
          <p:cNvPr id="135171" name="Content Placeholder 2"/>
          <p:cNvSpPr>
            <a:spLocks noGrp="1"/>
          </p:cNvSpPr>
          <p:nvPr>
            <p:ph idx="1"/>
          </p:nvPr>
        </p:nvSpPr>
        <p:spPr/>
        <p:txBody>
          <a:bodyPr/>
          <a:lstStyle/>
          <a:p>
            <a:r>
              <a:rPr lang="en-GB" smtClean="0"/>
              <a:t>But don’t you thin the extraction of upper 4/4 would give you enough space anyway</a:t>
            </a:r>
          </a:p>
          <a:p>
            <a:r>
              <a:rPr lang="en-GB" smtClean="0"/>
              <a:t>There is residual space in the upper /4 region</a:t>
            </a:r>
          </a:p>
          <a:p>
            <a:r>
              <a:rPr lang="en-GB" smtClean="0"/>
              <a:t>If they provide all this anchorage why not extract lower E/ and space close. There is a third molar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6238" y="188913"/>
            <a:ext cx="2776537"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88913"/>
            <a:ext cx="2776538"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5963" y="188913"/>
            <a:ext cx="2768600"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3050" y="1916113"/>
            <a:ext cx="2911475"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7400" y="1916113"/>
            <a:ext cx="2736850"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71775" y="4149725"/>
            <a:ext cx="2919413"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200"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67400" y="4149725"/>
            <a:ext cx="2751138"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AutoShape 2" descr="data:image/jpeg;base64,/9j/4AAQSkZJRgABAQAAAQABAAD/2wBDAAkGBwgHBgkIBwgKCgkLDRYPDQwMDRsUFRAWIB0iIiAdHx8kKDQsJCYxJx8fLT0tMTU3Ojo6Iys/RD84QzQ5Ojf/2wBDAQoKCg0MDRoPDxo3JR8lNzc3Nzc3Nzc3Nzc3Nzc3Nzc3Nzc3Nzc3Nzc3Nzc3Nzc3Nzc3Nzc3Nzc3Nzc3Nzc3Nzf/wAARCABaAFoDASIAAhEBAxEB/8QAHAAAAgMBAQEBAAAAAAAAAAAABwgABQYEAgMB/8QAOhAAAQMCBQIEBAUCBAcAAAAAAQIDBAURAAYSITEHQRMiUWEUMnGBFSNCkaFSYggzcsEkgqKz0fDx/8QAFwEBAQEBAAAAAAAAAAAAAAAAAgADAf/EACwRAAIBAgMFCAMBAAAAAAAAAAECAAMREiExE0FRgfAEImFxkaHB8TKx0UL/2gAMAwEAAhEDEQA/ADjiYmMV1L6gRMkwEBKBJqcgH4eNewA7rWeyR+5Ow7kUpf5kzJSMswfjK1NbjtHZCTutw+iUjc/7d8CCp9cZFQqCIlGgqhRHCUfEuBLj9yPKUp3SDqtzqxhKlmlVUfVVqnLkPuSW1sSIQdtrISQlVwLBHmuE9lXIG5xlocGTNUoRmyvSLrPASPcnYY4SBmZTQ5nzZmZ6pvNScxzn0oNgWny2ni9ilBCbi9j7g49QqzBTGh/GSvElJCip5yKFqaJKdt/mBSki5ubqvtbFtQuk1fqgbcXHcQ0rlSgGxb6rsf2Sf98Zx2HQGHHGX5E5LrailQ0jYg2P6cHaDdHRUVb2IFuOU+LOaa3DkqXTKtUYrQWVNtolrskXuAd9/vzghQ+sGY8vuRWKoGqshTCXHvFKUKClXICFoSARa3IVvcX2xTMdLqpUaPFq1IbediyEFaT5VKtcj5bpPbsDjH1ShVGlqWJbCkpQbKNiNJPYggEfcDEHUm0zJAcpv604xo8l9QqDnBGinvKZmJF1xJA0rHPHZQ2PB+oGNbhQctzYTYZjOLMT80OvvF1SfFKSC2AU2KNN1K2+YpAuCRYydMerDNbqP4HWQpqQtREKS4R+cOQhdhYKtwe/B3+ZzsLWJiYmKUqc1V6Jlmgy6tO3ajouEDlxR2Ske5Nh/OFZzdVI2Yb1l6QtdVfcR8QkmybFJ2Sk7gJIAHaxHe+Cf1zlLr1RaoESfGaTTWxKktuqIupSTYkgG2lPrYfmD2wE6dDXOmNxkEArO6iPlHJP7YibZmdALGw1lplnL0isOrWll5bLSVLUlpBUpYSLqsAOw5P0A3OPTWaJVPmxHqOhEZuG6lxpNr6iDfzex7i+99ycMf0rotOpuWmX4LjD7kgfmOMuBYRbhu4J+Xv73OMJ1i6axDITXKMtqM7JeCJEW3+ao/qbA/VzdPfn1vkBfvNHSrVAmAZX9bcCfrxhcy9WI2YKHDq0I3ZlNBYFwSk90m3cG4PuMKt1ApUiDnWvNIacU2mY4vUlBsAo6x/Chjf9J6hBmVA5S/Fag3DIW+yGXvDD7n6k6h5rWF7JsNlc8nh6kU92mdSoNFprpZizxG0JUkOEa1eGTqVcncE7nCxMdBOhEWoVqHIbxn8j1v7Zw55Rg/hmVqRBV8zENpCtrbhIv/OF16kZ8fq+dJEiA6hynRf+Hjp5S4kfMq/ub2I7WwTepz8HI9ISunz6iw5UFKYENEkrQpBHnUAo3TYEWKSNyMDrIPTyHmautFyakUpLfjFF7OvAGxSn2vsVduOccvfusJyltFXaqbEHjn10Zm59DVNo7dbp8R5phalIKVIISpSfm0Hg29B9uCBV0RqC5MV+JSXIzSUFSXGzuFAi3Y//AH0F8N7PodNfoKqSthtmCloJQlACQ0BwU+lucKdm6lt02prMZ5h+O4tQQ4woKQog2JSQbWOx9r27Y6O6cJhd2qOWw5eAy4cr+kYrpLndvN1HeZeWsz4KtDhcA1ONknQs22JIFlW7i+wIxvMKt0vnO5YzJArUmVHjQX0lpzxHE3cQpegjT8wsRqva3l3O+Gow4YpmeMwrn5tri5ESG8hUh9ptRZSFixKUr1ckgW2JtsNthitoZMSBUKhaxQgNNq/uPp9DpP0vjsrUIJp8mUukCO4otqU+uWFrurc+QcX39Mbr/Dy2hdVlawD+S7sR7tYFTS3lHTr7Fg4Fz/cr8tYMKBmCrZdlGTRZ70R0/NoN0rt2Uk7K5PIwZKP1Kp6a9DmZ1BblIihLC2GipqOTfWoi5VqNrbX498FCo5Wy/UbrnUOnPrsbKXGQVfva+MDTchZNrWWoFUrgDEt9gKdfEwtXPGySdI+wxNmwEIanhKsLndy6Er8+5KSuQznvp66068y4JDrMVQUl0g3K0aeT/Unvv3uD3VJ2NmvO/Tuvw0ksSmn1r7+GppOvSo+oUSPtikapmUcpPmRlfqQ/DfWoAtoSmahz0BQ2PN7X4x+VafOjVJcZkBlMi7hZbYVH8ZTqQlakoXdbZXwQCLG6uTjlSoKYuYGa3Q8986F0J/qvneRV5a1tZVp6vAYXe3xISfNoPoTclXpYcja1zhnbKdOdptNoTqHKjAeSmKYaB4TA4KCrgpUNiBf34xWVRNIrDyqJXs8Gjw46QhNHZp64KG0jgFTnz/fbvi5y90t6evIQuLMVVTe4WKgD/wBu3/owmGIWiFrjELiCHPmdcxZhmyItTmFMNLnkiMeRq2xBI5V2PmJ+2KuITMy3JYtdcRYcTbskk3/bzn7jDF5HyxQJVIanyaNAflF95PjuR0KUQl1SU7kdgAPtjg63RmGclpSyy22A8qwQkAf5TnpgE3QHymg7QtMs6Dum4t4HT0yPmIvVMqyae2bQo7r4VqaeXe6L6b3tz8otv3Ve4NsNBlvNrMjLtKflKSX3IbK3P9RQCf5wr9DiQZTzn4jJLDaEhQAKUlW+9irbbm1iTwBjRMSZDLDbUeoIUyhIS2otLF0gbHYHt741mcoM2wzAzTV4ik6fBmupAPprNv4ti1yfWqlSIVQdosgxpradSXQkKJQbahYgjhHpye2N11nLmWMzOTY8VDiaugOhxZsNaAhKkkCxIslJtqt+Yq4IOBVQpqYNRQ64SGVDQ5tfyn/wbH7YLglcprQNMVBtNP1ffy1nfUM65oqKiZdfqKh/SmQpCf2TYY2dL6cT841dDkp78MIjtuSESGz4xBvYpSbX4tckWsME7pXlPK0KkR6rSogdmqGl1+QrxHG1jlI7J55AFxbnHN1XzVS8tzKe+1IWmvNn8sM2OllXzeKO6T2HNxt3wWzsywJUJTCtrNbr3lNXTlfpNEbi5fgpnZnkpCWVvDxHU321n+kX4SkDV/OOhUVykV7KFArD3xT1XbmrrJcN/HcdbA3PoLaR7AYynTajM1TqD+N1yqMSkIJkMuPujVIe/SLHY6eduLJ+g+/VSuJjdZKO6H7Ipvwwc32TdetX7pUMIMG0k6FGKtqJcQJ9OdrD/T7qQw3LXHc0U2pP7LcQd0ArFiFEW3B3Nwd+aTN/Rz8DfRUKZUEyKf46EmLIFndyAEpI2Xc/Tb1xouveX4lVRAnRZEVFUZV4S2lrAU40d725Ok3P0UcV+QM4wJVdpdKzJVHZTkJvRBfdI8JTx2857rtskm4977ks3+V1nVVsO0ABAO+DepZizJR63JaZqNUp62V6fAU8tFrCwJQdt+eO+O6Xm7MFbyxL/HKguYyhQSwlaEghRGkm4AJ2V3vwcMfmrLdCzBAWmvwmXWmklXjK8q2gNyQsbgbetvXCtZschRXE0qkqeMNhalAvWK1XJ03IA3sb8d7dsTDRR1aaLVRnZqmZIOVt5/l78pUx6ZNkxlyGI6ltIvcpIvtYmw5Nri9uMMJlnITL+W6S88zpcchMqWDe4JQCcCDJDTVaqMKgxfi2npSrKWlaFC/61pCkEoIb1G4NzoA73DYISG0JQhICUgAD0GNJhMp1OykM4ZWehNaRNZPjRFq4Dg/SfZQJHtcHtha6pQ22IRMZQHwxV4rr5La3je1g2b6AkpUm6ralXAudsODgSdZenc2sMrq+XS4uQDrlQErOl+wsFpTe2sDkd/r81KDbp3nudl/xYjLzaS62UN+MLoKreW+43Hb1Gx7HGVrTVWk1dblS8aTNlu38TdReUTbb+BbtsLDHyi0xx2FKlOr8BDAslToslxfdAPOr2APvbnHdRMzTKRIZc2eLCgporAJbUOCLgg29wbdrYzIKm6zRBRCEEWOoI/RHyPeMvk7JNPomT4lGnRI8lYHiyS4gKC3lbqPHbYA+iRhf88VxUTNlYh0tttqIxJWy0myvJp8ptv6g4I1D63tLDbdUjNqUTYrSS0R9Qbp/6hgTzqaxUJsma7WYQckOqdUCoDdRJPf3wWKH8h7Rdk2xJajkd+dvuM1luj0KVl2PIjUyKGqlDSp0+HcuJWi5BJ3I3OFizfliVl3NUuiaHHVNufkKtu62d0q49ObcEH0wUqN1Yi5dyvTqUlDMmRGY8IveIdNkkhPlSD2tyRjAZs6gTswTTKUhCXtIQl3w0pKUA30gb7XudyedrYQbKyj4mSBFqYGuANbD6vLmp59rcbJ8eh1OWh+QBzytSNtIcV3At/zbdgScbRYHxy3ZUhl6WjzBTUdwF4qI+YI5IBI37E33AIPNHhKnxZMkSAqQ3ZXg2Upbl1JSTf6rHud8EDpD04m16ezWamlbFHauU7lKpR3GlNtwn1V9h3ISrbXWdfAXLILD1m56I5KZpYkZjVqIlNhuEF3JS3YFar2F7qFgbDypvwrBZx5QhLaEoQkJSkWCQLADHrChkxMTExSmA6gdLKTm0rmR1fh9VPMhCbpc/wBabi5/uFjxe9rYCtQ6d13LD8p2t09D0NqO6pL7WpxpZCCU2KbFNjb5tPBtfa7U4/DilE1r8CDB+FEGSXluN6nAVhRTsLE2Fhffa52sbm+OaFAEuJLdD2lyO34nh6blabi/e/cngjY3Iw0udaBRpEcyJFIgOv2t4q4yFK/ci+F1q5+GrCYcf8qK6o+Iw35UL+qRseMUpnIQZVLZTKQ8tkqAWlggLI/tuDvjUxMqVGrxnKbRqV8ZOjzFNrkRwdJQE8qcJ0pvcbXHHGDB04y9RH2GnX6PTnHBuFrioJBv6kYKCEJQkIQkJSOABYDFKCTp/wBGUUhZmZllCS8tGkw46iGrXuQtWxWDYXTYDkHUDguIQltCUISEpSLAAWAGPWJilJiYmJilP//Z"/>
          <p:cNvSpPr>
            <a:spLocks noChangeAspect="1" noChangeArrowheads="1"/>
          </p:cNvSpPr>
          <p:nvPr/>
        </p:nvSpPr>
        <p:spPr bwMode="auto">
          <a:xfrm>
            <a:off x="155575" y="-411163"/>
            <a:ext cx="857250" cy="857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endParaRPr lang="en-GB" sz="1800">
              <a:latin typeface="Calibri" panose="020F0502020204030204" pitchFamily="34" charset="0"/>
            </a:endParaRPr>
          </a:p>
        </p:txBody>
      </p:sp>
      <p:sp>
        <p:nvSpPr>
          <p:cNvPr id="22531" name="AutoShape 4" descr="data:image/jpeg;base64,/9j/4AAQSkZJRgABAQAAAQABAAD/2wBDAAkGBwgHBgkIBwgKCgkLDRYPDQwMDRsUFRAWIB0iIiAdHx8kKDQsJCYxJx8fLT0tMTU3Ojo6Iys/RD84QzQ5Ojf/2wBDAQoKCg0MDRoPDxo3JR8lNzc3Nzc3Nzc3Nzc3Nzc3Nzc3Nzc3Nzc3Nzc3Nzc3Nzc3Nzc3Nzc3Nzc3Nzc3Nzc3Nzf/wAARCABaAFoDASIAAhEBAxEB/8QAHAAAAgMBAQEBAAAAAAAAAAAABwgABQYEAgMB/8QAOhAAAQMCBQIEBAUCBAcAAAAAAQIDBAURAAYSITEHQRMiUWEUMnGBFSNCkaFSYggzcsEkgqKz0fDx/8QAFwEBAQEBAAAAAAAAAAAAAAAAAgADAf/EACwRAAIBAgMFCAMBAAAAAAAAAAECAAMREiExE0FRgfAEImFxkaHB8TKx0UL/2gAMAwEAAhEDEQA/ADjiYmMV1L6gRMkwEBKBJqcgH4eNewA7rWeyR+5Ow7kUpf5kzJSMswfjK1NbjtHZCTutw+iUjc/7d8CCp9cZFQqCIlGgqhRHCUfEuBLj9yPKUp3SDqtzqxhKlmlVUfVVqnLkPuSW1sSIQdtrISQlVwLBHmuE9lXIG5xlocGTNUoRmyvSLrPASPcnYY4SBmZTQ5nzZmZ6pvNScxzn0oNgWny2ni9ilBCbi9j7g49QqzBTGh/GSvElJCip5yKFqaJKdt/mBSki5ubqvtbFtQuk1fqgbcXHcQ0rlSgGxb6rsf2Sf98Zx2HQGHHGX5E5LrailQ0jYg2P6cHaDdHRUVb2IFuOU+LOaa3DkqXTKtUYrQWVNtolrskXuAd9/vzghQ+sGY8vuRWKoGqshTCXHvFKUKClXICFoSARa3IVvcX2xTMdLqpUaPFq1IbediyEFaT5VKtcj5bpPbsDjH1ShVGlqWJbCkpQbKNiNJPYggEfcDEHUm0zJAcpv604xo8l9QqDnBGinvKZmJF1xJA0rHPHZQ2PB+oGNbhQctzYTYZjOLMT80OvvF1SfFKSC2AU2KNN1K2+YpAuCRYydMerDNbqP4HWQpqQtREKS4R+cOQhdhYKtwe/B3+ZzsLWJiYmKUqc1V6Jlmgy6tO3ajouEDlxR2Ske5Nh/OFZzdVI2Yb1l6QtdVfcR8QkmybFJ2Sk7gJIAHaxHe+Cf1zlLr1RaoESfGaTTWxKktuqIupSTYkgG2lPrYfmD2wE6dDXOmNxkEArO6iPlHJP7YibZmdALGw1lplnL0isOrWll5bLSVLUlpBUpYSLqsAOw5P0A3OPTWaJVPmxHqOhEZuG6lxpNr6iDfzex7i+99ycMf0rotOpuWmX4LjD7kgfmOMuBYRbhu4J+Xv73OMJ1i6axDITXKMtqM7JeCJEW3+ao/qbA/VzdPfn1vkBfvNHSrVAmAZX9bcCfrxhcy9WI2YKHDq0I3ZlNBYFwSk90m3cG4PuMKt1ApUiDnWvNIacU2mY4vUlBsAo6x/Chjf9J6hBmVA5S/Fag3DIW+yGXvDD7n6k6h5rWF7JsNlc8nh6kU92mdSoNFprpZizxG0JUkOEa1eGTqVcncE7nCxMdBOhEWoVqHIbxn8j1v7Zw55Rg/hmVqRBV8zENpCtrbhIv/OF16kZ8fq+dJEiA6hynRf+Hjp5S4kfMq/ub2I7WwTepz8HI9ISunz6iw5UFKYENEkrQpBHnUAo3TYEWKSNyMDrIPTyHmautFyakUpLfjFF7OvAGxSn2vsVduOccvfusJyltFXaqbEHjn10Zm59DVNo7dbp8R5phalIKVIISpSfm0Hg29B9uCBV0RqC5MV+JSXIzSUFSXGzuFAi3Y//AH0F8N7PodNfoKqSthtmCloJQlACQ0BwU+lucKdm6lt02prMZ5h+O4tQQ4woKQog2JSQbWOx9r27Y6O6cJhd2qOWw5eAy4cr+kYrpLndvN1HeZeWsz4KtDhcA1ONknQs22JIFlW7i+wIxvMKt0vnO5YzJArUmVHjQX0lpzxHE3cQpegjT8wsRqva3l3O+Gow4YpmeMwrn5tri5ESG8hUh9ptRZSFixKUr1ckgW2JtsNthitoZMSBUKhaxQgNNq/uPp9DpP0vjsrUIJp8mUukCO4otqU+uWFrurc+QcX39Mbr/Dy2hdVlawD+S7sR7tYFTS3lHTr7Fg4Fz/cr8tYMKBmCrZdlGTRZ70R0/NoN0rt2Uk7K5PIwZKP1Kp6a9DmZ1BblIihLC2GipqOTfWoi5VqNrbX498FCo5Wy/UbrnUOnPrsbKXGQVfva+MDTchZNrWWoFUrgDEt9gKdfEwtXPGySdI+wxNmwEIanhKsLndy6Er8+5KSuQznvp66068y4JDrMVQUl0g3K0aeT/Unvv3uD3VJ2NmvO/Tuvw0ksSmn1r7+GppOvSo+oUSPtikapmUcpPmRlfqQ/DfWoAtoSmahz0BQ2PN7X4x+VafOjVJcZkBlMi7hZbYVH8ZTqQlakoXdbZXwQCLG6uTjlSoKYuYGa3Q8986F0J/qvneRV5a1tZVp6vAYXe3xISfNoPoTclXpYcja1zhnbKdOdptNoTqHKjAeSmKYaB4TA4KCrgpUNiBf34xWVRNIrDyqJXs8Gjw46QhNHZp64KG0jgFTnz/fbvi5y90t6evIQuLMVVTe4WKgD/wBu3/owmGIWiFrjELiCHPmdcxZhmyItTmFMNLnkiMeRq2xBI5V2PmJ+2KuITMy3JYtdcRYcTbskk3/bzn7jDF5HyxQJVIanyaNAflF95PjuR0KUQl1SU7kdgAPtjg63RmGclpSyy22A8qwQkAf5TnpgE3QHymg7QtMs6Dum4t4HT0yPmIvVMqyae2bQo7r4VqaeXe6L6b3tz8otv3Ve4NsNBlvNrMjLtKflKSX3IbK3P9RQCf5wr9DiQZTzn4jJLDaEhQAKUlW+9irbbm1iTwBjRMSZDLDbUeoIUyhIS2otLF0gbHYHt741mcoM2wzAzTV4ik6fBmupAPprNv4ti1yfWqlSIVQdosgxpradSXQkKJQbahYgjhHpye2N11nLmWMzOTY8VDiaugOhxZsNaAhKkkCxIslJtqt+Yq4IOBVQpqYNRQ64SGVDQ5tfyn/wbH7YLglcprQNMVBtNP1ffy1nfUM65oqKiZdfqKh/SmQpCf2TYY2dL6cT841dDkp78MIjtuSESGz4xBvYpSbX4tckWsME7pXlPK0KkR6rSogdmqGl1+QrxHG1jlI7J55AFxbnHN1XzVS8tzKe+1IWmvNn8sM2OllXzeKO6T2HNxt3wWzsywJUJTCtrNbr3lNXTlfpNEbi5fgpnZnkpCWVvDxHU321n+kX4SkDV/OOhUVykV7KFArD3xT1XbmrrJcN/HcdbA3PoLaR7AYynTajM1TqD+N1yqMSkIJkMuPujVIe/SLHY6eduLJ+g+/VSuJjdZKO6H7Ipvwwc32TdetX7pUMIMG0k6FGKtqJcQJ9OdrD/T7qQw3LXHc0U2pP7LcQd0ArFiFEW3B3Nwd+aTN/Rz8DfRUKZUEyKf46EmLIFndyAEpI2Xc/Tb1xouveX4lVRAnRZEVFUZV4S2lrAU40d725Ok3P0UcV+QM4wJVdpdKzJVHZTkJvRBfdI8JTx2857rtskm4977ks3+V1nVVsO0ABAO+DepZizJR63JaZqNUp62V6fAU8tFrCwJQdt+eO+O6Xm7MFbyxL/HKguYyhQSwlaEghRGkm4AJ2V3vwcMfmrLdCzBAWmvwmXWmklXjK8q2gNyQsbgbetvXCtZschRXE0qkqeMNhalAvWK1XJ03IA3sb8d7dsTDRR1aaLVRnZqmZIOVt5/l78pUx6ZNkxlyGI6ltIvcpIvtYmw5Nri9uMMJlnITL+W6S88zpcchMqWDe4JQCcCDJDTVaqMKgxfi2npSrKWlaFC/61pCkEoIb1G4NzoA73DYISG0JQhICUgAD0GNJhMp1OykM4ZWehNaRNZPjRFq4Dg/SfZQJHtcHtha6pQ22IRMZQHwxV4rr5La3je1g2b6AkpUm6ralXAudsODgSdZenc2sMrq+XS4uQDrlQErOl+wsFpTe2sDkd/r81KDbp3nudl/xYjLzaS62UN+MLoKreW+43Hb1Gx7HGVrTVWk1dblS8aTNlu38TdReUTbb+BbtsLDHyi0xx2FKlOr8BDAslToslxfdAPOr2APvbnHdRMzTKRIZc2eLCgporAJbUOCLgg29wbdrYzIKm6zRBRCEEWOoI/RHyPeMvk7JNPomT4lGnRI8lYHiyS4gKC3lbqPHbYA+iRhf88VxUTNlYh0tttqIxJWy0myvJp8ptv6g4I1D63tLDbdUjNqUTYrSS0R9Qbp/6hgTzqaxUJsma7WYQckOqdUCoDdRJPf3wWKH8h7Rdk2xJajkd+dvuM1luj0KVl2PIjUyKGqlDSp0+HcuJWi5BJ3I3OFizfliVl3NUuiaHHVNufkKtu62d0q49ObcEH0wUqN1Yi5dyvTqUlDMmRGY8IveIdNkkhPlSD2tyRjAZs6gTswTTKUhCXtIQl3w0pKUA30gb7XudyedrYQbKyj4mSBFqYGuANbD6vLmp59rcbJ8eh1OWh+QBzytSNtIcV3At/zbdgScbRYHxy3ZUhl6WjzBTUdwF4qI+YI5IBI37E33AIPNHhKnxZMkSAqQ3ZXg2Upbl1JSTf6rHud8EDpD04m16ezWamlbFHauU7lKpR3GlNtwn1V9h3ISrbXWdfAXLILD1m56I5KZpYkZjVqIlNhuEF3JS3YFar2F7qFgbDypvwrBZx5QhLaEoQkJSkWCQLADHrChkxMTExSmA6gdLKTm0rmR1fh9VPMhCbpc/wBabi5/uFjxe9rYCtQ6d13LD8p2t09D0NqO6pL7WpxpZCCU2KbFNjb5tPBtfa7U4/DilE1r8CDB+FEGSXluN6nAVhRTsLE2Fhffa52sbm+OaFAEuJLdD2lyO34nh6blabi/e/cngjY3Iw0udaBRpEcyJFIgOv2t4q4yFK/ci+F1q5+GrCYcf8qK6o+Iw35UL+qRseMUpnIQZVLZTKQ8tkqAWlggLI/tuDvjUxMqVGrxnKbRqV8ZOjzFNrkRwdJQE8qcJ0pvcbXHHGDB04y9RH2GnX6PTnHBuFrioJBv6kYKCEJQkIQkJSOABYDFKCTp/wBGUUhZmZllCS8tGkw46iGrXuQtWxWDYXTYDkHUDguIQltCUISEpSLAAWAGPWJilJiYmJilP//Z"/>
          <p:cNvSpPr>
            <a:spLocks noChangeAspect="1" noChangeArrowheads="1"/>
          </p:cNvSpPr>
          <p:nvPr/>
        </p:nvSpPr>
        <p:spPr bwMode="auto">
          <a:xfrm>
            <a:off x="155575" y="-411163"/>
            <a:ext cx="857250" cy="857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endParaRPr lang="en-GB" sz="1800">
              <a:latin typeface="Calibri" panose="020F0502020204030204" pitchFamily="34" charset="0"/>
            </a:endParaRPr>
          </a:p>
        </p:txBody>
      </p:sp>
      <p:pic>
        <p:nvPicPr>
          <p:cNvPr id="22532" name="Picture 6" descr="http://www.clker.com/cliparts/d/1/4/3/11949847471033920783dartboard_ruud_steltenpo_01.svg.me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1268413"/>
            <a:ext cx="5329237" cy="532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Title 4"/>
          <p:cNvSpPr>
            <a:spLocks noGrp="1"/>
          </p:cNvSpPr>
          <p:nvPr>
            <p:ph type="title"/>
          </p:nvPr>
        </p:nvSpPr>
        <p:spPr/>
        <p:txBody>
          <a:bodyPr/>
          <a:lstStyle/>
          <a:p>
            <a:pPr eaLnBrk="1" hangingPunct="1"/>
            <a:r>
              <a:rPr lang="en-GB" smtClean="0"/>
              <a:t>The trick of averages</a:t>
            </a:r>
          </a:p>
        </p:txBody>
      </p:sp>
      <p:sp>
        <p:nvSpPr>
          <p:cNvPr id="6" name="5-Point Star 5"/>
          <p:cNvSpPr/>
          <p:nvPr/>
        </p:nvSpPr>
        <p:spPr>
          <a:xfrm>
            <a:off x="3708400" y="3933825"/>
            <a:ext cx="144463" cy="28892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800"/>
          </a:p>
        </p:txBody>
      </p:sp>
      <p:sp>
        <p:nvSpPr>
          <p:cNvPr id="22535" name="Rectangle 6"/>
          <p:cNvSpPr>
            <a:spLocks noChangeArrowheads="1"/>
          </p:cNvSpPr>
          <p:nvPr/>
        </p:nvSpPr>
        <p:spPr bwMode="auto">
          <a:xfrm>
            <a:off x="6588125" y="3244850"/>
            <a:ext cx="2555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r>
              <a:rPr lang="en-GB" sz="1800" b="1">
                <a:latin typeface="Calibri" panose="020F0502020204030204" pitchFamily="34" charset="0"/>
              </a:rPr>
              <a:t>Phil “the power” Taylor</a:t>
            </a:r>
            <a:endParaRPr lang="en-GB" sz="1800">
              <a:latin typeface="Calibri" panose="020F0502020204030204" pitchFamily="34" charset="0"/>
            </a:endParaRPr>
          </a:p>
        </p:txBody>
      </p:sp>
      <p:cxnSp>
        <p:nvCxnSpPr>
          <p:cNvPr id="9" name="Straight Arrow Connector 8"/>
          <p:cNvCxnSpPr/>
          <p:nvPr/>
        </p:nvCxnSpPr>
        <p:spPr>
          <a:xfrm>
            <a:off x="4140200" y="4292600"/>
            <a:ext cx="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6" idx="4"/>
          </p:cNvCxnSpPr>
          <p:nvPr/>
        </p:nvCxnSpPr>
        <p:spPr>
          <a:xfrm flipH="1" flipV="1">
            <a:off x="3852863" y="4006850"/>
            <a:ext cx="0" cy="381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4663" y="620713"/>
            <a:ext cx="3995737" cy="227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692150"/>
            <a:ext cx="3775075"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9975" y="3284538"/>
            <a:ext cx="4030663"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138242" name="Title 1"/>
          <p:cNvSpPr>
            <a:spLocks noGrp="1"/>
          </p:cNvSpPr>
          <p:nvPr>
            <p:ph type="title"/>
          </p:nvPr>
        </p:nvSpPr>
        <p:spPr/>
        <p:txBody>
          <a:bodyPr/>
          <a:lstStyle/>
          <a:p>
            <a:r>
              <a:rPr lang="en-GB" smtClean="0"/>
              <a:t>Again</a:t>
            </a:r>
          </a:p>
        </p:txBody>
      </p:sp>
      <p:sp>
        <p:nvSpPr>
          <p:cNvPr id="138243" name="Content Placeholder 2"/>
          <p:cNvSpPr>
            <a:spLocks noGrp="1"/>
          </p:cNvSpPr>
          <p:nvPr>
            <p:ph idx="1"/>
          </p:nvPr>
        </p:nvSpPr>
        <p:spPr/>
        <p:txBody>
          <a:bodyPr/>
          <a:lstStyle/>
          <a:p>
            <a:r>
              <a:rPr lang="en-GB" smtClean="0"/>
              <a:t>If we need a TAD how come we have excess space.</a:t>
            </a:r>
          </a:p>
          <a:p>
            <a:r>
              <a:rPr lang="en-GB" smtClean="0"/>
              <a:t>If they provide anchorage why not distalise the buccal segments.</a:t>
            </a:r>
          </a:p>
          <a:p>
            <a:r>
              <a:rPr lang="en-GB" smtClean="0"/>
              <a:t>After all you can do it with some very old technology. </a:t>
            </a:r>
          </a:p>
          <a:p>
            <a:pPr>
              <a:buFont typeface="Arial" panose="020B0604020202020204" pitchFamily="34" charset="0"/>
              <a:buNone/>
            </a:pPr>
            <a:endParaRPr lang="en-GB" smtClean="0"/>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AutoShape 2" descr="data:image/jpeg;base64,/9j/4AAQSkZJRgABAQAAAQABAAD/2wCEAAkGBxQQEhQUEhQUFRQUEBcWFBUUFRUUFRAVFBQXFhYUFRUYHCggGBolHBQUITEhJSkrLi4uFx8zODMsNygtLiwBCgoKDg0OGhAQGiwkHB8sLC0sLCwsLCwsLCwsLCwsLCwsLCwsLCwsLCwsLCwsLCwsLCwsLCwsLCwsLCwsLCwsLP/AABEIANIA8AMBEQACEQEDEQH/xAAcAAABBQEBAQAAAAAAAAAAAAAAAQIDBAUHBgj/xABIEAABAwIDAwkFBQQIBQUAAAABAAIDBBEFEiEGMVEHEyJBYXGBkaEUMlKxwSNCYpLRFXLh8CQzQ1OissLxFmNzgqMXJjVkdP/EABsBAAIDAQEBAAAAAAAAAAAAAAABAgMFBAYH/8QAOBEAAgEDAwMCBAQEBAcAAAAAAAECAwQREiExBUFRBhMUIjJhcYGRwRUjM0IWJFKhJTREYoKx0f/aAAwDAQACEQMRAD8A7hZAsCZUBgHBANAAgMCoGIUCY1pTYYH2SGBCBCABAYFsgYWCABABZAsBZGQwFkABCABAwQAIALIALIALIANEAFkCwCBiFAgQMECABMMChIBUDEQAqBDXOTSAYEwHMCTAckMLIAVAAgAQBjybQxNqzSuuHCESl5LQyxcWhupvfS+5Q1rVpOpWlR0fdS2zgjpdp4XyVLScjaYsD5XOaI3GQE9F1+q1tesoU08/YKlpUhCMmvqzsT020NNJnyyt6DC9wN2uDB9/KRct7QnqRW6FRY25EpdpKWVzWsmYS8dDXR+l7NO4nsGqNSCVvUWcxexGdqqTX7ZtmvLHHXKxwdls91rN14o1ol8NV/08loY1B9r9o37AAy625sFuYE9ljdPUiHsT2254LdNUNka17DdrmgtOouCLg6plbWHglQIEACABADXBADWuTEOQAtkhhZAC2QAIAagQ5AxHFMQ26MABGvggCrW1giLRYkvNgBbzTSyLVguBRYxUDBAAgAQAIA883ZlhrZamTLIJImMbG5gOQsvc3PFV6Pmcjr+Ll7CpLbDyUv8Ag8tbVCOXmzUTtkGVgAjawC0duF76ix1S9vnHctd+5aNS+lYIKnZB7eela/PI+ifCGAZWkuIIIc5xPV1nrSdLlrwWQ6htGDWylnJNh+yrzHStnl6NNleI2saDnDdznjeAT1AXsnGnjBCpfLVNwX1FTDNkJXU80M0hjZNUSOcxrWOJY6QkZX9WYW33I7FGNJ4afdlta/j7sZwW8Ul+eB2MbLuqamMNjMcAjEc7y9v9KiZYsZlFzv6zbS/FOcMyI0L1U6ctW77fZntmtsrjLbbHIAEACTAEIATAp1gtYqynuQkVXyEag7lbpyiCZqg6LmLRUDBAAgBrkIByAIpCpITFaEMY8BRYGZIzPVD/AJcd/Fx0+Sn2IdzUVZMQpgCABAgQMEACABAAgBUAIUAF0ACQAmAIAEZApPxeBrHyGWPJG4tkdmGWNzTYtceog6WSyixUZ5UcbstteCAQbgi4I6wUyvDXJFWNu0qUHhikZDxZda3KXyalJL0G9y5prcsRMJVHSMdmSwMRz08ASKIwQA0tTyIVIYxrrkptAV6Nt3yO4vsO5gA+d0PgWC3dRGYW2O0TaCAyEBzycsbCbZnHj2DeoVamiOTu6fYzu6yguO7OY/8AqbW5r/Y2v7uQ7uF8yzvjZnsP8MW2nl5PY7H8oTayRsEsfNyuvlLTdjyASRxabA+S66FyqjxgwOp9CnaR9yLzE90uowDxu2m3UdCeajAkntq29mx3FxnPHsXNWuFT+7NrpnRql58z2j5PEjlPrcpFobk6OyHojha+veuT46Xg9F/he3znUxsXKdWg68y4cMhHrmSV7PwSl6YtcbN/qa9FysuFuepweJjfb0cPqrVfLujgq+lZL6J/qj1+y+2tPXksZmZIBfJIACQN5BBIK6qVeNTgwr7pVe03mtvJ6S6uM08Zt1tsKEiKIB85FyCejEDuLusngFzV7hUza6T0eV69UniJ4IcpFfY9OPU7+bGnYNVxfG1D1H+GbT7/AKkcfKJXtNzKw9hjbb0sj4yqOXpyyxjf9TWo+VWob/Wwxv7WksP1Vkb590cVT0tB7054PU7OcocFZIInsdC92jcxBa4/CHDce8BdNO5jPYxb7oVe1jrT1JGJNg7o/wBp0/NTnns76YgSPjk6OfpOuW5i8AXdqbp6X8yJq4jJ0KmV8uE/PY0aKgqIRh8zBPmeWsqmOe91muZvcxxs0NI6gLJx1JRZROrRqOrGWMcxPevGh7lejHZiyDeOBXXB7FElgu4fqy3AkKqpsycSRwshbkwa5DQEg1UAJyoDGZk8CC6eABIZHG+2Y8NfJSkHcKJtmN7bk97jc/NRY3yVMdxmKihMsxs0aADUvcdzWjrKrnNQWWX2trUuKipwW7OG7V7RyYhNzjxla0ERsH3Gm17nrcbC/cFkV6zqP7H0bpPTI2VPHMnyzFXOa56rkxp8+IxH+7ZI/wDwFn+tddnH+Zk896jqKFm15aOwbTYqKSmlmO9rDlHxPOjR52WpUmoRcjwtlbu4rxpruz55qJ3SPc95u57i5x4krCnJyk2z6pQoxpU1COyRJh9G6eVkTPfkeGt8evuAufBOnDXLBC7uI29KVSXY7dRbDUkdOYTG1xdHZ8jvfc63vB3VrutuWxGhBR04PnFXq1xOt7mrGHwcPrIDFI+M72Pc38pIWPUjpk0fSLap7tKM/KRLhVeaaaOZu+N4dpw3OHiCR4qVKeiSZXf20a9CVNrsfRXtjea52/R5vPfsy5lt52yfLPafue33zg+dMVrzUTSTO3yPLvDc0eAAHgsOrPVNs+qWFuqFCMF2RVUEsvB0zkoptnctjNk4aemZzkbHSyMDpS4B2pF8ov1C9ls0aKjFJo+adT6lVr15NSaS4OWbcYOKOskjaLRmz4xwa7ePA5vRZ1zT0TPadEvHcWqcuVszBBIsRoQbgjeCNxC508PKNacFOLizvmwuN+20jHuP2jRkk/eaN/jofFbdCprgmfLuqWnw1xKHbsehVxngUAYlSLPI4i/lv+i6KTISRaw0+8O4pVURgWpGqCZYQlTAljUGBZVYxjk0AwlMAJ0R3EVKg9C3xuDfzHX0upSJxRoAKsizz22Gy7cRjaxzzG5jszXAAi5FrEdYVVWl7iwzQ6dfysqmuKzk5RtdsbJhzWOdIyRr3loIBaQbX1Bvw4rMrW3trJ7fpfWo3stGnDSPMrlN06FyN096id9vdiAvwLnfwWhYrds8j6qn8kImlyz19mQQA++5z3DsYAAD4uv4K29liKRx+l7fVWlUfb9zlayj3R7rkiw4SVbpSNIY+j+8/o378ubzXdYwzLUeV9UXGmjGmu52Rah4U+ddqh/TKm39+75rEuP6jPqXR3mzh+Blqg0nwdhbXFuAZtxFFzY8ubH0Wzn+R+R849r/AIrp/wC/9zjwWOfR1si7gtPzlRCw7nTMB7swurKKzNHF1Cei2nL7H0g0WFh1LdR8obzucr5aIAH07+ste0+Fis++jsmew9K1d5wObLNPaHR+RittJUQnc5rZB3tu13oW+S0rGXKPGeqqC+SovudXWgeOBAGTiDftGnjcel/orabB8DqQ2f3j5KypwVIvFUliGuammAmZPAy0qgGOTQEIKmGRZDokuQKrxeWJvAOefABo/wAx8kMsX05NFQKwSA5Xy0VV300XBr3kd5a1vycuG+lskew9K0lmc/w/c5qsw9odX5F4PsaiTjMGflYHf61q2K+Rs8H6pnm4jHwv3PP8rs2ata34IG+GYkqi+fzJGr6Xp4oSl5Z4hcJ6jB1jkXh+xqH8Zw38sbT/AKlq2K+Rs8D6onm4jHwjoxXYeYPnDaCTNVVBHXO//MViV3moz6r0uGm0gvsUFSd74OqVLP8A28P+k0/+QLX/AOn/ACPn8Wn1f/yOVrIPoCNPZg2rKb/9DPmr7f8AqIzerp/CT/A+iwts+Ws5xy0sHM056+eI8Cwn6BcV99CPUeln/mJL7fucoWUe9PY8lEuWvA+KF4PhYrtsn/MPN+p4ZtU/DO2rVPnwFAGRjZsA74XtJ7swB9LqUOSSWdhkZs5p/FbzBC6Zboo74NMKgsQtkhkb9FJCLZVQyN25NAQEqwBZToEkNIr0fSmlPwtY3x1cfmFFlktoo0VEqBAHD+VOr5yvcL6RxtZ3HefmFk3svnwfQvTVLTa6vLPIrjPRnbeSmmyYewkavke/vBNh6ALatVimj5p1+prvJfbY59ypf/ISf9NnyK4L3+oeq9Nf8p+bPJrkPRHXORh39GnH/wBm/nGz9FrWT/lv8T596nX+Zj+H7s91idQIopHncyNzj/2gldUnhM8/Rg51IxXdnzXJJmJcd7nFx8Tf6rBm8yZ9aoR0Uox8IYezXs4pR3ZOpLTFs7li+G5cGdDvMdCO8ujjB+bVtSjilj7HzOhX1dRVTzP9zhyxe59Oi9iahn5uSN/wSNd5OBUqbxJM57yHuUJx8o+lKaUPY1w3OaCPEXW8nsfJZx0ycfBznlpk+zp29fOuPk231XFfP5F+J6f0tH+fJ/Y5Wss96eu5K2XxBnZE8/Jdll/UPN+ppYtMfdHcFrHz0CgDMxqLNE8cWEeYKa5JQ5KHOXY13XlafLVdcd0VTWGbLVQxrgeFEYjm3QmBYUBjXhNAVnt1ViY0MkduCaRJbsiwLVsj/jmfbua7IPRqrlySq8pGmolQhSA+ctpKrnquofvzTvt+6HEN9AFiXDzNs+q9KpKnawX2RmlUne3g+hdjafm6Knb/AMlp8xf6repLEEj5P1Cp7lzOXlnMOVuDLXB3xwNP5SQs6+XzpnsfS9TNu4eGeKXEenOlcjFWA+oj6yGvHba7T9FpWMuUeL9VUnmFTH2PRcqeKCGidHfpTnIB15fvny+avuZ6ab+5k9BtXWuk+0dziaxj6UuMGzsfhvtNZBHa4z53djWdI38QB4q+3hqmkZXWblULWT7vY+gZ4g9rmnc5pB7iLLaa2PmUZOMlLwz5txGjMEskR3xyOb4A6ellhVY6ZNH1iyrKrQhNd0V1Wjpayju3JziftFDFc3dGObdx6Gg9LLbt5aqaPmPWbd0buS8vJ4jlhrg+piiB/q4yXdhedPQLkvZZeD0Xpei4wlUfc8As89adC5G6TNUTydTImt8XuJ39zfVaFjHlnkPVVXEYQ85OuBaR4oVAFWsF2lCHHkxaVt4wOF2+RK64PYhV5NWmddjT2BVPkSJWpMkPkOiikBMoDEJTAY8JoEZ9TJlzH4Wn0Cu7FsFuWMHjywxj8Db95Fz6qhiqv5mXUisoY5WiCnllcbBkbjfw09bKM3hNl1tTdSrGK7s+cHOJ1O8m57zvWDJ5bPrVKKjBJdkNIvpuvpruF9LlEeQqvEGz6ZpIw1jWjcGgDwC31wfIqjzJv7nPuWTDS6OGcf2bix/7slrHzb6rjvIZSZ6T0zdKFaVN/wBxyhZR73Jo4BjMlFO2aOxIBBadz2kag+h8FbRqunLJwdQsI3lL25fqSbRY/LXS85MRoCGNb7rATew4ndc9idas6j3I9P6bSsoYjy+WZSp5NHOx1vklwAxRuqZBZ0ukYO8Rj73ib+AC1rSlpWWfP/UV+q1VUoPaP/s6Guw82cd5WsF5qobUNHQm0d2SNb9Wj0WbeU99SPcemr1SpujJ7rg8Gs89YbmzG1E2Hl5iyuDxq117XG5wt1roo3EqfBldR6TSvcOWzRl19a+eR8shzPe67jxO7ysAPBVTm5vLO62toW9NU4cIr3UOS6Ukllnc+TTBzTUbS4WfMeccDvAI6IPhZbdvDTBHzLrV38RdNrhbI9YrzJBAFeo3FCGjFp3e+ODz62d9V00+CNTgu4cehbg4j1SnyQTLLSokxb3SAtKoBj1JAMc6wTS3JIysSP2TzxFvFxAHzU5cF1JfMbELbNA4BUlMnlkiBEU8LXtLXAOa4WIOoIPUQk0uGOMnF5XJzHankyIzSURv18y47uxjvofNcNWzT3ies6d6jccQuOPJ4iDZqrkk5ptPIH3sczSGt7XO3W7VyRt6jljB6Gr1e0jS160zv2E0phhjjJzFkbWlx67C11sRWEfNa0/cm5JYySVtIyZjo5GhzHghzTuIKbWVgVOpKnJSi8NHhsW5LIH6wSPiPwnps9dR5rknZwlxsegtfUlxTWKiUkeOxLk6rYblrGygf3bhf8rrLlnZzXBv23qS1qbT+UwhglTmy+zzZuHNuv8AJU+xU4waX8TtMavcWD2myPJw97myVgyMGohuC5/APtoB2b+5ddG0xvI871T1CnF07f8AX/4dZYwAAAWAFgB1LRPGt5eRUCK2I0EdQwxysD2O3tcLhJxT2ZZSqzpyUoPDPEYpyWU77mB74jwPTZ5HUea5JWcHwegt/UlzT2niSPI4nyb1kIuxrZh+Bwa78rv1XNOzmuDdt/U1tPaawzD/AOHKu+X2aa/DIfnuVPw9TPBpfxaz051o9tsXydvztmrBlDTdsNwSSNxeRp4Dguu3tcPVI831b1AqkXSofmzqjQtA8iKgBEAQzDekBisHTkHcfS30XVTCfBPh51ePxX8x/BOaKkXFWTHIAtgqkZG9SQEVSdFOC3JIz6vUNb8UrP8AC4PPo1OZdTfc2WqkoYqAESAVMBLIAVAAgAQAIASyAFQAIAEACABAAgAQAIAEAIUAKgCOQfJIDFe20p/d+R/iuimxS4FpjaU/iYPQn9VZLgqRfCrLECBlxqoAY5qkmBVqTqrYEiMxXdGeDyf8Dh9VGbJxeEzSCqKuRUDBAAgAQAl0AF0AF0AF0AF0AF0AKgBLoALoALoAEAKgAQAIAEACAGPCQGRUC0g7j9FfAJcEea0je8jzH6q58FJeuqyxMLoGXsyowMjJUgKch6RVmcIlGDZUo8ZhknELJGuka0uc1pvlGg1I3HsVTmnwXztqlOGuS2ZuBROYVAAgAQAIARAHNMZxx7sQnifWS08MbWhvNMa67iNb3Y5czqfO0b9O0jG1hUUNUpeS5stjszoq18kzpYIQealLWtmdYHMS3q7LhOnPl52Kry0gpU4xjiUuV2LlNte2GCju2ed9TH0bhnOOIF+kBYXJ4aKfuJJfcp/h8pzqbpKPPgqbR7UVTTRhkEsJkqLPY7my6QD+zGpGu+6jUqNNF1nY0Zqo5SzpQ6p2gnZihjDJHs9iDvZ25dJHOBzFx0FgCN/WhzaqaSMbSnKz1t4erk04NuITTSVD2vZzUvNPjIu/nDazRbf7w9VJVVpbxwUS6bUVVU008rOfsY2PbU1BkoWiKWm52sjzB2QiWJzmtIuCbe8NN6hOo04rydVtYU3Cq21LSn+u5uYhtU6N8rWU0j2w++8lsYJsCQzORm0PUrZSwcVOyU0m5Yb4QQ7Zwv8AZXBrubqi5ofpljeL9B/aSLJe4ufI5dPqRc4949i/R48yWqmpmNJMDGF77jKC+9mdhsLpqeW14KZ20oUo1H/dn/Y11M5hUACABAAEANckBlVg+0b4/JXU2D4K041B4G66OxSzQVRNCIJIulUIZm41i0VJE6WZ2VjfMnqAHWUSkorLL7ehOvPRDlnGsf21nrnFkZMUJO4HpPH4nfQLOrXLlsj2vT+kU6S1S3aNvkqY1tW4DfzR18VO0eclPqJYoR27nX12niRUACABAAgBEAeIg2drIKqqnhNM8VDwQJc92tbew0H4iudU3GTa7mxK9oVKEKUsrT4G02xs7Y61z5I3T1bMtmgsiZYadV/GyapNavuOfUablTST0w/VliDZORs2HvzMyUkTmyDW7nFhaMotuuevgn7W8fsVyv4unVjjebLW2OBzVL6WWnMeenlL8shc1r726wDbcerrTqQcmmuxXY3VOjGpCecSWNgwzAphXvq5TH06VseVhcbPBu61wOihU3rcmFW6g7ZUI9nkyRsNIaeqjdIwPlrjUQubchtsuUPuN+hBUfaeGvLOn+JwVSEsbKOGSYhs5XVT6R876dvs1Qx5azOc4a5pLrlvvWbYN3anVEoSk19mKle0KMakaafzrG4T7KVDp53O5iVkpJY+YvL4ARbK2O2U27wm6byyKvaSpwWGnHxjf8zOrcLjocL9mq5o2zNe+SAtJuS2TMwtBAJOoBHaoOGmnpfJ0QuXXvfdpJ6Xyeg5OcPdHTc9L/XVLudkJ36+6Dw06u1Top6cvlnH1WtGdbRD6Y7I9WrjMBAAgAQAJZAa5AGXiPvN7z/lKtp8jfBVk1HArpOdlyN9wD2D5KvG5NDi9GCRecVQhnhuVqAuoCfhlYT52XPdr5Mm50Jr4lJnIqJuVrj2LK7HvorCSPV8kc/9PI4wu9CF2WXLPP8AqJuVBPwztwXeeGFQAIAEACAEQAWQAWSAEwCyABABZABZABZAEcsDXWzAG264Bsgak48MkAQIVAAgAQAiABRyAjinkDMrjeRvifS31VkBvghdoF0ooY6kddvcSPI2HpZRY4smypZJl2QqlEjz+19Lz9JLH1uYcv728eoChWhqg0aPTJqncRl4ZxhlLZhBFj1jgVi6T6Mqilhot8ndRzOIw3+8XMPiwkeoC6LR/OZPWoZtpI+gQVpHz4VAAgQIGCABAAgAQAIAEACABAAgAQAIAEACABAAgAQA0hQwMa5PAGbO2779QHqf9ldTFLgaT/PBXlLI6Q6uH4r+YQ0CLTVFlhZkKqiSSMfFX6DvVqWdjsorG6Ob7c4O+K9RELxn+sHwH4u5ZN3QcHlHreldQjL+XPnseNoaosmjmH9nI1xPYCL+l1yUpOMkzWvKarUml4PouCuBa13UWgjuIWs5dz5zOjiTQ414S1i9hjxWBGsj7Q5tUEaiOgd7QEahaRwlRqFpFD09QYFzo1CwLmRqDAZkagwGZGoMBnCNQYDOE8oMCc4EZQYE50JZDAhmCMhpE58IyPSHPhGQ0gagIyGkb7UFINI01YQw0kUlWLJZJRhngpQy84Mw3E6doCvpruV1IuPJKArMlJDDpI7gWgjwJH1UnugRcaVWyaJpjYFVougsvB4DFdsoi4tY2QlriDduWxGnWqZXSi8I9Ha9InOKk3sYOJ7XSFhaAxjSLG/SJ89PRcta7cjXt+j04y1N7njo3DUDc48NNyz0zf0fKe12Y24ZFCKepNnRjKx3U5o0AJ6iNy76VZOCTPKX/TEq2qHDNmPamI7nDzU1JHK7KXg0oMdYesKxYZx1LWa7GvT1jHDeFJpHJKlJdi2yRvFGCp05ErXjilgg4seHoI48i84mRDnEAHOIwAGRPCAQvQAmdGAEzowh4EMieAwMdL2pYDS/A0zDingkqU/BFJWsG9wHiEbFitqr4Rn1W0dPH70zB/3C/koucVyzoh0yvP8AtZjVG3dOPczv7mkDzKrdxBGhS6BWfOxnTbeuPuQ2/ed9Aq3co7Yen4/3SM6PGamvmZBmDWvd0wwWsz71ze+5Ve/KUkkdFawtrSi59zptPBkDWt0DWgAcLLWpL5dzxNWeqTfknjKmykqz6PYe8HxAP0U1wIsxqLJJloqomng53yi4QGEVDBa5tJbr4OWfdU8bo9b0G8cv5Mn+BzerY6R3Z1LO3Z61RilyQezvHUlgkpLBHFSBzyHDtU02USpRbeSOtpWsPRv5qSk84Kp28VHJVLpARkMlvw5t/groTeDNrpKWyNnC/aSd9QO4vUJVJZ2OmkqDj82D0EcVYLWknFzYXd1nvTU5lU/g++DSigxMbpX+JZ+ikpVDmlLp77E5qMVj+80621A69An7tVFft9Nl5JX4rizN8TT4D9VP3qq7FStumye0gO0GKAa0wPh/FP4ip/pF8F0+T+sRu0eKOFxSi36eKauJ/wCkjKysIvGskjxnFnbqdg7z/FHvz8EHbWCf1DhX4u7dFEO//dHv1X2D2enruxglxl17CEW/nil7tV9huPT4+SN0eMnc6PwsjXVfYlnp67Moztxnddx/dyKGuqXRfTksmbUR4rud7R4Ef6VCU6p2U5dPaysFGWnrz7wqv/J9FW51TrhOxXGn/YgOHVJ3xznva8qLc/DOiFxaJcr/AGJYcFqP7iT8h/RJKfgbvrZf3I0aTZ2pcbcy8d9h8ypKMvBy1ep28f7jeodiJnmzy1g6/vFWqi2ZtbrlOP0LJ6/Z/Z+KlDsjS5595567dvV3Lpo26i8nm77qNS4+p7G0Qb6laKMp77ocwKTYitiDNx+FwPrY/NSiyLJI0MZZjfqVU1sWFLHKBtVC+I/eboeB6j5qupT1RwddncOhVU12OWs2Sq3Oc0Rjom2Zzg0EdRG8+izFbSzg9o+s20Ypt7mizk8mIvJM1o32YCTbvKtVk0jjfqGnqxBHg5WZJbDdnc3vANguHTpeD0lOeuCl5KeJHpHvTXIqz+VE2H1b2gNZ8eb5foumkjJu4ZZ7CDEZnmO1hrv4nTQi27VdOj7GNOKWcs1Kt08hAAtlIItxClofgoj7fdmgHzPcxxuCLHsve2vqpaCpqPYlxCqe/wB0HQA+P8LJOA6dNN7kjsXkkisRldbX1S05JfDxjLnYIcYl5lrC3pZd/wArowJ28deckeG4lK1rmlt9Tbqsev1KNI6lCOcpi4ficrXvBBs7pDQbxoUKJCdGOC5h2KPY5weLg6i3V/NlLQVSopkceNPaXOsCHHRugtYn6I0jVBMWnxV+YyW0PRDR37/RNRE6KK82IzOfmGlgbanXwRpLFRjgZU10rnZtdLEDyuk4jVGOCwcQlJ3XBGmm7xRoI+1Fdx7i/PmO/LoOobk9BHC8k8LpC4OOlxwvY709BCWPJdiDwcxuSd1tyXslMmi7TxE6nf8ALsU1TwUTkWmNA3KzBzyeRSy6lkQlkEStXWLHW35T6C6lEQ2F1wO0KxgizH7x71U+C0RzrOCa3QCHe48T8h/ukkQlIR5u09oPySktmToY1pnAcXZlefwyH0cV56ptI+qWu9GP4IzcSHS/nghPcdbhE+ENPOAcV1W7yzgvI4jk6NhVMLgbxYHz7VrQieWry5PW09I0NBPFXYMmVVplo04Pl2WUXFEVVYChaP53JaUT+IkIKFgN+A69yWlD+KkApBrpvCbgiPxEhP2cL3At63UdKJK5Ygw4DqHX1brpaRu4bFGGC/y7EaRK4Yz9kgbgO3+fEpaSXxLJzhw8PrxQokPfY80Ld30F08C95jDhjfRGEP32SNoWjQAIwg95j20bbIwQ95k8cQHUkyDqMm5oDglkWpiBnBPJHI4MSyIAEZARzAmmyOCvKwOBHeFNAUKB3RaDvAse9pt9Fc1sQNF4s5UrdF4yoTiJhHKwABzxf9VF5yRwGZnxt80NtjgsSTOHbYU/NVUzRqDK5w7nnN9bLAuFio0fUOkVfctov7GA5l1SaMoJnp9kMAkmdnuGMG4u0zd3FaNpSk9zz/WL2FP5DptHhIZvey2nXdaiyjxtSvk1Y4mtA6TfNT1M4pbsnaWD77VFyfgQpkj+NvmlmXgABj+NvmjMvAsCNmiv77fMIy/AYHGaMffb5hLLDAw1EY0zs/ME9w3FdMzqey37wRlgNFRH/eM/ME9wHPq4x/aN/MFHcBwqGH77PzBG4x0czDue3f8AEEPIiQvZ8TdO0aJb+AGB7Tuc23G4T3GN5+MffaNbe8EbiJOfZ1vb+YJYfgBOfZuzN/MEYYA6ZvxtHiEY+wC3HU4eaPyAXTqI8wjIYGWHEa9o1TywwZ/NZXu3WzXFtd+v6q+MsxISRoyj5qiJYQTqyIMgbC1x6QUpCJxRs4KrO5JeTmfKrhoZLHI3c9hHi0j6FZF7DEk/J7j01caoSg+x4/A8JfVShjb23uPwt/VUUKTmzcvbuNtBylydaw7CmsAaLgAWC3qMNKPnN5cSrz1s2oKFvb5qbZwsstoWdqhqYhxoWfyUa2Aw4czt80a2ADD2dvmnrYC/s9vb5pa2IQ4c3ifNGtgM/ZjL31T1sYhwxnb5o1MQow9vEp62Av7PbxPojWwE/ZzeJR7gB+z28SnrYYGjDW/zZGsMDhQN4o1iY12HN/myNYCfs9vEo1jFGHjiUaxC+wDiUawD2AcUtYYF9hajUPAw0Q4lPUJkjYgE8iLV1UTIZm6KcWBXabKx7gWGPVbQHk+UekMtO1zRdzJW2A3nN0fqFyXdPVE3+h3Cp1t+MBsrgYpowD77tXniT1dw3Ky2oaIbkeqX7uJ/Y9HHHZdJjOTLDCkyDJMyjgQmdGAwGdGAFzowAudLABnRgAzowAZkYATMngAzIwAmdGAFzIwAmZGAC6AEumITMjBEMyMAJmTwApejAZGl6MBkaZFJRE2ML09ImWm9ff8AVUlgkm5NDKqtBD2JMBJmg2uL6hVz4LqLakV27yro/SRl9JOEmVjwoiHhIY1MY5IBSkIEwBIACABACIAUIAExCIGAQAIAAkJiFSRECgBqAAoAa5SREYmAiYmf/9k="/>
          <p:cNvSpPr>
            <a:spLocks noChangeAspect="1" noChangeArrowheads="1"/>
          </p:cNvSpPr>
          <p:nvPr/>
        </p:nvSpPr>
        <p:spPr bwMode="auto">
          <a:xfrm>
            <a:off x="98425" y="-2127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endParaRPr lang="en-GB"/>
          </a:p>
        </p:txBody>
      </p:sp>
      <p:sp>
        <p:nvSpPr>
          <p:cNvPr id="139267" name="AutoShape 4" descr="data:image/jpeg;base64,/9j/4AAQSkZJRgABAQAAAQABAAD/2wCEAAkGBxQQEhQUEhQUFRQUEBcWFBUUFRUUFRAVFBQXFhYUFRUYHCggGBolHBQUITEhJSkrLi4uFx8zODMsNygtLiwBCgoKDg0OGhAQGiwkHB8sLC0sLCwsLCwsLCwsLCwsLCwsLCwsLCwsLCwsLCwsLCwsLCwsLCwsLCwsLCwsLCwsLP/AABEIANIA8AMBEQACEQEDEQH/xAAcAAABBQEBAQAAAAAAAAAAAAAAAQIDBAUHBgj/xABIEAABAwIDAwkFBQQIBQUAAAABAAIDBBEFEiEGMVEHEyJBYXGBkaEUMlKxwSNCYpLRFXLh8CQzQ1OissLxFmNzgqMXJjVkdP/EABsBAAIDAQEBAAAAAAAAAAAAAAABAgMFBAYH/8QAOBEAAgEDAwMCBAQEBAcAAAAAAAECAwQREiExBUFRBhMUIjJhcYGRwRUjM0IWJFKhJTREYoKx0f/aAAwDAQACEQMRAD8A7hZAsCZUBgHBANAAgMCoGIUCY1pTYYH2SGBCBCABAYFsgYWCABABZAsBZGQwFkABCABAwQAIALIALIALIANEAFkCwCBiFAgQMECABMMChIBUDEQAqBDXOTSAYEwHMCTAckMLIAVAAgAQBjybQxNqzSuuHCESl5LQyxcWhupvfS+5Q1rVpOpWlR0fdS2zgjpdp4XyVLScjaYsD5XOaI3GQE9F1+q1tesoU08/YKlpUhCMmvqzsT020NNJnyyt6DC9wN2uDB9/KRct7QnqRW6FRY25EpdpKWVzWsmYS8dDXR+l7NO4nsGqNSCVvUWcxexGdqqTX7ZtmvLHHXKxwdls91rN14o1ol8NV/08loY1B9r9o37AAy625sFuYE9ljdPUiHsT2254LdNUNka17DdrmgtOouCLg6plbWHglQIEACABADXBADWuTEOQAtkhhZAC2QAIAagQ5AxHFMQ26MABGvggCrW1giLRYkvNgBbzTSyLVguBRYxUDBAAgAQAIA883ZlhrZamTLIJImMbG5gOQsvc3PFV6Pmcjr+Ll7CpLbDyUv8Ag8tbVCOXmzUTtkGVgAjawC0duF76ix1S9vnHctd+5aNS+lYIKnZB7eela/PI+ifCGAZWkuIIIc5xPV1nrSdLlrwWQ6htGDWylnJNh+yrzHStnl6NNleI2saDnDdznjeAT1AXsnGnjBCpfLVNwX1FTDNkJXU80M0hjZNUSOcxrWOJY6QkZX9WYW33I7FGNJ4afdlta/j7sZwW8Ul+eB2MbLuqamMNjMcAjEc7y9v9KiZYsZlFzv6zbS/FOcMyI0L1U6ctW77fZntmtsrjLbbHIAEACTAEIATAp1gtYqynuQkVXyEag7lbpyiCZqg6LmLRUDBAAgBrkIByAIpCpITFaEMY8BRYGZIzPVD/AJcd/Fx0+Sn2IdzUVZMQpgCABAgQMEACABAAgBUAIUAF0ACQAmAIAEZApPxeBrHyGWPJG4tkdmGWNzTYtceog6WSyixUZ5UcbstteCAQbgi4I6wUyvDXJFWNu0qUHhikZDxZda3KXyalJL0G9y5prcsRMJVHSMdmSwMRz08ASKIwQA0tTyIVIYxrrkptAV6Nt3yO4vsO5gA+d0PgWC3dRGYW2O0TaCAyEBzycsbCbZnHj2DeoVamiOTu6fYzu6yguO7OY/8AqbW5r/Y2v7uQ7uF8yzvjZnsP8MW2nl5PY7H8oTayRsEsfNyuvlLTdjyASRxabA+S66FyqjxgwOp9CnaR9yLzE90uowDxu2m3UdCeajAkntq29mx3FxnPHsXNWuFT+7NrpnRql58z2j5PEjlPrcpFobk6OyHojha+veuT46Xg9F/he3znUxsXKdWg68y4cMhHrmSV7PwSl6YtcbN/qa9FysuFuepweJjfb0cPqrVfLujgq+lZL6J/qj1+y+2tPXksZmZIBfJIACQN5BBIK6qVeNTgwr7pVe03mtvJ6S6uM08Zt1tsKEiKIB85FyCejEDuLusngFzV7hUza6T0eV69UniJ4IcpFfY9OPU7+bGnYNVxfG1D1H+GbT7/AKkcfKJXtNzKw9hjbb0sj4yqOXpyyxjf9TWo+VWob/Wwxv7WksP1Vkb590cVT0tB7054PU7OcocFZIInsdC92jcxBa4/CHDce8BdNO5jPYxb7oVe1jrT1JGJNg7o/wBp0/NTnns76YgSPjk6OfpOuW5i8AXdqbp6X8yJq4jJ0KmV8uE/PY0aKgqIRh8zBPmeWsqmOe91muZvcxxs0NI6gLJx1JRZROrRqOrGWMcxPevGh7lejHZiyDeOBXXB7FElgu4fqy3AkKqpsycSRwshbkwa5DQEg1UAJyoDGZk8CC6eABIZHG+2Y8NfJSkHcKJtmN7bk97jc/NRY3yVMdxmKihMsxs0aADUvcdzWjrKrnNQWWX2trUuKipwW7OG7V7RyYhNzjxla0ERsH3Gm17nrcbC/cFkV6zqP7H0bpPTI2VPHMnyzFXOa56rkxp8+IxH+7ZI/wDwFn+tddnH+Zk896jqKFm15aOwbTYqKSmlmO9rDlHxPOjR52WpUmoRcjwtlbu4rxpruz55qJ3SPc95u57i5x4krCnJyk2z6pQoxpU1COyRJh9G6eVkTPfkeGt8evuAufBOnDXLBC7uI29KVSXY7dRbDUkdOYTG1xdHZ8jvfc63vB3VrutuWxGhBR04PnFXq1xOt7mrGHwcPrIDFI+M72Pc38pIWPUjpk0fSLap7tKM/KRLhVeaaaOZu+N4dpw3OHiCR4qVKeiSZXf20a9CVNrsfRXtjea52/R5vPfsy5lt52yfLPafue33zg+dMVrzUTSTO3yPLvDc0eAAHgsOrPVNs+qWFuqFCMF2RVUEsvB0zkoptnctjNk4aemZzkbHSyMDpS4B2pF8ov1C9ls0aKjFJo+adT6lVr15NSaS4OWbcYOKOskjaLRmz4xwa7ePA5vRZ1zT0TPadEvHcWqcuVszBBIsRoQbgjeCNxC508PKNacFOLizvmwuN+20jHuP2jRkk/eaN/jofFbdCprgmfLuqWnw1xKHbsehVxngUAYlSLPI4i/lv+i6KTISRaw0+8O4pVURgWpGqCZYQlTAljUGBZVYxjk0AwlMAJ0R3EVKg9C3xuDfzHX0upSJxRoAKsizz22Gy7cRjaxzzG5jszXAAi5FrEdYVVWl7iwzQ6dfysqmuKzk5RtdsbJhzWOdIyRr3loIBaQbX1Bvw4rMrW3trJ7fpfWo3stGnDSPMrlN06FyN096id9vdiAvwLnfwWhYrds8j6qn8kImlyz19mQQA++5z3DsYAAD4uv4K29liKRx+l7fVWlUfb9zlayj3R7rkiw4SVbpSNIY+j+8/o378ubzXdYwzLUeV9UXGmjGmu52Rah4U+ddqh/TKm39+75rEuP6jPqXR3mzh+Blqg0nwdhbXFuAZtxFFzY8ubH0Wzn+R+R849r/AIrp/wC/9zjwWOfR1si7gtPzlRCw7nTMB7swurKKzNHF1Cei2nL7H0g0WFh1LdR8obzucr5aIAH07+ste0+Fis++jsmew9K1d5wObLNPaHR+RittJUQnc5rZB3tu13oW+S0rGXKPGeqqC+SovudXWgeOBAGTiDftGnjcel/orabB8DqQ2f3j5KypwVIvFUliGuammAmZPAy0qgGOTQEIKmGRZDokuQKrxeWJvAOefABo/wAx8kMsX05NFQKwSA5Xy0VV300XBr3kd5a1vycuG+lskew9K0lmc/w/c5qsw9odX5F4PsaiTjMGflYHf61q2K+Rs8H6pnm4jHwv3PP8rs2ata34IG+GYkqi+fzJGr6Xp4oSl5Z4hcJ6jB1jkXh+xqH8Zw38sbT/AKlq2K+Rs8D6onm4jHwjoxXYeYPnDaCTNVVBHXO//MViV3moz6r0uGm0gvsUFSd74OqVLP8A28P+k0/+QLX/AOn/ACPn8Wn1f/yOVrIPoCNPZg2rKb/9DPmr7f8AqIzerp/CT/A+iwts+Ws5xy0sHM056+eI8Cwn6BcV99CPUeln/mJL7fucoWUe9PY8lEuWvA+KF4PhYrtsn/MPN+p4ZtU/DO2rVPnwFAGRjZsA74XtJ7swB9LqUOSSWdhkZs5p/FbzBC6Zboo74NMKgsQtkhkb9FJCLZVQyN25NAQEqwBZToEkNIr0fSmlPwtY3x1cfmFFlktoo0VEqBAHD+VOr5yvcL6RxtZ3HefmFk3svnwfQvTVLTa6vLPIrjPRnbeSmmyYewkavke/vBNh6ALatVimj5p1+prvJfbY59ypf/ISf9NnyK4L3+oeq9Nf8p+bPJrkPRHXORh39GnH/wBm/nGz9FrWT/lv8T596nX+Zj+H7s91idQIopHncyNzj/2gldUnhM8/Rg51IxXdnzXJJmJcd7nFx8Tf6rBm8yZ9aoR0Uox8IYezXs4pR3ZOpLTFs7li+G5cGdDvMdCO8ujjB+bVtSjilj7HzOhX1dRVTzP9zhyxe59Oi9iahn5uSN/wSNd5OBUqbxJM57yHuUJx8o+lKaUPY1w3OaCPEXW8nsfJZx0ycfBznlpk+zp29fOuPk231XFfP5F+J6f0tH+fJ/Y5Wss96eu5K2XxBnZE8/Jdll/UPN+ppYtMfdHcFrHz0CgDMxqLNE8cWEeYKa5JQ5KHOXY13XlafLVdcd0VTWGbLVQxrgeFEYjm3QmBYUBjXhNAVnt1ViY0MkduCaRJbsiwLVsj/jmfbua7IPRqrlySq8pGmolQhSA+ctpKrnquofvzTvt+6HEN9AFiXDzNs+q9KpKnawX2RmlUne3g+hdjafm6Knb/AMlp8xf6repLEEj5P1Cp7lzOXlnMOVuDLXB3xwNP5SQs6+XzpnsfS9TNu4eGeKXEenOlcjFWA+oj6yGvHba7T9FpWMuUeL9VUnmFTH2PRcqeKCGidHfpTnIB15fvny+avuZ6ab+5k9BtXWuk+0dziaxj6UuMGzsfhvtNZBHa4z53djWdI38QB4q+3hqmkZXWblULWT7vY+gZ4g9rmnc5pB7iLLaa2PmUZOMlLwz5txGjMEskR3xyOb4A6ellhVY6ZNH1iyrKrQhNd0V1Wjpayju3JziftFDFc3dGObdx6Gg9LLbt5aqaPmPWbd0buS8vJ4jlhrg+piiB/q4yXdhedPQLkvZZeD0Xpei4wlUfc8As89adC5G6TNUTydTImt8XuJ39zfVaFjHlnkPVVXEYQ85OuBaR4oVAFWsF2lCHHkxaVt4wOF2+RK64PYhV5NWmddjT2BVPkSJWpMkPkOiikBMoDEJTAY8JoEZ9TJlzH4Wn0Cu7FsFuWMHjywxj8Db95Fz6qhiqv5mXUisoY5WiCnllcbBkbjfw09bKM3hNl1tTdSrGK7s+cHOJ1O8m57zvWDJ5bPrVKKjBJdkNIvpuvpruF9LlEeQqvEGz6ZpIw1jWjcGgDwC31wfIqjzJv7nPuWTDS6OGcf2bix/7slrHzb6rjvIZSZ6T0zdKFaVN/wBxyhZR73Jo4BjMlFO2aOxIBBadz2kag+h8FbRqunLJwdQsI3lL25fqSbRY/LXS85MRoCGNb7rATew4ndc9idas6j3I9P6bSsoYjy+WZSp5NHOx1vklwAxRuqZBZ0ukYO8Rj73ib+AC1rSlpWWfP/UV+q1VUoPaP/s6Guw82cd5WsF5qobUNHQm0d2SNb9Wj0WbeU99SPcemr1SpujJ7rg8Gs89YbmzG1E2Hl5iyuDxq117XG5wt1roo3EqfBldR6TSvcOWzRl19a+eR8shzPe67jxO7ysAPBVTm5vLO62toW9NU4cIr3UOS6Ukllnc+TTBzTUbS4WfMeccDvAI6IPhZbdvDTBHzLrV38RdNrhbI9YrzJBAFeo3FCGjFp3e+ODz62d9V00+CNTgu4cehbg4j1SnyQTLLSokxb3SAtKoBj1JAMc6wTS3JIysSP2TzxFvFxAHzU5cF1JfMbELbNA4BUlMnlkiBEU8LXtLXAOa4WIOoIPUQk0uGOMnF5XJzHankyIzSURv18y47uxjvofNcNWzT3ies6d6jccQuOPJ4iDZqrkk5ptPIH3sczSGt7XO3W7VyRt6jljB6Gr1e0jS160zv2E0phhjjJzFkbWlx67C11sRWEfNa0/cm5JYySVtIyZjo5GhzHghzTuIKbWVgVOpKnJSi8NHhsW5LIH6wSPiPwnps9dR5rknZwlxsegtfUlxTWKiUkeOxLk6rYblrGygf3bhf8rrLlnZzXBv23qS1qbT+UwhglTmy+zzZuHNuv8AJU+xU4waX8TtMavcWD2myPJw97myVgyMGohuC5/APtoB2b+5ddG0xvI871T1CnF07f8AX/4dZYwAAAWAFgB1LRPGt5eRUCK2I0EdQwxysD2O3tcLhJxT2ZZSqzpyUoPDPEYpyWU77mB74jwPTZ5HUea5JWcHwegt/UlzT2niSPI4nyb1kIuxrZh+Bwa78rv1XNOzmuDdt/U1tPaawzD/AOHKu+X2aa/DIfnuVPw9TPBpfxaz051o9tsXydvztmrBlDTdsNwSSNxeRp4Dguu3tcPVI831b1AqkXSofmzqjQtA8iKgBEAQzDekBisHTkHcfS30XVTCfBPh51ePxX8x/BOaKkXFWTHIAtgqkZG9SQEVSdFOC3JIz6vUNb8UrP8AC4PPo1OZdTfc2WqkoYqAESAVMBLIAVAAgAQAIASyAFQAIAEACABAAgAQAIAEAIUAKgCOQfJIDFe20p/d+R/iuimxS4FpjaU/iYPQn9VZLgqRfCrLECBlxqoAY5qkmBVqTqrYEiMxXdGeDyf8Dh9VGbJxeEzSCqKuRUDBAAgAQAl0AF0AF0AF0AF0AF0AKgBLoALoALoAEAKgAQAIAEACAGPCQGRUC0g7j9FfAJcEea0je8jzH6q58FJeuqyxMLoGXsyowMjJUgKch6RVmcIlGDZUo8ZhknELJGuka0uc1pvlGg1I3HsVTmnwXztqlOGuS2ZuBROYVAAgAQAIARAHNMZxx7sQnifWS08MbWhvNMa67iNb3Y5czqfO0b9O0jG1hUUNUpeS5stjszoq18kzpYIQealLWtmdYHMS3q7LhOnPl52Kry0gpU4xjiUuV2LlNte2GCju2ed9TH0bhnOOIF+kBYXJ4aKfuJJfcp/h8pzqbpKPPgqbR7UVTTRhkEsJkqLPY7my6QD+zGpGu+6jUqNNF1nY0Zqo5SzpQ6p2gnZihjDJHs9iDvZ25dJHOBzFx0FgCN/WhzaqaSMbSnKz1t4erk04NuITTSVD2vZzUvNPjIu/nDazRbf7w9VJVVpbxwUS6bUVVU008rOfsY2PbU1BkoWiKWm52sjzB2QiWJzmtIuCbe8NN6hOo04rydVtYU3Cq21LSn+u5uYhtU6N8rWU0j2w++8lsYJsCQzORm0PUrZSwcVOyU0m5Yb4QQ7Zwv8AZXBrubqi5ofpljeL9B/aSLJe4ufI5dPqRc4949i/R48yWqmpmNJMDGF77jKC+9mdhsLpqeW14KZ20oUo1H/dn/Y11M5hUACABAAEANckBlVg+0b4/JXU2D4K041B4G66OxSzQVRNCIJIulUIZm41i0VJE6WZ2VjfMnqAHWUSkorLL7ehOvPRDlnGsf21nrnFkZMUJO4HpPH4nfQLOrXLlsj2vT+kU6S1S3aNvkqY1tW4DfzR18VO0eclPqJYoR27nX12niRUACABAAgBEAeIg2drIKqqnhNM8VDwQJc92tbew0H4iudU3GTa7mxK9oVKEKUsrT4G02xs7Y61z5I3T1bMtmgsiZYadV/GyapNavuOfUablTST0w/VliDZORs2HvzMyUkTmyDW7nFhaMotuuevgn7W8fsVyv4unVjjebLW2OBzVL6WWnMeenlL8shc1r726wDbcerrTqQcmmuxXY3VOjGpCecSWNgwzAphXvq5TH06VseVhcbPBu61wOihU3rcmFW6g7ZUI9nkyRsNIaeqjdIwPlrjUQubchtsuUPuN+hBUfaeGvLOn+JwVSEsbKOGSYhs5XVT6R876dvs1Qx5azOc4a5pLrlvvWbYN3anVEoSk19mKle0KMakaafzrG4T7KVDp53O5iVkpJY+YvL4ARbK2O2U27wm6byyKvaSpwWGnHxjf8zOrcLjocL9mq5o2zNe+SAtJuS2TMwtBAJOoBHaoOGmnpfJ0QuXXvfdpJ6Xyeg5OcPdHTc9L/XVLudkJ36+6Dw06u1Top6cvlnH1WtGdbRD6Y7I9WrjMBAAgAQAJZAa5AGXiPvN7z/lKtp8jfBVk1HArpOdlyN9wD2D5KvG5NDi9GCRecVQhnhuVqAuoCfhlYT52XPdr5Mm50Jr4lJnIqJuVrj2LK7HvorCSPV8kc/9PI4wu9CF2WXLPP8AqJuVBPwztwXeeGFQAIAEACAEQAWQAWSAEwCyABABZABZABZAEcsDXWzAG264Bsgak48MkAQIVAAgAQAiABRyAjinkDMrjeRvifS31VkBvghdoF0ooY6kddvcSPI2HpZRY4smypZJl2QqlEjz+19Lz9JLH1uYcv728eoChWhqg0aPTJqncRl4ZxhlLZhBFj1jgVi6T6Mqilhot8ndRzOIw3+8XMPiwkeoC6LR/OZPWoZtpI+gQVpHz4VAAgQIGCABAAgAQAIAEACABAAgAQAIAEACABAAgAQA0hQwMa5PAGbO2779QHqf9ldTFLgaT/PBXlLI6Q6uH4r+YQ0CLTVFlhZkKqiSSMfFX6DvVqWdjsorG6Ob7c4O+K9RELxn+sHwH4u5ZN3QcHlHreldQjL+XPnseNoaosmjmH9nI1xPYCL+l1yUpOMkzWvKarUml4PouCuBa13UWgjuIWs5dz5zOjiTQ414S1i9hjxWBGsj7Q5tUEaiOgd7QEahaRwlRqFpFD09QYFzo1CwLmRqDAZkagwGZGoMBnCNQYDOE8oMCc4EZQYE50JZDAhmCMhpE58IyPSHPhGQ0gagIyGkb7UFINI01YQw0kUlWLJZJRhngpQy84Mw3E6doCvpruV1IuPJKArMlJDDpI7gWgjwJH1UnugRcaVWyaJpjYFVougsvB4DFdsoi4tY2QlriDduWxGnWqZXSi8I9Ha9InOKk3sYOJ7XSFhaAxjSLG/SJ89PRcta7cjXt+j04y1N7njo3DUDc48NNyz0zf0fKe12Y24ZFCKepNnRjKx3U5o0AJ6iNy76VZOCTPKX/TEq2qHDNmPamI7nDzU1JHK7KXg0oMdYesKxYZx1LWa7GvT1jHDeFJpHJKlJdi2yRvFGCp05ErXjilgg4seHoI48i84mRDnEAHOIwAGRPCAQvQAmdGAEzowh4EMieAwMdL2pYDS/A0zDingkqU/BFJWsG9wHiEbFitqr4Rn1W0dPH70zB/3C/koucVyzoh0yvP8AtZjVG3dOPczv7mkDzKrdxBGhS6BWfOxnTbeuPuQ2/ed9Aq3co7Yen4/3SM6PGamvmZBmDWvd0wwWsz71ze+5Ve/KUkkdFawtrSi59zptPBkDWt0DWgAcLLWpL5dzxNWeqTfknjKmykqz6PYe8HxAP0U1wIsxqLJJloqomng53yi4QGEVDBa5tJbr4OWfdU8bo9b0G8cv5Mn+BzerY6R3Z1LO3Z61RilyQezvHUlgkpLBHFSBzyHDtU02USpRbeSOtpWsPRv5qSk84Kp28VHJVLpARkMlvw5t/groTeDNrpKWyNnC/aSd9QO4vUJVJZ2OmkqDj82D0EcVYLWknFzYXd1nvTU5lU/g++DSigxMbpX+JZ+ikpVDmlLp77E5qMVj+80621A69An7tVFft9Nl5JX4rizN8TT4D9VP3qq7FStumye0gO0GKAa0wPh/FP4ip/pF8F0+T+sRu0eKOFxSi36eKauJ/wCkjKysIvGskjxnFnbqdg7z/FHvz8EHbWCf1DhX4u7dFEO//dHv1X2D2enruxglxl17CEW/nil7tV9huPT4+SN0eMnc6PwsjXVfYlnp67Moztxnddx/dyKGuqXRfTksmbUR4rud7R4Ef6VCU6p2U5dPaysFGWnrz7wqv/J9FW51TrhOxXGn/YgOHVJ3xznva8qLc/DOiFxaJcr/AGJYcFqP7iT8h/RJKfgbvrZf3I0aTZ2pcbcy8d9h8ypKMvBy1ep28f7jeodiJnmzy1g6/vFWqi2ZtbrlOP0LJ6/Z/Z+KlDsjS5595567dvV3Lpo26i8nm77qNS4+p7G0Qb6laKMp77ocwKTYitiDNx+FwPrY/NSiyLJI0MZZjfqVU1sWFLHKBtVC+I/eboeB6j5qupT1RwddncOhVU12OWs2Sq3Oc0Rjom2Zzg0EdRG8+izFbSzg9o+s20Ypt7mizk8mIvJM1o32YCTbvKtVk0jjfqGnqxBHg5WZJbDdnc3vANguHTpeD0lOeuCl5KeJHpHvTXIqz+VE2H1b2gNZ8eb5foumkjJu4ZZ7CDEZnmO1hrv4nTQi27VdOj7GNOKWcs1Kt08hAAtlIItxClofgoj7fdmgHzPcxxuCLHsve2vqpaCpqPYlxCqe/wB0HQA+P8LJOA6dNN7kjsXkkisRldbX1S05JfDxjLnYIcYl5lrC3pZd/wArowJ28deckeG4lK1rmlt9Tbqsev1KNI6lCOcpi4ficrXvBBs7pDQbxoUKJCdGOC5h2KPY5weLg6i3V/NlLQVSopkceNPaXOsCHHRugtYn6I0jVBMWnxV+YyW0PRDR37/RNRE6KK82IzOfmGlgbanXwRpLFRjgZU10rnZtdLEDyuk4jVGOCwcQlJ3XBGmm7xRoI+1Fdx7i/PmO/LoOobk9BHC8k8LpC4OOlxwvY709BCWPJdiDwcxuSd1tyXslMmi7TxE6nf8ALsU1TwUTkWmNA3KzBzyeRSy6lkQlkEStXWLHW35T6C6lEQ2F1wO0KxgizH7x71U+C0RzrOCa3QCHe48T8h/ukkQlIR5u09oPySktmToY1pnAcXZlefwyH0cV56ptI+qWu9GP4IzcSHS/nghPcdbhE+ENPOAcV1W7yzgvI4jk6NhVMLgbxYHz7VrQieWry5PW09I0NBPFXYMmVVplo04Pl2WUXFEVVYChaP53JaUT+IkIKFgN+A69yWlD+KkApBrpvCbgiPxEhP2cL3At63UdKJK5Ygw4DqHX1brpaRu4bFGGC/y7EaRK4Yz9kgbgO3+fEpaSXxLJzhw8PrxQokPfY80Ld30F08C95jDhjfRGEP32SNoWjQAIwg95j20bbIwQ95k8cQHUkyDqMm5oDglkWpiBnBPJHI4MSyIAEZARzAmmyOCvKwOBHeFNAUKB3RaDvAse9pt9Fc1sQNF4s5UrdF4yoTiJhHKwABzxf9VF5yRwGZnxt80NtjgsSTOHbYU/NVUzRqDK5w7nnN9bLAuFio0fUOkVfctov7GA5l1SaMoJnp9kMAkmdnuGMG4u0zd3FaNpSk9zz/WL2FP5DptHhIZvey2nXdaiyjxtSvk1Y4mtA6TfNT1M4pbsnaWD77VFyfgQpkj+NvmlmXgABj+NvmjMvAsCNmiv77fMIy/AYHGaMffb5hLLDAw1EY0zs/ME9w3FdMzqey37wRlgNFRH/eM/ME9wHPq4x/aN/MFHcBwqGH77PzBG4x0czDue3f8AEEPIiQvZ8TdO0aJb+AGB7Tuc23G4T3GN5+MffaNbe8EbiJOfZ1vb+YJYfgBOfZuzN/MEYYA6ZvxtHiEY+wC3HU4eaPyAXTqI8wjIYGWHEa9o1TywwZ/NZXu3WzXFtd+v6q+MsxISRoyj5qiJYQTqyIMgbC1x6QUpCJxRs4KrO5JeTmfKrhoZLHI3c9hHi0j6FZF7DEk/J7j01caoSg+x4/A8JfVShjb23uPwt/VUUKTmzcvbuNtBylydaw7CmsAaLgAWC3qMNKPnN5cSrz1s2oKFvb5qbZwsstoWdqhqYhxoWfyUa2Aw4czt80a2ADD2dvmnrYC/s9vb5pa2IQ4c3ifNGtgM/ZjL31T1sYhwxnb5o1MQow9vEp62Av7PbxPojWwE/ZzeJR7gB+z28SnrYYGjDW/zZGsMDhQN4o1iY12HN/myNYCfs9vEo1jFGHjiUaxC+wDiUawD2AcUtYYF9hajUPAw0Q4lPUJkjYgE8iLV1UTIZm6KcWBXabKx7gWGPVbQHk+UekMtO1zRdzJW2A3nN0fqFyXdPVE3+h3Cp1t+MBsrgYpowD77tXniT1dw3Ky2oaIbkeqX7uJ/Y9HHHZdJjOTLDCkyDJMyjgQmdGAwGdGAFzowAudLABnRgAzowAZkYATMngAzIwAmdGAFzIwAmZGAC6AEumITMjBEMyMAJmTwApejAZGl6MBkaZFJRE2ML09ImWm9ff8AVUlgkm5NDKqtBD2JMBJmg2uL6hVz4LqLakV27yro/SRl9JOEmVjwoiHhIY1MY5IBSkIEwBIACABACIAUIAExCIGAQAIAAkJiFSRECgBqAAoAa5SREYmAiYmf/9k="/>
          <p:cNvSpPr>
            <a:spLocks noChangeAspect="1" noChangeArrowheads="1"/>
          </p:cNvSpPr>
          <p:nvPr/>
        </p:nvSpPr>
        <p:spPr bwMode="auto">
          <a:xfrm>
            <a:off x="98425" y="-2127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endParaRPr lang="en-GB"/>
          </a:p>
        </p:txBody>
      </p:sp>
      <p:pic>
        <p:nvPicPr>
          <p:cNvPr id="139268" name="Picture 6" descr="http://www.caketoppers.co.uk/graphics/10570925-item-100th_birthday_number_cake.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4075" y="2187575"/>
            <a:ext cx="4895850" cy="427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9" name="Title 4"/>
          <p:cNvSpPr>
            <a:spLocks noGrp="1"/>
          </p:cNvSpPr>
          <p:nvPr>
            <p:ph type="ctrTitle"/>
          </p:nvPr>
        </p:nvSpPr>
        <p:spPr>
          <a:xfrm>
            <a:off x="685800" y="836613"/>
            <a:ext cx="7772400" cy="1512887"/>
          </a:xfrm>
        </p:spPr>
        <p:txBody>
          <a:bodyPr/>
          <a:lstStyle/>
          <a:p>
            <a:r>
              <a:rPr lang="en-GB" smtClean="0"/>
              <a:t>Ribbon arch 1913-2013</a:t>
            </a:r>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13" descr="09.11.26.05 :: OT :: SC Study Series 1"/>
          <p:cNvPicPr>
            <a:picLocks noChangeAspect="1" noChangeArrowheads="1"/>
          </p:cNvPicPr>
          <p:nvPr/>
        </p:nvPicPr>
        <p:blipFill>
          <a:blip r:embed="rId2">
            <a:extLst>
              <a:ext uri="{28A0092B-C50C-407E-A947-70E740481C1C}">
                <a14:useLocalDpi xmlns:a14="http://schemas.microsoft.com/office/drawing/2010/main" val="0"/>
              </a:ext>
            </a:extLst>
          </a:blip>
          <a:srcRect l="1529" t="19809" r="3024" b="12305"/>
          <a:stretch>
            <a:fillRect/>
          </a:stretch>
        </p:blipFill>
        <p:spPr bwMode="auto">
          <a:xfrm>
            <a:off x="2620963" y="115888"/>
            <a:ext cx="3427412" cy="163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1" name="Picture 9" descr="09.11.26.05 :: OT :: SC Study Series 1"/>
          <p:cNvPicPr>
            <a:picLocks noChangeAspect="1" noChangeArrowheads="1"/>
          </p:cNvPicPr>
          <p:nvPr/>
        </p:nvPicPr>
        <p:blipFill>
          <a:blip r:embed="rId3">
            <a:extLst>
              <a:ext uri="{28A0092B-C50C-407E-A947-70E740481C1C}">
                <a14:useLocalDpi xmlns:a14="http://schemas.microsoft.com/office/drawing/2010/main" val="0"/>
              </a:ext>
            </a:extLst>
          </a:blip>
          <a:srcRect l="3745" t="21584" r="15675" b="4723"/>
          <a:stretch>
            <a:fillRect/>
          </a:stretch>
        </p:blipFill>
        <p:spPr bwMode="auto">
          <a:xfrm>
            <a:off x="0" y="115888"/>
            <a:ext cx="2587625"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2" name="Picture 11" descr="09.11.26.05 :: OT :: SC Study Series 1"/>
          <p:cNvPicPr>
            <a:picLocks noChangeAspect="1" noChangeArrowheads="1"/>
          </p:cNvPicPr>
          <p:nvPr/>
        </p:nvPicPr>
        <p:blipFill>
          <a:blip r:embed="rId4">
            <a:extLst>
              <a:ext uri="{28A0092B-C50C-407E-A947-70E740481C1C}">
                <a14:useLocalDpi xmlns:a14="http://schemas.microsoft.com/office/drawing/2010/main" val="0"/>
              </a:ext>
            </a:extLst>
          </a:blip>
          <a:srcRect l="10324" t="17937" r="10632" b="15359"/>
          <a:stretch>
            <a:fillRect/>
          </a:stretch>
        </p:blipFill>
        <p:spPr bwMode="auto">
          <a:xfrm>
            <a:off x="6156325" y="115888"/>
            <a:ext cx="2844800" cy="160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3" name="Picture 9" descr="NMstart1494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1844675"/>
            <a:ext cx="255587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4" name="Picture 10" descr="NMstart1497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2838" y="1844675"/>
            <a:ext cx="2951162"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5" name="Picture 8" descr="NMstart1493m"/>
          <p:cNvPicPr>
            <a:picLocks noChangeAspect="1" noChangeArrowheads="1"/>
          </p:cNvPicPr>
          <p:nvPr/>
        </p:nvPicPr>
        <p:blipFill>
          <a:blip r:embed="rId7">
            <a:extLst>
              <a:ext uri="{28A0092B-C50C-407E-A947-70E740481C1C}">
                <a14:useLocalDpi xmlns:a14="http://schemas.microsoft.com/office/drawing/2010/main" val="0"/>
              </a:ext>
            </a:extLst>
          </a:blip>
          <a:srcRect t="6523" b="11942"/>
          <a:stretch>
            <a:fillRect/>
          </a:stretch>
        </p:blipFill>
        <p:spPr bwMode="auto">
          <a:xfrm>
            <a:off x="2627313" y="1844675"/>
            <a:ext cx="345757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6" name="Picture 9" descr="10.11.05.02 :: OT :: SC Study Series 1"/>
          <p:cNvPicPr>
            <a:picLocks noChangeAspect="1" noChangeArrowheads="1"/>
          </p:cNvPicPr>
          <p:nvPr/>
        </p:nvPicPr>
        <p:blipFill>
          <a:blip r:embed="rId8">
            <a:extLst>
              <a:ext uri="{28A0092B-C50C-407E-A947-70E740481C1C}">
                <a14:useLocalDpi xmlns:a14="http://schemas.microsoft.com/office/drawing/2010/main" val="0"/>
              </a:ext>
            </a:extLst>
          </a:blip>
          <a:srcRect l="11446" t="10617" r="7217" b="7750"/>
          <a:stretch>
            <a:fillRect/>
          </a:stretch>
        </p:blipFill>
        <p:spPr bwMode="auto">
          <a:xfrm>
            <a:off x="0" y="3789363"/>
            <a:ext cx="255587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7" name="Picture 13" descr="10.11.05.02 :: OT :: SC Study Series 1"/>
          <p:cNvPicPr>
            <a:picLocks noChangeAspect="1" noChangeArrowheads="1"/>
          </p:cNvPicPr>
          <p:nvPr/>
        </p:nvPicPr>
        <p:blipFill>
          <a:blip r:embed="rId9">
            <a:extLst>
              <a:ext uri="{28A0092B-C50C-407E-A947-70E740481C1C}">
                <a14:useLocalDpi xmlns:a14="http://schemas.microsoft.com/office/drawing/2010/main" val="0"/>
              </a:ext>
            </a:extLst>
          </a:blip>
          <a:srcRect t="7962" b="12413"/>
          <a:stretch>
            <a:fillRect/>
          </a:stretch>
        </p:blipFill>
        <p:spPr bwMode="auto">
          <a:xfrm>
            <a:off x="2700338" y="3789363"/>
            <a:ext cx="3384550"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8" name="Picture 11" descr="10.11.05.02 :: OT :: SC Study Series 1"/>
          <p:cNvPicPr>
            <a:picLocks noChangeAspect="1" noChangeArrowheads="1"/>
          </p:cNvPicPr>
          <p:nvPr/>
        </p:nvPicPr>
        <p:blipFill>
          <a:blip r:embed="rId10">
            <a:extLst>
              <a:ext uri="{28A0092B-C50C-407E-A947-70E740481C1C}">
                <a14:useLocalDpi xmlns:a14="http://schemas.microsoft.com/office/drawing/2010/main" val="0"/>
              </a:ext>
            </a:extLst>
          </a:blip>
          <a:srcRect l="8290" t="16866" r="19859" b="18674"/>
          <a:stretch>
            <a:fillRect/>
          </a:stretch>
        </p:blipFill>
        <p:spPr bwMode="auto">
          <a:xfrm>
            <a:off x="6245225" y="3789363"/>
            <a:ext cx="2898775"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9" name="TextBox 10"/>
          <p:cNvSpPr txBox="1">
            <a:spLocks noChangeArrowheads="1"/>
          </p:cNvSpPr>
          <p:nvPr/>
        </p:nvSpPr>
        <p:spPr bwMode="auto">
          <a:xfrm>
            <a:off x="1763713" y="5805488"/>
            <a:ext cx="63373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r>
              <a:rPr lang="en-GB" sz="3200"/>
              <a:t>Note class II molars at the start</a:t>
            </a:r>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3" descr="feb24 2011 052"/>
          <p:cNvPicPr>
            <a:picLocks noChangeAspect="1" noChangeArrowheads="1"/>
          </p:cNvPicPr>
          <p:nvPr/>
        </p:nvPicPr>
        <p:blipFill>
          <a:blip r:embed="rId2">
            <a:extLst>
              <a:ext uri="{28A0092B-C50C-407E-A947-70E740481C1C}">
                <a14:useLocalDpi xmlns:a14="http://schemas.microsoft.com/office/drawing/2010/main" val="0"/>
              </a:ext>
            </a:extLst>
          </a:blip>
          <a:srcRect l="1405" t="10622" r="2805" b="21751"/>
          <a:stretch>
            <a:fillRect/>
          </a:stretch>
        </p:blipFill>
        <p:spPr bwMode="auto">
          <a:xfrm>
            <a:off x="2700338" y="2133600"/>
            <a:ext cx="3536950"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15" name="Picture 4" descr="feb24 2011 053"/>
          <p:cNvPicPr>
            <a:picLocks noChangeAspect="1" noChangeArrowheads="1"/>
          </p:cNvPicPr>
          <p:nvPr/>
        </p:nvPicPr>
        <p:blipFill>
          <a:blip r:embed="rId3">
            <a:extLst>
              <a:ext uri="{28A0092B-C50C-407E-A947-70E740481C1C}">
                <a14:useLocalDpi xmlns:a14="http://schemas.microsoft.com/office/drawing/2010/main" val="0"/>
              </a:ext>
            </a:extLst>
          </a:blip>
          <a:srcRect l="15102" t="4726" r="15508" b="27156"/>
          <a:stretch>
            <a:fillRect/>
          </a:stretch>
        </p:blipFill>
        <p:spPr bwMode="auto">
          <a:xfrm>
            <a:off x="0" y="2133600"/>
            <a:ext cx="264477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16" name="Picture 5" descr="feb24 2011 054"/>
          <p:cNvPicPr>
            <a:picLocks noChangeAspect="1" noChangeArrowheads="1"/>
          </p:cNvPicPr>
          <p:nvPr/>
        </p:nvPicPr>
        <p:blipFill>
          <a:blip r:embed="rId4">
            <a:extLst>
              <a:ext uri="{28A0092B-C50C-407E-A947-70E740481C1C}">
                <a14:useLocalDpi xmlns:a14="http://schemas.microsoft.com/office/drawing/2010/main" val="0"/>
              </a:ext>
            </a:extLst>
          </a:blip>
          <a:srcRect l="23405" t="22786" r="5853" b="11394"/>
          <a:stretch>
            <a:fillRect/>
          </a:stretch>
        </p:blipFill>
        <p:spPr bwMode="auto">
          <a:xfrm>
            <a:off x="6300788" y="2133600"/>
            <a:ext cx="2698750" cy="178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17" name="Picture 13" descr="11.09.20.12 :: OT :: SC Study Series 1"/>
          <p:cNvPicPr>
            <a:picLocks noChangeAspect="1" noChangeArrowheads="1"/>
          </p:cNvPicPr>
          <p:nvPr/>
        </p:nvPicPr>
        <p:blipFill>
          <a:blip r:embed="rId5">
            <a:extLst>
              <a:ext uri="{28A0092B-C50C-407E-A947-70E740481C1C}">
                <a14:useLocalDpi xmlns:a14="http://schemas.microsoft.com/office/drawing/2010/main" val="0"/>
              </a:ext>
            </a:extLst>
          </a:blip>
          <a:srcRect l="8116" t="19656" b="10094"/>
          <a:stretch>
            <a:fillRect/>
          </a:stretch>
        </p:blipFill>
        <p:spPr bwMode="auto">
          <a:xfrm>
            <a:off x="2771775" y="4076700"/>
            <a:ext cx="3527425"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18" name="Picture 9" descr="11.09.20.12 :: OT :: SC Study Series 1"/>
          <p:cNvPicPr>
            <a:picLocks noChangeAspect="1" noChangeArrowheads="1"/>
          </p:cNvPicPr>
          <p:nvPr/>
        </p:nvPicPr>
        <p:blipFill>
          <a:blip r:embed="rId6">
            <a:extLst>
              <a:ext uri="{28A0092B-C50C-407E-A947-70E740481C1C}">
                <a14:useLocalDpi xmlns:a14="http://schemas.microsoft.com/office/drawing/2010/main" val="0"/>
              </a:ext>
            </a:extLst>
          </a:blip>
          <a:srcRect l="8797" t="10609" r="10110" b="9766"/>
          <a:stretch>
            <a:fillRect/>
          </a:stretch>
        </p:blipFill>
        <p:spPr bwMode="auto">
          <a:xfrm>
            <a:off x="0" y="4076700"/>
            <a:ext cx="275907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19" name="Picture 11" descr="11.09.20.12 :: OT :: SC Study Series 1"/>
          <p:cNvPicPr>
            <a:picLocks noChangeAspect="1" noChangeArrowheads="1"/>
          </p:cNvPicPr>
          <p:nvPr/>
        </p:nvPicPr>
        <p:blipFill>
          <a:blip r:embed="rId7">
            <a:extLst>
              <a:ext uri="{28A0092B-C50C-407E-A947-70E740481C1C}">
                <a14:useLocalDpi xmlns:a14="http://schemas.microsoft.com/office/drawing/2010/main" val="0"/>
              </a:ext>
            </a:extLst>
          </a:blip>
          <a:srcRect l="5302" t="18571" r="13605" b="7112"/>
          <a:stretch>
            <a:fillRect/>
          </a:stretch>
        </p:blipFill>
        <p:spPr bwMode="auto">
          <a:xfrm>
            <a:off x="6305550" y="4076700"/>
            <a:ext cx="2838450"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41" name="Rectangle 7"/>
          <p:cNvSpPr>
            <a:spLocks noGrp="1" noChangeArrowheads="1"/>
          </p:cNvSpPr>
          <p:nvPr>
            <p:ph sz="quarter" idx="3"/>
          </p:nvPr>
        </p:nvSpPr>
        <p:spPr/>
        <p:txBody>
          <a:bodyPr/>
          <a:lstStyle/>
          <a:p>
            <a:endParaRPr lang="en-US" sz="2400" smtClean="0"/>
          </a:p>
        </p:txBody>
      </p:sp>
      <p:pic>
        <p:nvPicPr>
          <p:cNvPr id="142342" name="Picture 9" descr="12.02.14.09 :: OT :: SC Study Series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3500438"/>
            <a:ext cx="4554538"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3" name="Picture 11" descr="12.02.14.09 :: OT :: SC Study Series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3500438"/>
            <a:ext cx="4554537"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4" name="Picture 13" descr="12.02.14.09 :: OT :: SC Study Series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9975" y="285750"/>
            <a:ext cx="4695825" cy="311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4" name="Picture 5" descr="12.02.14.09 :: OT :: SC Study Series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3827463"/>
            <a:ext cx="4397375" cy="303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65" name="Picture 7" descr="12.02.14.09 :: OT :: SC Study Series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811588"/>
            <a:ext cx="4394200"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66" name="Picture 8" descr="12.02.14.09 :: OT :: SC Study Series 1"/>
          <p:cNvPicPr>
            <a:picLocks noChangeAspect="1" noChangeArrowheads="1"/>
          </p:cNvPicPr>
          <p:nvPr/>
        </p:nvPicPr>
        <p:blipFill>
          <a:blip r:embed="rId4" cstate="print">
            <a:extLst>
              <a:ext uri="{28A0092B-C50C-407E-A947-70E740481C1C}">
                <a14:useLocalDpi xmlns:a14="http://schemas.microsoft.com/office/drawing/2010/main" val="0"/>
              </a:ext>
            </a:extLst>
          </a:blip>
          <a:srcRect t="11475" b="13115"/>
          <a:stretch>
            <a:fillRect/>
          </a:stretch>
        </p:blipFill>
        <p:spPr bwMode="auto">
          <a:xfrm>
            <a:off x="1331640" y="165997"/>
            <a:ext cx="3095898" cy="35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67" name="Picture 10" descr="12.02.14.09 :: OT :: SC Study Series 1"/>
          <p:cNvPicPr>
            <a:picLocks noChangeAspect="1" noChangeArrowheads="1"/>
          </p:cNvPicPr>
          <p:nvPr/>
        </p:nvPicPr>
        <p:blipFill>
          <a:blip r:embed="rId5" cstate="print">
            <a:extLst>
              <a:ext uri="{28A0092B-C50C-407E-A947-70E740481C1C}">
                <a14:useLocalDpi xmlns:a14="http://schemas.microsoft.com/office/drawing/2010/main" val="0"/>
              </a:ext>
            </a:extLst>
          </a:blip>
          <a:srcRect t="14133" b="10968"/>
          <a:stretch>
            <a:fillRect/>
          </a:stretch>
        </p:blipFill>
        <p:spPr bwMode="auto">
          <a:xfrm>
            <a:off x="4572000" y="165996"/>
            <a:ext cx="3085283" cy="3478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5868144" y="1556792"/>
            <a:ext cx="1187276" cy="3600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2149840" y="1563665"/>
            <a:ext cx="1414048" cy="3600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4"/>
          <p:cNvSpPr>
            <a:spLocks noGrp="1" noChangeArrowheads="1"/>
          </p:cNvSpPr>
          <p:nvPr>
            <p:ph type="title"/>
          </p:nvPr>
        </p:nvSpPr>
        <p:spPr/>
        <p:txBody>
          <a:bodyPr/>
          <a:lstStyle/>
          <a:p>
            <a:endParaRPr lang="en-US" smtClean="0"/>
          </a:p>
        </p:txBody>
      </p:sp>
      <p:sp>
        <p:nvSpPr>
          <p:cNvPr id="144387" name="Rectangle 6"/>
          <p:cNvSpPr>
            <a:spLocks noGrp="1" noChangeArrowheads="1"/>
          </p:cNvSpPr>
          <p:nvPr>
            <p:ph sz="quarter" idx="2"/>
          </p:nvPr>
        </p:nvSpPr>
        <p:spPr/>
        <p:txBody>
          <a:bodyPr/>
          <a:lstStyle/>
          <a:p>
            <a:endParaRPr lang="en-US" sz="2400" smtClean="0"/>
          </a:p>
        </p:txBody>
      </p:sp>
      <p:pic>
        <p:nvPicPr>
          <p:cNvPr id="144388" name="Picture 9" descr="11.01.28.13 :: OT :: SC Study Series 1"/>
          <p:cNvPicPr>
            <a:picLocks noChangeAspect="1" noChangeArrowheads="1"/>
          </p:cNvPicPr>
          <p:nvPr/>
        </p:nvPicPr>
        <p:blipFill>
          <a:blip r:embed="rId2">
            <a:extLst>
              <a:ext uri="{28A0092B-C50C-407E-A947-70E740481C1C}">
                <a14:useLocalDpi xmlns:a14="http://schemas.microsoft.com/office/drawing/2010/main" val="0"/>
              </a:ext>
            </a:extLst>
          </a:blip>
          <a:srcRect l="8807" t="5313" b="7100"/>
          <a:stretch>
            <a:fillRect/>
          </a:stretch>
        </p:blipFill>
        <p:spPr bwMode="auto">
          <a:xfrm>
            <a:off x="0" y="333375"/>
            <a:ext cx="2736850" cy="174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89" name="Picture 11" descr="11.01.28.13 :: OT :: SC Study Series 1"/>
          <p:cNvPicPr>
            <a:picLocks noChangeAspect="1" noChangeArrowheads="1"/>
          </p:cNvPicPr>
          <p:nvPr/>
        </p:nvPicPr>
        <p:blipFill>
          <a:blip r:embed="rId3">
            <a:extLst>
              <a:ext uri="{28A0092B-C50C-407E-A947-70E740481C1C}">
                <a14:useLocalDpi xmlns:a14="http://schemas.microsoft.com/office/drawing/2010/main" val="0"/>
              </a:ext>
            </a:extLst>
          </a:blip>
          <a:srcRect l="14104" t="7967" r="6566" b="13457"/>
          <a:stretch>
            <a:fillRect/>
          </a:stretch>
        </p:blipFill>
        <p:spPr bwMode="auto">
          <a:xfrm>
            <a:off x="6156325" y="333375"/>
            <a:ext cx="273685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0" name="Picture 13" descr="11.01.28.13 :: OT :: SC Study Series 1"/>
          <p:cNvPicPr>
            <a:picLocks noChangeAspect="1" noChangeArrowheads="1"/>
          </p:cNvPicPr>
          <p:nvPr/>
        </p:nvPicPr>
        <p:blipFill>
          <a:blip r:embed="rId4">
            <a:extLst>
              <a:ext uri="{28A0092B-C50C-407E-A947-70E740481C1C}">
                <a14:useLocalDpi xmlns:a14="http://schemas.microsoft.com/office/drawing/2010/main" val="0"/>
              </a:ext>
            </a:extLst>
          </a:blip>
          <a:srcRect l="1485" t="10004" r="2945" b="12515"/>
          <a:stretch>
            <a:fillRect/>
          </a:stretch>
        </p:blipFill>
        <p:spPr bwMode="auto">
          <a:xfrm>
            <a:off x="2771775" y="333375"/>
            <a:ext cx="334327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1" name="Picture 13" descr="11.04.08.16 :: OT :: SC Study Series 1"/>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l="3822" t="15034" b="10257"/>
          <a:stretch>
            <a:fillRect/>
          </a:stretch>
        </p:blipFill>
        <p:spPr>
          <a:xfrm>
            <a:off x="2771775" y="2205038"/>
            <a:ext cx="3348038" cy="1728787"/>
          </a:xfrm>
          <a:noFill/>
        </p:spPr>
      </p:pic>
      <p:pic>
        <p:nvPicPr>
          <p:cNvPr id="144392" name="Picture 9" descr="11.04.08.16 :: OT :: SC Study Series 1"/>
          <p:cNvPicPr>
            <a:picLocks noChangeAspect="1" noChangeArrowheads="1"/>
          </p:cNvPicPr>
          <p:nvPr/>
        </p:nvPicPr>
        <p:blipFill>
          <a:blip r:embed="rId6">
            <a:extLst>
              <a:ext uri="{28A0092B-C50C-407E-A947-70E740481C1C}">
                <a14:useLocalDpi xmlns:a14="http://schemas.microsoft.com/office/drawing/2010/main" val="0"/>
              </a:ext>
            </a:extLst>
          </a:blip>
          <a:srcRect l="12321" t="10605" r="6586" b="12425"/>
          <a:stretch>
            <a:fillRect/>
          </a:stretch>
        </p:blipFill>
        <p:spPr bwMode="auto">
          <a:xfrm>
            <a:off x="0" y="2205038"/>
            <a:ext cx="2741613"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3" name="Content Placeholder 11" descr="11.04.08.16 :: OT :: SC Study Series 1"/>
          <p:cNvPicPr>
            <a:picLocks noGrp="1" noChangeAspect="1" noChangeArrowheads="1"/>
          </p:cNvPicPr>
          <p:nvPr>
            <p:ph sz="quarter" idx="3"/>
          </p:nvPr>
        </p:nvPicPr>
        <p:blipFill>
          <a:blip r:embed="rId7">
            <a:extLst>
              <a:ext uri="{28A0092B-C50C-407E-A947-70E740481C1C}">
                <a14:useLocalDpi xmlns:a14="http://schemas.microsoft.com/office/drawing/2010/main" val="0"/>
              </a:ext>
            </a:extLst>
          </a:blip>
          <a:srcRect l="12605" t="9622" r="2115" b="11377"/>
          <a:stretch>
            <a:fillRect/>
          </a:stretch>
        </p:blipFill>
        <p:spPr>
          <a:xfrm>
            <a:off x="6156325" y="2205038"/>
            <a:ext cx="2808288" cy="1728787"/>
          </a:xfrm>
          <a:noFill/>
        </p:spPr>
      </p:pic>
      <p:pic>
        <p:nvPicPr>
          <p:cNvPr id="144394" name="Picture 7" descr="11.09.22.14 :: OT :: SC Study Series 1"/>
          <p:cNvPicPr>
            <a:picLocks noChangeAspect="1" noChangeArrowheads="1"/>
          </p:cNvPicPr>
          <p:nvPr/>
        </p:nvPicPr>
        <p:blipFill>
          <a:blip r:embed="rId8">
            <a:extLst>
              <a:ext uri="{28A0092B-C50C-407E-A947-70E740481C1C}">
                <a14:useLocalDpi xmlns:a14="http://schemas.microsoft.com/office/drawing/2010/main" val="0"/>
              </a:ext>
            </a:extLst>
          </a:blip>
          <a:srcRect l="5492" t="15495" b="11452"/>
          <a:stretch>
            <a:fillRect/>
          </a:stretch>
        </p:blipFill>
        <p:spPr bwMode="auto">
          <a:xfrm>
            <a:off x="2771775" y="4005263"/>
            <a:ext cx="3384550"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5" name="Picture 9" descr="11.09.22.14 :: OT :: SC Study Series 1"/>
          <p:cNvPicPr>
            <a:picLocks noChangeAspect="1" noChangeArrowheads="1"/>
          </p:cNvPicPr>
          <p:nvPr/>
        </p:nvPicPr>
        <p:blipFill>
          <a:blip r:embed="rId9">
            <a:extLst>
              <a:ext uri="{28A0092B-C50C-407E-A947-70E740481C1C}">
                <a14:useLocalDpi xmlns:a14="http://schemas.microsoft.com/office/drawing/2010/main" val="0"/>
              </a:ext>
            </a:extLst>
          </a:blip>
          <a:srcRect t="12398" r="12733" b="5807"/>
          <a:stretch>
            <a:fillRect/>
          </a:stretch>
        </p:blipFill>
        <p:spPr bwMode="auto">
          <a:xfrm>
            <a:off x="0" y="4005263"/>
            <a:ext cx="2725738" cy="169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6" name="Picture 5" descr="11.09.22.14 :: OT :: SC Study Series 1"/>
          <p:cNvPicPr>
            <a:picLocks noChangeAspect="1" noChangeArrowheads="1"/>
          </p:cNvPicPr>
          <p:nvPr/>
        </p:nvPicPr>
        <p:blipFill>
          <a:blip r:embed="rId10">
            <a:extLst>
              <a:ext uri="{28A0092B-C50C-407E-A947-70E740481C1C}">
                <a14:useLocalDpi xmlns:a14="http://schemas.microsoft.com/office/drawing/2010/main" val="0"/>
              </a:ext>
            </a:extLst>
          </a:blip>
          <a:srcRect l="8418" t="15182" r="5870"/>
          <a:stretch>
            <a:fillRect/>
          </a:stretch>
        </p:blipFill>
        <p:spPr bwMode="auto">
          <a:xfrm>
            <a:off x="6227763" y="3933825"/>
            <a:ext cx="2738437" cy="179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1" name="Rectangle 9"/>
          <p:cNvSpPr>
            <a:spLocks noGrp="1" noChangeArrowheads="1"/>
          </p:cNvSpPr>
          <p:nvPr>
            <p:ph sz="quarter" idx="1"/>
          </p:nvPr>
        </p:nvSpPr>
        <p:spPr/>
        <p:txBody>
          <a:bodyPr/>
          <a:lstStyle/>
          <a:p>
            <a:endParaRPr lang="en-US" sz="2400" smtClean="0"/>
          </a:p>
        </p:txBody>
      </p:sp>
      <p:sp>
        <p:nvSpPr>
          <p:cNvPr id="145412" name="Rectangle 10"/>
          <p:cNvSpPr>
            <a:spLocks noGrp="1" noChangeArrowheads="1"/>
          </p:cNvSpPr>
          <p:nvPr>
            <p:ph sz="quarter" idx="2"/>
          </p:nvPr>
        </p:nvSpPr>
        <p:spPr/>
        <p:txBody>
          <a:bodyPr/>
          <a:lstStyle/>
          <a:p>
            <a:endParaRPr lang="en-US" sz="2400" smtClean="0"/>
          </a:p>
        </p:txBody>
      </p:sp>
      <p:sp>
        <p:nvSpPr>
          <p:cNvPr id="145413" name="Rectangle 11"/>
          <p:cNvSpPr>
            <a:spLocks noGrp="1" noChangeArrowheads="1"/>
          </p:cNvSpPr>
          <p:nvPr>
            <p:ph sz="quarter" idx="3"/>
          </p:nvPr>
        </p:nvSpPr>
        <p:spPr/>
        <p:txBody>
          <a:bodyPr/>
          <a:lstStyle/>
          <a:p>
            <a:endParaRPr lang="en-US" sz="2400" smtClean="0"/>
          </a:p>
        </p:txBody>
      </p:sp>
      <p:sp>
        <p:nvSpPr>
          <p:cNvPr id="145414" name="Rectangle 12"/>
          <p:cNvSpPr>
            <a:spLocks noGrp="1" noChangeArrowheads="1"/>
          </p:cNvSpPr>
          <p:nvPr>
            <p:ph sz="quarter" idx="4"/>
          </p:nvPr>
        </p:nvSpPr>
        <p:spPr/>
        <p:txBody>
          <a:bodyPr/>
          <a:lstStyle/>
          <a:p>
            <a:endParaRPr lang="en-US" sz="2400" smtClean="0"/>
          </a:p>
        </p:txBody>
      </p:sp>
      <p:pic>
        <p:nvPicPr>
          <p:cNvPr id="145415" name="Picture 14" descr="12.05.14.02 :: OT :: SC Study Series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052513"/>
            <a:ext cx="4084637" cy="271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16" name="Picture 16" descr="12.05.14.02 :: OT :: SC Study Series 1"/>
          <p:cNvPicPr>
            <a:picLocks noChangeAspect="1" noChangeArrowheads="1"/>
          </p:cNvPicPr>
          <p:nvPr/>
        </p:nvPicPr>
        <p:blipFill>
          <a:blip r:embed="rId3">
            <a:extLst>
              <a:ext uri="{28A0092B-C50C-407E-A947-70E740481C1C}">
                <a14:useLocalDpi xmlns:a14="http://schemas.microsoft.com/office/drawing/2010/main" val="0"/>
              </a:ext>
            </a:extLst>
          </a:blip>
          <a:srcRect r="3041"/>
          <a:stretch>
            <a:fillRect/>
          </a:stretch>
        </p:blipFill>
        <p:spPr bwMode="auto">
          <a:xfrm>
            <a:off x="4572000" y="1052513"/>
            <a:ext cx="3960813" cy="271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17" name="Picture 18" descr="12.05.14.02 :: OT :: SC Study Series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3933825"/>
            <a:ext cx="4084637" cy="271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18" name="Picture 20" descr="12.05.14.02 :: OT :: SC Study Series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3438" y="3933825"/>
            <a:ext cx="3889375" cy="273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5" name="Content Placeholder 4"/>
          <p:cNvSpPr>
            <a:spLocks noGrp="1"/>
          </p:cNvSpPr>
          <p:nvPr>
            <p:ph idx="1"/>
          </p:nvPr>
        </p:nvSpPr>
        <p:spPr/>
        <p:txBody>
          <a:bodyPr/>
          <a:lstStyle/>
          <a:p>
            <a:r>
              <a:rPr lang="en-GB" smtClean="0"/>
              <a:t>Hyo-Sang Park, Tae-Geon Kwon, and Jae-Hyun Sung (</a:t>
            </a:r>
            <a:r>
              <a:rPr lang="en-GB" i="1" smtClean="0"/>
              <a:t>2004</a:t>
            </a:r>
            <a:r>
              <a:rPr lang="en-GB" smtClean="0"/>
              <a:t>) Nonextraction Treatment with Microscrew Implants. The Angle Orthodontist: August 2004, Vol. 74, No. 4, pp. 539-549.</a:t>
            </a:r>
          </a:p>
          <a:p>
            <a:endParaRPr lang="en-GB" smtClean="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AutoShape 2" descr="data:image/jpeg;base64,/9j/4AAQSkZJRgABAQAAAQABAAD/2wBDAAkGBwgHBgkIBwgKCgkLDRYPDQwMDRsUFRAWIB0iIiAdHx8kKDQsJCYxJx8fLT0tMTU3Ojo6Iys/RD84QzQ5Ojf/2wBDAQoKCg0MDRoPDxo3JR8lNzc3Nzc3Nzc3Nzc3Nzc3Nzc3Nzc3Nzc3Nzc3Nzc3Nzc3Nzc3Nzc3Nzc3Nzc3Nzc3Nzf/wAARCABaAFoDASIAAhEBAxEB/8QAHAAAAgMBAQEBAAAAAAAAAAAABwgABQYEAgMB/8QAOhAAAQMCBQIEBAUCBAcAAAAAAQIDBAURAAYSITEHQRMiUWEUMnGBFSNCkaFSYggzcsEkgqKz0fDx/8QAFwEBAQEBAAAAAAAAAAAAAAAAAgADAf/EACwRAAIBAgMFCAMBAAAAAAAAAAECAAMREiExE0FRgfAEImFxkaHB8TKx0UL/2gAMAwEAAhEDEQA/ADjiYmMV1L6gRMkwEBKBJqcgH4eNewA7rWeyR+5Ow7kUpf5kzJSMswfjK1NbjtHZCTutw+iUjc/7d8CCp9cZFQqCIlGgqhRHCUfEuBLj9yPKUp3SDqtzqxhKlmlVUfVVqnLkPuSW1sSIQdtrISQlVwLBHmuE9lXIG5xlocGTNUoRmyvSLrPASPcnYY4SBmZTQ5nzZmZ6pvNScxzn0oNgWny2ni9ilBCbi9j7g49QqzBTGh/GSvElJCip5yKFqaJKdt/mBSki5ubqvtbFtQuk1fqgbcXHcQ0rlSgGxb6rsf2Sf98Zx2HQGHHGX5E5LrailQ0jYg2P6cHaDdHRUVb2IFuOU+LOaa3DkqXTKtUYrQWVNtolrskXuAd9/vzghQ+sGY8vuRWKoGqshTCXHvFKUKClXICFoSARa3IVvcX2xTMdLqpUaPFq1IbediyEFaT5VKtcj5bpPbsDjH1ShVGlqWJbCkpQbKNiNJPYggEfcDEHUm0zJAcpv604xo8l9QqDnBGinvKZmJF1xJA0rHPHZQ2PB+oGNbhQctzYTYZjOLMT80OvvF1SfFKSC2AU2KNN1K2+YpAuCRYydMerDNbqP4HWQpqQtREKS4R+cOQhdhYKtwe/B3+ZzsLWJiYmKUqc1V6Jlmgy6tO3ajouEDlxR2Ske5Nh/OFZzdVI2Yb1l6QtdVfcR8QkmybFJ2Sk7gJIAHaxHe+Cf1zlLr1RaoESfGaTTWxKktuqIupSTYkgG2lPrYfmD2wE6dDXOmNxkEArO6iPlHJP7YibZmdALGw1lplnL0isOrWll5bLSVLUlpBUpYSLqsAOw5P0A3OPTWaJVPmxHqOhEZuG6lxpNr6iDfzex7i+99ycMf0rotOpuWmX4LjD7kgfmOMuBYRbhu4J+Xv73OMJ1i6axDITXKMtqM7JeCJEW3+ao/qbA/VzdPfn1vkBfvNHSrVAmAZX9bcCfrxhcy9WI2YKHDq0I3ZlNBYFwSk90m3cG4PuMKt1ApUiDnWvNIacU2mY4vUlBsAo6x/Chjf9J6hBmVA5S/Fag3DIW+yGXvDD7n6k6h5rWF7JsNlc8nh6kU92mdSoNFprpZizxG0JUkOEa1eGTqVcncE7nCxMdBOhEWoVqHIbxn8j1v7Zw55Rg/hmVqRBV8zENpCtrbhIv/OF16kZ8fq+dJEiA6hynRf+Hjp5S4kfMq/ub2I7WwTepz8HI9ISunz6iw5UFKYENEkrQpBHnUAo3TYEWKSNyMDrIPTyHmautFyakUpLfjFF7OvAGxSn2vsVduOccvfusJyltFXaqbEHjn10Zm59DVNo7dbp8R5phalIKVIISpSfm0Hg29B9uCBV0RqC5MV+JSXIzSUFSXGzuFAi3Y//AH0F8N7PodNfoKqSthtmCloJQlACQ0BwU+lucKdm6lt02prMZ5h+O4tQQ4woKQog2JSQbWOx9r27Y6O6cJhd2qOWw5eAy4cr+kYrpLndvN1HeZeWsz4KtDhcA1ONknQs22JIFlW7i+wIxvMKt0vnO5YzJArUmVHjQX0lpzxHE3cQpegjT8wsRqva3l3O+Gow4YpmeMwrn5tri5ESG8hUh9ptRZSFixKUr1ckgW2JtsNthitoZMSBUKhaxQgNNq/uPp9DpP0vjsrUIJp8mUukCO4otqU+uWFrurc+QcX39Mbr/Dy2hdVlawD+S7sR7tYFTS3lHTr7Fg4Fz/cr8tYMKBmCrZdlGTRZ70R0/NoN0rt2Uk7K5PIwZKP1Kp6a9DmZ1BblIihLC2GipqOTfWoi5VqNrbX498FCo5Wy/UbrnUOnPrsbKXGQVfva+MDTchZNrWWoFUrgDEt9gKdfEwtXPGySdI+wxNmwEIanhKsLndy6Er8+5KSuQznvp66068y4JDrMVQUl0g3K0aeT/Unvv3uD3VJ2NmvO/Tuvw0ksSmn1r7+GppOvSo+oUSPtikapmUcpPmRlfqQ/DfWoAtoSmahz0BQ2PN7X4x+VafOjVJcZkBlMi7hZbYVH8ZTqQlakoXdbZXwQCLG6uTjlSoKYuYGa3Q8986F0J/qvneRV5a1tZVp6vAYXe3xISfNoPoTclXpYcja1zhnbKdOdptNoTqHKjAeSmKYaB4TA4KCrgpUNiBf34xWVRNIrDyqJXs8Gjw46QhNHZp64KG0jgFTnz/fbvi5y90t6evIQuLMVVTe4WKgD/wBu3/owmGIWiFrjELiCHPmdcxZhmyItTmFMNLnkiMeRq2xBI5V2PmJ+2KuITMy3JYtdcRYcTbskk3/bzn7jDF5HyxQJVIanyaNAflF95PjuR0KUQl1SU7kdgAPtjg63RmGclpSyy22A8qwQkAf5TnpgE3QHymg7QtMs6Dum4t4HT0yPmIvVMqyae2bQo7r4VqaeXe6L6b3tz8otv3Ve4NsNBlvNrMjLtKflKSX3IbK3P9RQCf5wr9DiQZTzn4jJLDaEhQAKUlW+9irbbm1iTwBjRMSZDLDbUeoIUyhIS2otLF0gbHYHt741mcoM2wzAzTV4ik6fBmupAPprNv4ti1yfWqlSIVQdosgxpradSXQkKJQbahYgjhHpye2N11nLmWMzOTY8VDiaugOhxZsNaAhKkkCxIslJtqt+Yq4IOBVQpqYNRQ64SGVDQ5tfyn/wbH7YLglcprQNMVBtNP1ffy1nfUM65oqKiZdfqKh/SmQpCf2TYY2dL6cT841dDkp78MIjtuSESGz4xBvYpSbX4tckWsME7pXlPK0KkR6rSogdmqGl1+QrxHG1jlI7J55AFxbnHN1XzVS8tzKe+1IWmvNn8sM2OllXzeKO6T2HNxt3wWzsywJUJTCtrNbr3lNXTlfpNEbi5fgpnZnkpCWVvDxHU321n+kX4SkDV/OOhUVykV7KFArD3xT1XbmrrJcN/HcdbA3PoLaR7AYynTajM1TqD+N1yqMSkIJkMuPujVIe/SLHY6eduLJ+g+/VSuJjdZKO6H7Ipvwwc32TdetX7pUMIMG0k6FGKtqJcQJ9OdrD/T7qQw3LXHc0U2pP7LcQd0ArFiFEW3B3Nwd+aTN/Rz8DfRUKZUEyKf46EmLIFndyAEpI2Xc/Tb1xouveX4lVRAnRZEVFUZV4S2lrAU40d725Ok3P0UcV+QM4wJVdpdKzJVHZTkJvRBfdI8JTx2857rtskm4977ks3+V1nVVsO0ABAO+DepZizJR63JaZqNUp62V6fAU8tFrCwJQdt+eO+O6Xm7MFbyxL/HKguYyhQSwlaEghRGkm4AJ2V3vwcMfmrLdCzBAWmvwmXWmklXjK8q2gNyQsbgbetvXCtZschRXE0qkqeMNhalAvWK1XJ03IA3sb8d7dsTDRR1aaLVRnZqmZIOVt5/l78pUx6ZNkxlyGI6ltIvcpIvtYmw5Nri9uMMJlnITL+W6S88zpcchMqWDe4JQCcCDJDTVaqMKgxfi2npSrKWlaFC/61pCkEoIb1G4NzoA73DYISG0JQhICUgAD0GNJhMp1OykM4ZWehNaRNZPjRFq4Dg/SfZQJHtcHtha6pQ22IRMZQHwxV4rr5La3je1g2b6AkpUm6ralXAudsODgSdZenc2sMrq+XS4uQDrlQErOl+wsFpTe2sDkd/r81KDbp3nudl/xYjLzaS62UN+MLoKreW+43Hb1Gx7HGVrTVWk1dblS8aTNlu38TdReUTbb+BbtsLDHyi0xx2FKlOr8BDAslToslxfdAPOr2APvbnHdRMzTKRIZc2eLCgporAJbUOCLgg29wbdrYzIKm6zRBRCEEWOoI/RHyPeMvk7JNPomT4lGnRI8lYHiyS4gKC3lbqPHbYA+iRhf88VxUTNlYh0tttqIxJWy0myvJp8ptv6g4I1D63tLDbdUjNqUTYrSS0R9Qbp/6hgTzqaxUJsma7WYQckOqdUCoDdRJPf3wWKH8h7Rdk2xJajkd+dvuM1luj0KVl2PIjUyKGqlDSp0+HcuJWi5BJ3I3OFizfliVl3NUuiaHHVNufkKtu62d0q49ObcEH0wUqN1Yi5dyvTqUlDMmRGY8IveIdNkkhPlSD2tyRjAZs6gTswTTKUhCXtIQl3w0pKUA30gb7XudyedrYQbKyj4mSBFqYGuANbD6vLmp59rcbJ8eh1OWh+QBzytSNtIcV3At/zbdgScbRYHxy3ZUhl6WjzBTUdwF4qI+YI5IBI37E33AIPNHhKnxZMkSAqQ3ZXg2Upbl1JSTf6rHud8EDpD04m16ezWamlbFHauU7lKpR3GlNtwn1V9h3ISrbXWdfAXLILD1m56I5KZpYkZjVqIlNhuEF3JS3YFar2F7qFgbDypvwrBZx5QhLaEoQkJSkWCQLADHrChkxMTExSmA6gdLKTm0rmR1fh9VPMhCbpc/wBabi5/uFjxe9rYCtQ6d13LD8p2t09D0NqO6pL7WpxpZCCU2KbFNjb5tPBtfa7U4/DilE1r8CDB+FEGSXluN6nAVhRTsLE2Fhffa52sbm+OaFAEuJLdD2lyO34nh6blabi/e/cngjY3Iw0udaBRpEcyJFIgOv2t4q4yFK/ci+F1q5+GrCYcf8qK6o+Iw35UL+qRseMUpnIQZVLZTKQ8tkqAWlggLI/tuDvjUxMqVGrxnKbRqV8ZOjzFNrkRwdJQE8qcJ0pvcbXHHGDB04y9RH2GnX6PTnHBuFrioJBv6kYKCEJQkIQkJSOABYDFKCTp/wBGUUhZmZllCS8tGkw46iGrXuQtWxWDYXTYDkHUDguIQltCUISEpSLAAWAGPWJilJiYmJilP//Z"/>
          <p:cNvSpPr>
            <a:spLocks noChangeAspect="1" noChangeArrowheads="1"/>
          </p:cNvSpPr>
          <p:nvPr/>
        </p:nvSpPr>
        <p:spPr bwMode="auto">
          <a:xfrm>
            <a:off x="155575" y="-411163"/>
            <a:ext cx="857250" cy="857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endParaRPr lang="en-GB" sz="1800">
              <a:latin typeface="Calibri" panose="020F0502020204030204" pitchFamily="34" charset="0"/>
            </a:endParaRPr>
          </a:p>
        </p:txBody>
      </p:sp>
      <p:sp>
        <p:nvSpPr>
          <p:cNvPr id="23555" name="AutoShape 4" descr="data:image/jpeg;base64,/9j/4AAQSkZJRgABAQAAAQABAAD/2wBDAAkGBwgHBgkIBwgKCgkLDRYPDQwMDRsUFRAWIB0iIiAdHx8kKDQsJCYxJx8fLT0tMTU3Ojo6Iys/RD84QzQ5Ojf/2wBDAQoKCg0MDRoPDxo3JR8lNzc3Nzc3Nzc3Nzc3Nzc3Nzc3Nzc3Nzc3Nzc3Nzc3Nzc3Nzc3Nzc3Nzc3Nzc3Nzc3Nzf/wAARCABaAFoDASIAAhEBAxEB/8QAHAAAAgMBAQEBAAAAAAAAAAAABwgABQYEAgMB/8QAOhAAAQMCBQIEBAUCBAcAAAAAAQIDBAURAAYSITEHQRMiUWEUMnGBFSNCkaFSYggzcsEkgqKz0fDx/8QAFwEBAQEBAAAAAAAAAAAAAAAAAgADAf/EACwRAAIBAgMFCAMBAAAAAAAAAAECAAMREiExE0FRgfAEImFxkaHB8TKx0UL/2gAMAwEAAhEDEQA/ADjiYmMV1L6gRMkwEBKBJqcgH4eNewA7rWeyR+5Ow7kUpf5kzJSMswfjK1NbjtHZCTutw+iUjc/7d8CCp9cZFQqCIlGgqhRHCUfEuBLj9yPKUp3SDqtzqxhKlmlVUfVVqnLkPuSW1sSIQdtrISQlVwLBHmuE9lXIG5xlocGTNUoRmyvSLrPASPcnYY4SBmZTQ5nzZmZ6pvNScxzn0oNgWny2ni9ilBCbi9j7g49QqzBTGh/GSvElJCip5yKFqaJKdt/mBSki5ubqvtbFtQuk1fqgbcXHcQ0rlSgGxb6rsf2Sf98Zx2HQGHHGX5E5LrailQ0jYg2P6cHaDdHRUVb2IFuOU+LOaa3DkqXTKtUYrQWVNtolrskXuAd9/vzghQ+sGY8vuRWKoGqshTCXHvFKUKClXICFoSARa3IVvcX2xTMdLqpUaPFq1IbediyEFaT5VKtcj5bpPbsDjH1ShVGlqWJbCkpQbKNiNJPYggEfcDEHUm0zJAcpv604xo8l9QqDnBGinvKZmJF1xJA0rHPHZQ2PB+oGNbhQctzYTYZjOLMT80OvvF1SfFKSC2AU2KNN1K2+YpAuCRYydMerDNbqP4HWQpqQtREKS4R+cOQhdhYKtwe/B3+ZzsLWJiYmKUqc1V6Jlmgy6tO3ajouEDlxR2Ske5Nh/OFZzdVI2Yb1l6QtdVfcR8QkmybFJ2Sk7gJIAHaxHe+Cf1zlLr1RaoESfGaTTWxKktuqIupSTYkgG2lPrYfmD2wE6dDXOmNxkEArO6iPlHJP7YibZmdALGw1lplnL0isOrWll5bLSVLUlpBUpYSLqsAOw5P0A3OPTWaJVPmxHqOhEZuG6lxpNr6iDfzex7i+99ycMf0rotOpuWmX4LjD7kgfmOMuBYRbhu4J+Xv73OMJ1i6axDITXKMtqM7JeCJEW3+ao/qbA/VzdPfn1vkBfvNHSrVAmAZX9bcCfrxhcy9WI2YKHDq0I3ZlNBYFwSk90m3cG4PuMKt1ApUiDnWvNIacU2mY4vUlBsAo6x/Chjf9J6hBmVA5S/Fag3DIW+yGXvDD7n6k6h5rWF7JsNlc8nh6kU92mdSoNFprpZizxG0JUkOEa1eGTqVcncE7nCxMdBOhEWoVqHIbxn8j1v7Zw55Rg/hmVqRBV8zENpCtrbhIv/OF16kZ8fq+dJEiA6hynRf+Hjp5S4kfMq/ub2I7WwTepz8HI9ISunz6iw5UFKYENEkrQpBHnUAo3TYEWKSNyMDrIPTyHmautFyakUpLfjFF7OvAGxSn2vsVduOccvfusJyltFXaqbEHjn10Zm59DVNo7dbp8R5phalIKVIISpSfm0Hg29B9uCBV0RqC5MV+JSXIzSUFSXGzuFAi3Y//AH0F8N7PodNfoKqSthtmCloJQlACQ0BwU+lucKdm6lt02prMZ5h+O4tQQ4woKQog2JSQbWOx9r27Y6O6cJhd2qOWw5eAy4cr+kYrpLndvN1HeZeWsz4KtDhcA1ONknQs22JIFlW7i+wIxvMKt0vnO5YzJArUmVHjQX0lpzxHE3cQpegjT8wsRqva3l3O+Gow4YpmeMwrn5tri5ESG8hUh9ptRZSFixKUr1ckgW2JtsNthitoZMSBUKhaxQgNNq/uPp9DpP0vjsrUIJp8mUukCO4otqU+uWFrurc+QcX39Mbr/Dy2hdVlawD+S7sR7tYFTS3lHTr7Fg4Fz/cr8tYMKBmCrZdlGTRZ70R0/NoN0rt2Uk7K5PIwZKP1Kp6a9DmZ1BblIihLC2GipqOTfWoi5VqNrbX498FCo5Wy/UbrnUOnPrsbKXGQVfva+MDTchZNrWWoFUrgDEt9gKdfEwtXPGySdI+wxNmwEIanhKsLndy6Er8+5KSuQznvp66068y4JDrMVQUl0g3K0aeT/Unvv3uD3VJ2NmvO/Tuvw0ksSmn1r7+GppOvSo+oUSPtikapmUcpPmRlfqQ/DfWoAtoSmahz0BQ2PN7X4x+VafOjVJcZkBlMi7hZbYVH8ZTqQlakoXdbZXwQCLG6uTjlSoKYuYGa3Q8986F0J/qvneRV5a1tZVp6vAYXe3xISfNoPoTclXpYcja1zhnbKdOdptNoTqHKjAeSmKYaB4TA4KCrgpUNiBf34xWVRNIrDyqJXs8Gjw46QhNHZp64KG0jgFTnz/fbvi5y90t6evIQuLMVVTe4WKgD/wBu3/owmGIWiFrjELiCHPmdcxZhmyItTmFMNLnkiMeRq2xBI5V2PmJ+2KuITMy3JYtdcRYcTbskk3/bzn7jDF5HyxQJVIanyaNAflF95PjuR0KUQl1SU7kdgAPtjg63RmGclpSyy22A8qwQkAf5TnpgE3QHymg7QtMs6Dum4t4HT0yPmIvVMqyae2bQo7r4VqaeXe6L6b3tz8otv3Ve4NsNBlvNrMjLtKflKSX3IbK3P9RQCf5wr9DiQZTzn4jJLDaEhQAKUlW+9irbbm1iTwBjRMSZDLDbUeoIUyhIS2otLF0gbHYHt741mcoM2wzAzTV4ik6fBmupAPprNv4ti1yfWqlSIVQdosgxpradSXQkKJQbahYgjhHpye2N11nLmWMzOTY8VDiaugOhxZsNaAhKkkCxIslJtqt+Yq4IOBVQpqYNRQ64SGVDQ5tfyn/wbH7YLglcprQNMVBtNP1ffy1nfUM65oqKiZdfqKh/SmQpCf2TYY2dL6cT841dDkp78MIjtuSESGz4xBvYpSbX4tckWsME7pXlPK0KkR6rSogdmqGl1+QrxHG1jlI7J55AFxbnHN1XzVS8tzKe+1IWmvNn8sM2OllXzeKO6T2HNxt3wWzsywJUJTCtrNbr3lNXTlfpNEbi5fgpnZnkpCWVvDxHU321n+kX4SkDV/OOhUVykV7KFArD3xT1XbmrrJcN/HcdbA3PoLaR7AYynTajM1TqD+N1yqMSkIJkMuPujVIe/SLHY6eduLJ+g+/VSuJjdZKO6H7Ipvwwc32TdetX7pUMIMG0k6FGKtqJcQJ9OdrD/T7qQw3LXHc0U2pP7LcQd0ArFiFEW3B3Nwd+aTN/Rz8DfRUKZUEyKf46EmLIFndyAEpI2Xc/Tb1xouveX4lVRAnRZEVFUZV4S2lrAU40d725Ok3P0UcV+QM4wJVdpdKzJVHZTkJvRBfdI8JTx2857rtskm4977ks3+V1nVVsO0ABAO+DepZizJR63JaZqNUp62V6fAU8tFrCwJQdt+eO+O6Xm7MFbyxL/HKguYyhQSwlaEghRGkm4AJ2V3vwcMfmrLdCzBAWmvwmXWmklXjK8q2gNyQsbgbetvXCtZschRXE0qkqeMNhalAvWK1XJ03IA3sb8d7dsTDRR1aaLVRnZqmZIOVt5/l78pUx6ZNkxlyGI6ltIvcpIvtYmw5Nri9uMMJlnITL+W6S88zpcchMqWDe4JQCcCDJDTVaqMKgxfi2npSrKWlaFC/61pCkEoIb1G4NzoA73DYISG0JQhICUgAD0GNJhMp1OykM4ZWehNaRNZPjRFq4Dg/SfZQJHtcHtha6pQ22IRMZQHwxV4rr5La3je1g2b6AkpUm6ralXAudsODgSdZenc2sMrq+XS4uQDrlQErOl+wsFpTe2sDkd/r81KDbp3nudl/xYjLzaS62UN+MLoKreW+43Hb1Gx7HGVrTVWk1dblS8aTNlu38TdReUTbb+BbtsLDHyi0xx2FKlOr8BDAslToslxfdAPOr2APvbnHdRMzTKRIZc2eLCgporAJbUOCLgg29wbdrYzIKm6zRBRCEEWOoI/RHyPeMvk7JNPomT4lGnRI8lYHiyS4gKC3lbqPHbYA+iRhf88VxUTNlYh0tttqIxJWy0myvJp8ptv6g4I1D63tLDbdUjNqUTYrSS0R9Qbp/6hgTzqaxUJsma7WYQckOqdUCoDdRJPf3wWKH8h7Rdk2xJajkd+dvuM1luj0KVl2PIjUyKGqlDSp0+HcuJWi5BJ3I3OFizfliVl3NUuiaHHVNufkKtu62d0q49ObcEH0wUqN1Yi5dyvTqUlDMmRGY8IveIdNkkhPlSD2tyRjAZs6gTswTTKUhCXtIQl3w0pKUA30gb7XudyedrYQbKyj4mSBFqYGuANbD6vLmp59rcbJ8eh1OWh+QBzytSNtIcV3At/zbdgScbRYHxy3ZUhl6WjzBTUdwF4qI+YI5IBI37E33AIPNHhKnxZMkSAqQ3ZXg2Upbl1JSTf6rHud8EDpD04m16ezWamlbFHauU7lKpR3GlNtwn1V9h3ISrbXWdfAXLILD1m56I5KZpYkZjVqIlNhuEF3JS3YFar2F7qFgbDypvwrBZx5QhLaEoQkJSkWCQLADHrChkxMTExSmA6gdLKTm0rmR1fh9VPMhCbpc/wBabi5/uFjxe9rYCtQ6d13LD8p2t09D0NqO6pL7WpxpZCCU2KbFNjb5tPBtfa7U4/DilE1r8CDB+FEGSXluN6nAVhRTsLE2Fhffa52sbm+OaFAEuJLdD2lyO34nh6blabi/e/cngjY3Iw0udaBRpEcyJFIgOv2t4q4yFK/ci+F1q5+GrCYcf8qK6o+Iw35UL+qRseMUpnIQZVLZTKQ8tkqAWlggLI/tuDvjUxMqVGrxnKbRqV8ZOjzFNrkRwdJQE8qcJ0pvcbXHHGDB04y9RH2GnX6PTnHBuFrioJBv6kYKCEJQkIQkJSOABYDFKCTp/wBGUUhZmZllCS8tGkw46iGrXuQtWxWDYXTYDkHUDguIQltCUISEpSLAAWAGPWJilJiYmJilP//Z"/>
          <p:cNvSpPr>
            <a:spLocks noChangeAspect="1" noChangeArrowheads="1"/>
          </p:cNvSpPr>
          <p:nvPr/>
        </p:nvSpPr>
        <p:spPr bwMode="auto">
          <a:xfrm>
            <a:off x="155575" y="-411163"/>
            <a:ext cx="857250" cy="857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endParaRPr lang="en-GB" sz="1800">
              <a:latin typeface="Calibri" panose="020F0502020204030204" pitchFamily="34" charset="0"/>
            </a:endParaRPr>
          </a:p>
        </p:txBody>
      </p:sp>
      <p:pic>
        <p:nvPicPr>
          <p:cNvPr id="23556" name="Picture 6" descr="http://www.clker.com/cliparts/d/1/4/3/11949847471033920783dartboard_ruud_steltenpo_01.svg.me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150" y="1412875"/>
            <a:ext cx="5184775"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Title 4"/>
          <p:cNvSpPr>
            <a:spLocks noGrp="1"/>
          </p:cNvSpPr>
          <p:nvPr>
            <p:ph type="title"/>
          </p:nvPr>
        </p:nvSpPr>
        <p:spPr/>
        <p:txBody>
          <a:bodyPr/>
          <a:lstStyle/>
          <a:p>
            <a:pPr eaLnBrk="1" hangingPunct="1"/>
            <a:r>
              <a:rPr lang="en-GB" smtClean="0"/>
              <a:t>The trick of averages</a:t>
            </a:r>
          </a:p>
        </p:txBody>
      </p:sp>
      <p:sp>
        <p:nvSpPr>
          <p:cNvPr id="6" name="7-Point Star 5"/>
          <p:cNvSpPr/>
          <p:nvPr/>
        </p:nvSpPr>
        <p:spPr>
          <a:xfrm>
            <a:off x="3851275" y="2781300"/>
            <a:ext cx="411163" cy="338138"/>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800"/>
          </a:p>
        </p:txBody>
      </p:sp>
      <p:sp>
        <p:nvSpPr>
          <p:cNvPr id="7" name="7-Point Star 6"/>
          <p:cNvSpPr/>
          <p:nvPr/>
        </p:nvSpPr>
        <p:spPr>
          <a:xfrm>
            <a:off x="3851275" y="5445125"/>
            <a:ext cx="411163" cy="338138"/>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800"/>
          </a:p>
        </p:txBody>
      </p:sp>
      <p:sp>
        <p:nvSpPr>
          <p:cNvPr id="8" name="7-Point Star 7"/>
          <p:cNvSpPr/>
          <p:nvPr/>
        </p:nvSpPr>
        <p:spPr>
          <a:xfrm>
            <a:off x="2339975" y="3716338"/>
            <a:ext cx="409575" cy="339725"/>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800"/>
          </a:p>
        </p:txBody>
      </p:sp>
      <p:sp>
        <p:nvSpPr>
          <p:cNvPr id="9" name="7-Point Star 8"/>
          <p:cNvSpPr/>
          <p:nvPr/>
        </p:nvSpPr>
        <p:spPr>
          <a:xfrm>
            <a:off x="5292725" y="4941888"/>
            <a:ext cx="409575" cy="338137"/>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800"/>
          </a:p>
        </p:txBody>
      </p:sp>
      <p:sp>
        <p:nvSpPr>
          <p:cNvPr id="10" name="7-Point Star 9"/>
          <p:cNvSpPr/>
          <p:nvPr/>
        </p:nvSpPr>
        <p:spPr>
          <a:xfrm>
            <a:off x="4211638" y="3789363"/>
            <a:ext cx="411162" cy="338137"/>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800"/>
          </a:p>
        </p:txBody>
      </p:sp>
      <p:sp>
        <p:nvSpPr>
          <p:cNvPr id="11" name="7-Point Star 10"/>
          <p:cNvSpPr/>
          <p:nvPr/>
        </p:nvSpPr>
        <p:spPr>
          <a:xfrm>
            <a:off x="3419475" y="3933825"/>
            <a:ext cx="411163" cy="338138"/>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800"/>
          </a:p>
        </p:txBody>
      </p:sp>
      <p:sp>
        <p:nvSpPr>
          <p:cNvPr id="12" name="7-Point Star 11"/>
          <p:cNvSpPr/>
          <p:nvPr/>
        </p:nvSpPr>
        <p:spPr>
          <a:xfrm>
            <a:off x="4284663" y="4724400"/>
            <a:ext cx="409575" cy="352425"/>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800"/>
          </a:p>
        </p:txBody>
      </p:sp>
      <p:sp>
        <p:nvSpPr>
          <p:cNvPr id="13" name="7-Point Star 12"/>
          <p:cNvSpPr/>
          <p:nvPr/>
        </p:nvSpPr>
        <p:spPr>
          <a:xfrm>
            <a:off x="5795963" y="3860800"/>
            <a:ext cx="411162" cy="338138"/>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800"/>
          </a:p>
        </p:txBody>
      </p:sp>
      <p:sp>
        <p:nvSpPr>
          <p:cNvPr id="14" name="7-Point Star 13"/>
          <p:cNvSpPr/>
          <p:nvPr/>
        </p:nvSpPr>
        <p:spPr>
          <a:xfrm>
            <a:off x="2700338" y="4437063"/>
            <a:ext cx="409575" cy="338137"/>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800"/>
          </a:p>
        </p:txBody>
      </p:sp>
      <p:sp>
        <p:nvSpPr>
          <p:cNvPr id="15" name="7-Point Star 14"/>
          <p:cNvSpPr/>
          <p:nvPr/>
        </p:nvSpPr>
        <p:spPr>
          <a:xfrm>
            <a:off x="4787900" y="3213100"/>
            <a:ext cx="411163" cy="338138"/>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800"/>
          </a:p>
        </p:txBody>
      </p:sp>
      <p:sp>
        <p:nvSpPr>
          <p:cNvPr id="16" name="7-Point Star 15"/>
          <p:cNvSpPr/>
          <p:nvPr/>
        </p:nvSpPr>
        <p:spPr>
          <a:xfrm>
            <a:off x="2843213" y="2852738"/>
            <a:ext cx="411162" cy="338137"/>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800"/>
          </a:p>
        </p:txBody>
      </p:sp>
      <p:sp>
        <p:nvSpPr>
          <p:cNvPr id="17" name="7-Point Star 16"/>
          <p:cNvSpPr/>
          <p:nvPr/>
        </p:nvSpPr>
        <p:spPr>
          <a:xfrm>
            <a:off x="4003675" y="2933700"/>
            <a:ext cx="411163" cy="350838"/>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800"/>
          </a:p>
        </p:txBody>
      </p:sp>
      <p:sp>
        <p:nvSpPr>
          <p:cNvPr id="18" name="7-Point Star 17"/>
          <p:cNvSpPr/>
          <p:nvPr/>
        </p:nvSpPr>
        <p:spPr>
          <a:xfrm>
            <a:off x="3851275" y="4292600"/>
            <a:ext cx="411163" cy="338138"/>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800"/>
          </a:p>
        </p:txBody>
      </p:sp>
      <p:sp>
        <p:nvSpPr>
          <p:cNvPr id="19" name="7-Point Star 18"/>
          <p:cNvSpPr/>
          <p:nvPr/>
        </p:nvSpPr>
        <p:spPr>
          <a:xfrm>
            <a:off x="3132138" y="5229225"/>
            <a:ext cx="409575" cy="338138"/>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800"/>
          </a:p>
        </p:txBody>
      </p:sp>
      <p:sp>
        <p:nvSpPr>
          <p:cNvPr id="20" name="7-Point Star 19"/>
          <p:cNvSpPr/>
          <p:nvPr/>
        </p:nvSpPr>
        <p:spPr>
          <a:xfrm>
            <a:off x="4356100" y="2781300"/>
            <a:ext cx="409575" cy="338138"/>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800"/>
          </a:p>
        </p:txBody>
      </p:sp>
      <p:sp>
        <p:nvSpPr>
          <p:cNvPr id="21" name="7-Point Star 20"/>
          <p:cNvSpPr/>
          <p:nvPr/>
        </p:nvSpPr>
        <p:spPr>
          <a:xfrm>
            <a:off x="4643438" y="5445125"/>
            <a:ext cx="411162" cy="352425"/>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800"/>
          </a:p>
        </p:txBody>
      </p:sp>
      <p:sp>
        <p:nvSpPr>
          <p:cNvPr id="22" name="7-Point Star 21"/>
          <p:cNvSpPr/>
          <p:nvPr/>
        </p:nvSpPr>
        <p:spPr>
          <a:xfrm>
            <a:off x="4859338" y="4149725"/>
            <a:ext cx="411162" cy="338138"/>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800"/>
          </a:p>
        </p:txBody>
      </p:sp>
      <p:sp>
        <p:nvSpPr>
          <p:cNvPr id="23" name="7-Point Star 22"/>
          <p:cNvSpPr/>
          <p:nvPr/>
        </p:nvSpPr>
        <p:spPr>
          <a:xfrm>
            <a:off x="5003800" y="4149725"/>
            <a:ext cx="411163" cy="350838"/>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800"/>
          </a:p>
        </p:txBody>
      </p:sp>
      <p:sp>
        <p:nvSpPr>
          <p:cNvPr id="24" name="7-Point Star 23"/>
          <p:cNvSpPr/>
          <p:nvPr/>
        </p:nvSpPr>
        <p:spPr>
          <a:xfrm>
            <a:off x="2411413" y="5229225"/>
            <a:ext cx="411162" cy="338138"/>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800"/>
          </a:p>
        </p:txBody>
      </p:sp>
      <p:sp>
        <p:nvSpPr>
          <p:cNvPr id="25" name="7-Point Star 24"/>
          <p:cNvSpPr/>
          <p:nvPr/>
        </p:nvSpPr>
        <p:spPr>
          <a:xfrm>
            <a:off x="5364163" y="3213100"/>
            <a:ext cx="409575" cy="338138"/>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800"/>
          </a:p>
        </p:txBody>
      </p:sp>
      <p:sp>
        <p:nvSpPr>
          <p:cNvPr id="26" name="7-Point Star 25"/>
          <p:cNvSpPr/>
          <p:nvPr/>
        </p:nvSpPr>
        <p:spPr>
          <a:xfrm>
            <a:off x="5364163" y="1773238"/>
            <a:ext cx="409575" cy="338137"/>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800"/>
          </a:p>
        </p:txBody>
      </p:sp>
      <p:sp>
        <p:nvSpPr>
          <p:cNvPr id="27" name="7-Point Star 26"/>
          <p:cNvSpPr/>
          <p:nvPr/>
        </p:nvSpPr>
        <p:spPr>
          <a:xfrm>
            <a:off x="3635375" y="2276475"/>
            <a:ext cx="411163" cy="338138"/>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800"/>
          </a:p>
        </p:txBody>
      </p:sp>
      <p:sp>
        <p:nvSpPr>
          <p:cNvPr id="28" name="5-Point Star 27"/>
          <p:cNvSpPr/>
          <p:nvPr/>
        </p:nvSpPr>
        <p:spPr>
          <a:xfrm>
            <a:off x="6227763" y="5084763"/>
            <a:ext cx="360362" cy="28892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800"/>
          </a:p>
        </p:txBody>
      </p:sp>
      <p:sp>
        <p:nvSpPr>
          <p:cNvPr id="29" name="5-Point Star 28"/>
          <p:cNvSpPr/>
          <p:nvPr/>
        </p:nvSpPr>
        <p:spPr>
          <a:xfrm>
            <a:off x="2987675" y="2276475"/>
            <a:ext cx="360363" cy="4318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800"/>
          </a:p>
        </p:txBody>
      </p:sp>
      <p:sp>
        <p:nvSpPr>
          <p:cNvPr id="30" name="5-Point Star 29"/>
          <p:cNvSpPr/>
          <p:nvPr/>
        </p:nvSpPr>
        <p:spPr>
          <a:xfrm>
            <a:off x="3419475" y="6092825"/>
            <a:ext cx="360363" cy="36036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800"/>
          </a:p>
        </p:txBody>
      </p:sp>
      <p:sp>
        <p:nvSpPr>
          <p:cNvPr id="31" name="5-Point Star 30"/>
          <p:cNvSpPr/>
          <p:nvPr/>
        </p:nvSpPr>
        <p:spPr>
          <a:xfrm>
            <a:off x="4932363" y="2276475"/>
            <a:ext cx="360362" cy="4318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800"/>
          </a:p>
        </p:txBody>
      </p:sp>
      <p:sp>
        <p:nvSpPr>
          <p:cNvPr id="32" name="5-Point Star 31"/>
          <p:cNvSpPr/>
          <p:nvPr/>
        </p:nvSpPr>
        <p:spPr>
          <a:xfrm>
            <a:off x="5940425" y="2708275"/>
            <a:ext cx="287338" cy="433388"/>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800"/>
          </a:p>
        </p:txBody>
      </p:sp>
      <p:sp>
        <p:nvSpPr>
          <p:cNvPr id="33" name="5-Point Star 32"/>
          <p:cNvSpPr/>
          <p:nvPr/>
        </p:nvSpPr>
        <p:spPr>
          <a:xfrm>
            <a:off x="2339975" y="3141663"/>
            <a:ext cx="360363" cy="35877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800"/>
          </a:p>
        </p:txBody>
      </p:sp>
      <p:sp>
        <p:nvSpPr>
          <p:cNvPr id="34" name="5-Point Star 33"/>
          <p:cNvSpPr/>
          <p:nvPr/>
        </p:nvSpPr>
        <p:spPr>
          <a:xfrm>
            <a:off x="4932363" y="6165850"/>
            <a:ext cx="360362" cy="35877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800"/>
          </a:p>
        </p:txBody>
      </p:sp>
      <p:sp>
        <p:nvSpPr>
          <p:cNvPr id="35" name="5-Point Star 34"/>
          <p:cNvSpPr/>
          <p:nvPr/>
        </p:nvSpPr>
        <p:spPr>
          <a:xfrm>
            <a:off x="4356100" y="1916113"/>
            <a:ext cx="287338" cy="433387"/>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800"/>
          </a:p>
        </p:txBody>
      </p:sp>
      <p:sp>
        <p:nvSpPr>
          <p:cNvPr id="36" name="5-Point Star 35"/>
          <p:cNvSpPr/>
          <p:nvPr/>
        </p:nvSpPr>
        <p:spPr>
          <a:xfrm>
            <a:off x="6300788" y="4437063"/>
            <a:ext cx="431800" cy="36036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800"/>
          </a:p>
        </p:txBody>
      </p:sp>
      <p:sp>
        <p:nvSpPr>
          <p:cNvPr id="37" name="5-Point Star 36"/>
          <p:cNvSpPr/>
          <p:nvPr/>
        </p:nvSpPr>
        <p:spPr>
          <a:xfrm>
            <a:off x="2627313" y="2492375"/>
            <a:ext cx="360362" cy="4318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800"/>
          </a:p>
        </p:txBody>
      </p:sp>
      <p:sp>
        <p:nvSpPr>
          <p:cNvPr id="38" name="5-Point Star 37"/>
          <p:cNvSpPr/>
          <p:nvPr/>
        </p:nvSpPr>
        <p:spPr>
          <a:xfrm>
            <a:off x="5003800" y="1700213"/>
            <a:ext cx="288925" cy="50482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800"/>
          </a:p>
        </p:txBody>
      </p:sp>
      <p:sp>
        <p:nvSpPr>
          <p:cNvPr id="39" name="5-Point Star 38"/>
          <p:cNvSpPr/>
          <p:nvPr/>
        </p:nvSpPr>
        <p:spPr>
          <a:xfrm>
            <a:off x="3563938" y="3284538"/>
            <a:ext cx="431800" cy="4318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800"/>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2" descr="http://www.angle.org/na101/home/literatum/publisher/pinnacle/journals/content/angl/2004/00033219-74.4/0003-3219%282004%29074%3C0539%3Antwmi%3E2.0.co%3B2/production/images/large/i0003-3219-074-04-0539-f01.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 y="-136525"/>
            <a:ext cx="8577263" cy="637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2843808" y="548680"/>
            <a:ext cx="1187276" cy="3600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5724128" y="697898"/>
            <a:ext cx="676076" cy="285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descr="http://www.angle.org/na101/home/literatum/publisher/pinnacle/journals/content/angl/2004/00033219-74.4/0003-3219%282004%29074%3C0539%3Antwmi%3E2.0.co%3B2/production/images/medium/i0003-3219-074-04-0539-f03.gif">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350" y="84138"/>
            <a:ext cx="5459413" cy="677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2" descr="http://www.angle.org/na101/home/literatum/publisher/pinnacle/journals/content/angl/2004/00033219-74.4/0003-3219%282004%29074%3C0539%3Antwmi%3E2.0.co%3B2/production/images/medium/i0003-3219-074-04-0539-f04.gif">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93663"/>
            <a:ext cx="8353425" cy="643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6516216" y="901884"/>
            <a:ext cx="648072" cy="2948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3059832" y="908720"/>
            <a:ext cx="1187276" cy="2880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1" name="Content Placeholder 2"/>
          <p:cNvSpPr>
            <a:spLocks noGrp="1"/>
          </p:cNvSpPr>
          <p:nvPr>
            <p:ph idx="1"/>
          </p:nvPr>
        </p:nvSpPr>
        <p:spPr/>
        <p:txBody>
          <a:bodyPr/>
          <a:lstStyle/>
          <a:p>
            <a:r>
              <a:rPr lang="en-GB" smtClean="0"/>
              <a:t>Nice treatment but I can’t see what  extra the TADs are providing.</a:t>
            </a:r>
          </a:p>
          <a:p>
            <a:r>
              <a:rPr lang="en-GB" smtClean="0"/>
              <a:t>It is just expansion</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itle 1"/>
          <p:cNvSpPr>
            <a:spLocks noGrp="1"/>
          </p:cNvSpPr>
          <p:nvPr>
            <p:ph type="title"/>
          </p:nvPr>
        </p:nvSpPr>
        <p:spPr>
          <a:xfrm>
            <a:off x="457200" y="0"/>
            <a:ext cx="8229600" cy="1196975"/>
          </a:xfrm>
        </p:spPr>
        <p:txBody>
          <a:bodyPr/>
          <a:lstStyle/>
          <a:p>
            <a:r>
              <a:rPr lang="en-GB" smtClean="0"/>
              <a:t>P Fudalej AJDO 2011 p723</a:t>
            </a:r>
          </a:p>
        </p:txBody>
      </p:sp>
      <p:sp>
        <p:nvSpPr>
          <p:cNvPr id="151555" name="Content Placeholder 2"/>
          <p:cNvSpPr>
            <a:spLocks noGrp="1"/>
          </p:cNvSpPr>
          <p:nvPr>
            <p:ph idx="1"/>
          </p:nvPr>
        </p:nvSpPr>
        <p:spPr>
          <a:xfrm>
            <a:off x="457200" y="1196975"/>
            <a:ext cx="8229600" cy="4929188"/>
          </a:xfrm>
        </p:spPr>
        <p:txBody>
          <a:bodyPr/>
          <a:lstStyle/>
          <a:p>
            <a:r>
              <a:rPr lang="en-GB" smtClean="0"/>
              <a:t>Was looking for distal movement of buccal segments using TADS</a:t>
            </a:r>
          </a:p>
          <a:p>
            <a:r>
              <a:rPr lang="en-GB" smtClean="0"/>
              <a:t>Looked at 919 published articles but found only 12 relevant</a:t>
            </a:r>
          </a:p>
          <a:p>
            <a:r>
              <a:rPr lang="en-GB" smtClean="0"/>
              <a:t>The quality of all the papers was low</a:t>
            </a:r>
          </a:p>
          <a:p>
            <a:r>
              <a:rPr lang="en-GB" smtClean="0"/>
              <a:t>The range of movement was 3-6mm (</a:t>
            </a:r>
            <a:r>
              <a:rPr lang="en-GB" smtClean="0">
                <a:solidFill>
                  <a:srgbClr val="FF0000"/>
                </a:solidFill>
              </a:rPr>
              <a:t>mean 4mm</a:t>
            </a:r>
            <a:r>
              <a:rPr lang="en-GB" smtClean="0"/>
              <a:t>)</a:t>
            </a:r>
          </a:p>
          <a:p>
            <a:r>
              <a:rPr lang="en-GB" smtClean="0"/>
              <a:t>The molar was tipped by1-12⁰ ( </a:t>
            </a:r>
            <a:r>
              <a:rPr lang="en-GB" smtClean="0">
                <a:solidFill>
                  <a:srgbClr val="FF0000"/>
                </a:solidFill>
              </a:rPr>
              <a:t>mean 7⁰</a:t>
            </a:r>
            <a:r>
              <a:rPr lang="en-GB" smtClean="0"/>
              <a:t>)</a:t>
            </a:r>
          </a:p>
          <a:p>
            <a:r>
              <a:rPr lang="en-GB" smtClean="0"/>
              <a:t>He concluded that there was a lack of high quality studies</a:t>
            </a:r>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2" descr="http://t1.gstatic.com/images?q=tbn:ANd9GcRPDQ5bJbL_sp0CQ5bDcCUsvLoYywYeIp9RJGEEwL8h5jVZsCT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981075"/>
            <a:ext cx="5111750" cy="541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79" name="TextBox 7"/>
          <p:cNvSpPr txBox="1">
            <a:spLocks noChangeArrowheads="1"/>
          </p:cNvSpPr>
          <p:nvPr/>
        </p:nvSpPr>
        <p:spPr bwMode="auto">
          <a:xfrm>
            <a:off x="1476375" y="2636838"/>
            <a:ext cx="3024188"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algn="ctr" eaLnBrk="1" hangingPunct="1"/>
            <a:r>
              <a:rPr lang="en-GB" sz="3600">
                <a:solidFill>
                  <a:schemeClr val="bg1"/>
                </a:solidFill>
                <a:latin typeface="Calibri" panose="020F0502020204030204" pitchFamily="34" charset="0"/>
              </a:rPr>
              <a:t>Pointless Insertion of</a:t>
            </a:r>
          </a:p>
          <a:p>
            <a:pPr algn="ctr" eaLnBrk="1" hangingPunct="1"/>
            <a:r>
              <a:rPr lang="en-GB" sz="3600">
                <a:solidFill>
                  <a:schemeClr val="bg1"/>
                </a:solidFill>
                <a:latin typeface="Calibri" panose="020F0502020204030204" pitchFamily="34" charset="0"/>
              </a:rPr>
              <a:t>TADS Shield</a:t>
            </a:r>
          </a:p>
        </p:txBody>
      </p:sp>
      <p:sp>
        <p:nvSpPr>
          <p:cNvPr id="152580" name="TextBox 8"/>
          <p:cNvSpPr txBox="1">
            <a:spLocks noChangeArrowheads="1"/>
          </p:cNvSpPr>
          <p:nvPr/>
        </p:nvSpPr>
        <p:spPr bwMode="auto">
          <a:xfrm>
            <a:off x="6227763" y="6021388"/>
            <a:ext cx="27368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r>
              <a:rPr lang="en-GB" sz="4000">
                <a:latin typeface="Calibri" panose="020F0502020204030204" pitchFamily="34" charset="0"/>
              </a:rPr>
              <a:t>The PITS</a:t>
            </a:r>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p:cNvSpPr>
          <p:nvPr>
            <p:ph type="title"/>
          </p:nvPr>
        </p:nvSpPr>
        <p:spPr>
          <a:xfrm>
            <a:off x="0" y="260350"/>
            <a:ext cx="9144000" cy="1143000"/>
          </a:xfrm>
        </p:spPr>
        <p:txBody>
          <a:bodyPr/>
          <a:lstStyle/>
          <a:p>
            <a:r>
              <a:rPr lang="en-GB" sz="4000" smtClean="0"/>
              <a:t>Should it go to one of these from the JCO</a:t>
            </a:r>
          </a:p>
        </p:txBody>
      </p:sp>
      <p:sp>
        <p:nvSpPr>
          <p:cNvPr id="153603" name="Rectangle 3"/>
          <p:cNvSpPr>
            <a:spLocks noGrp="1"/>
          </p:cNvSpPr>
          <p:nvPr>
            <p:ph type="body" idx="1"/>
          </p:nvPr>
        </p:nvSpPr>
        <p:spPr/>
        <p:txBody>
          <a:bodyPr/>
          <a:lstStyle/>
          <a:p>
            <a:r>
              <a:rPr lang="en-GB" smtClean="0"/>
              <a:t>7s extracted and 8s erupted in a 17 year old </a:t>
            </a:r>
            <a:r>
              <a:rPr lang="en-GB" sz="1800" smtClean="0"/>
              <a:t>May 2010 P313 </a:t>
            </a:r>
          </a:p>
          <a:p>
            <a:r>
              <a:rPr lang="en-GB" smtClean="0"/>
              <a:t>Canines erupted </a:t>
            </a:r>
            <a:r>
              <a:rPr lang="en-GB" sz="1600" smtClean="0"/>
              <a:t>Feb 2010 p108 </a:t>
            </a:r>
          </a:p>
          <a:p>
            <a:r>
              <a:rPr lang="en-GB" smtClean="0"/>
              <a:t>Spaces closed in a Bi-max case </a:t>
            </a:r>
            <a:r>
              <a:rPr lang="en-GB" sz="1800" smtClean="0"/>
              <a:t>Aug 2011p455</a:t>
            </a:r>
          </a:p>
          <a:p>
            <a:r>
              <a:rPr lang="en-GB" smtClean="0"/>
              <a:t>AOB closed in a thumb sucker </a:t>
            </a:r>
            <a:r>
              <a:rPr lang="en-GB" sz="1800" smtClean="0"/>
              <a:t>June 2011 p341 </a:t>
            </a:r>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2" descr="Mini Implant Cas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608013"/>
            <a:ext cx="4214812"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27" name="Picture 4" descr="Mini Implant On A Pati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0563" y="549275"/>
            <a:ext cx="4341812" cy="201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28" name="Picture 6" descr="Mini Implant Cas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 y="2781300"/>
            <a:ext cx="4340225"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29" name="Picture 8" descr="Mini Implant Cas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2781300"/>
            <a:ext cx="4319588" cy="200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30" name="TextBox 10"/>
          <p:cNvSpPr txBox="1">
            <a:spLocks noChangeArrowheads="1"/>
          </p:cNvSpPr>
          <p:nvPr/>
        </p:nvSpPr>
        <p:spPr bwMode="auto">
          <a:xfrm>
            <a:off x="611188" y="4941888"/>
            <a:ext cx="72009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r>
              <a:rPr lang="en-GB" sz="1800">
                <a:latin typeface="Calibri" panose="020F0502020204030204" pitchFamily="34" charset="0"/>
              </a:rPr>
              <a:t>Or this (Pictures from the Infinitas website)</a:t>
            </a:r>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Title 1"/>
          <p:cNvSpPr>
            <a:spLocks noGrp="1"/>
          </p:cNvSpPr>
          <p:nvPr>
            <p:ph type="ctrTitle"/>
          </p:nvPr>
        </p:nvSpPr>
        <p:spPr/>
        <p:txBody>
          <a:bodyPr/>
          <a:lstStyle/>
          <a:p>
            <a:r>
              <a:rPr lang="en-GB" smtClean="0"/>
              <a:t>At least we know which teeth are there</a:t>
            </a:r>
          </a:p>
        </p:txBody>
      </p:sp>
      <p:sp>
        <p:nvSpPr>
          <p:cNvPr id="155651" name="Subtitle 2"/>
          <p:cNvSpPr>
            <a:spLocks noGrp="1"/>
          </p:cNvSpPr>
          <p:nvPr>
            <p:ph type="subTitle" idx="1"/>
          </p:nvPr>
        </p:nvSpPr>
        <p:spPr/>
        <p:txBody>
          <a:bodyPr/>
          <a:lstStyle/>
          <a:p>
            <a:r>
              <a:rPr lang="en-GB" smtClean="0">
                <a:solidFill>
                  <a:srgbClr val="FF0000"/>
                </a:solidFill>
              </a:rPr>
              <a:t>Or do we?</a:t>
            </a:r>
          </a:p>
        </p:txBody>
      </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3"/>
          <p:cNvSpPr>
            <a:spLocks noGrp="1" noChangeArrowheads="1"/>
          </p:cNvSpPr>
          <p:nvPr>
            <p:ph type="subTitle" idx="1"/>
          </p:nvPr>
        </p:nvSpPr>
        <p:spPr>
          <a:xfrm>
            <a:off x="1258888" y="2133600"/>
            <a:ext cx="6626225" cy="2519363"/>
          </a:xfrm>
        </p:spPr>
        <p:txBody>
          <a:bodyPr/>
          <a:lstStyle/>
          <a:p>
            <a:pPr eaLnBrk="1" hangingPunct="1"/>
            <a:r>
              <a:rPr lang="en-GB" smtClean="0">
                <a:solidFill>
                  <a:srgbClr val="FF0000"/>
                </a:solidFill>
              </a:rPr>
              <a:t>Do these patients have missing upper or lower anterior teeth?</a:t>
            </a:r>
          </a:p>
          <a:p>
            <a:pPr eaLnBrk="1" hangingPunct="1"/>
            <a:r>
              <a:rPr lang="en-GB" smtClean="0">
                <a:solidFill>
                  <a:srgbClr val="FF0000"/>
                </a:solidFill>
              </a:rPr>
              <a:t> If so record which teeth you think are missing.</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4579" name="Content Placeholder 2"/>
          <p:cNvSpPr>
            <a:spLocks noGrp="1"/>
          </p:cNvSpPr>
          <p:nvPr>
            <p:ph idx="1"/>
          </p:nvPr>
        </p:nvSpPr>
        <p:spPr/>
        <p:txBody>
          <a:bodyPr/>
          <a:lstStyle/>
          <a:p>
            <a:r>
              <a:rPr lang="en-GB" smtClean="0"/>
              <a:t>Some papers on bracket bonding have this error</a:t>
            </a:r>
          </a:p>
          <a:p>
            <a:r>
              <a:rPr lang="en-GB" smtClean="0"/>
              <a:t>But most importantly Dick Mills' classic paper uses a trick of the average</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692150"/>
            <a:ext cx="8281987" cy="484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699" name="Text Box 3"/>
          <p:cNvSpPr txBox="1">
            <a:spLocks noChangeArrowheads="1"/>
          </p:cNvSpPr>
          <p:nvPr/>
        </p:nvSpPr>
        <p:spPr bwMode="auto">
          <a:xfrm>
            <a:off x="3810000" y="5630863"/>
            <a:ext cx="15779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algn="ctr">
              <a:spcBef>
                <a:spcPct val="50000"/>
              </a:spcBef>
            </a:pPr>
            <a:r>
              <a:rPr lang="en-GB"/>
              <a:t>Case 1</a:t>
            </a:r>
          </a:p>
        </p:txBody>
      </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836613"/>
            <a:ext cx="7812088" cy="458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23" name="Text Box 3"/>
          <p:cNvSpPr txBox="1">
            <a:spLocks noChangeArrowheads="1"/>
          </p:cNvSpPr>
          <p:nvPr/>
        </p:nvSpPr>
        <p:spPr bwMode="auto">
          <a:xfrm>
            <a:off x="3810000" y="5630863"/>
            <a:ext cx="15779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algn="ctr">
              <a:spcBef>
                <a:spcPct val="50000"/>
              </a:spcBef>
            </a:pPr>
            <a:r>
              <a:rPr lang="en-GB"/>
              <a:t>Case 2</a:t>
            </a:r>
          </a:p>
        </p:txBody>
      </p:sp>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836613"/>
            <a:ext cx="8532812" cy="500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47" name="Text Box 3"/>
          <p:cNvSpPr txBox="1">
            <a:spLocks noChangeArrowheads="1"/>
          </p:cNvSpPr>
          <p:nvPr/>
        </p:nvSpPr>
        <p:spPr bwMode="auto">
          <a:xfrm>
            <a:off x="3779838" y="5805488"/>
            <a:ext cx="15779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algn="ctr">
              <a:spcBef>
                <a:spcPct val="50000"/>
              </a:spcBef>
            </a:pPr>
            <a:r>
              <a:rPr lang="en-GB"/>
              <a:t>Case 3</a:t>
            </a:r>
          </a:p>
        </p:txBody>
      </p:sp>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1144588"/>
            <a:ext cx="7991475" cy="469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71" name="Text Box 3"/>
          <p:cNvSpPr txBox="1">
            <a:spLocks noChangeArrowheads="1"/>
          </p:cNvSpPr>
          <p:nvPr/>
        </p:nvSpPr>
        <p:spPr bwMode="auto">
          <a:xfrm>
            <a:off x="3779838" y="5805488"/>
            <a:ext cx="15779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algn="ctr">
              <a:spcBef>
                <a:spcPct val="50000"/>
              </a:spcBef>
            </a:pPr>
            <a:r>
              <a:rPr lang="en-GB"/>
              <a:t>Case 4</a:t>
            </a:r>
          </a:p>
        </p:txBody>
      </p:sp>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subTitle" idx="1"/>
          </p:nvPr>
        </p:nvSpPr>
        <p:spPr/>
        <p:txBody>
          <a:bodyPr/>
          <a:lstStyle/>
          <a:p>
            <a:pPr eaLnBrk="1" hangingPunct="1"/>
            <a:r>
              <a:rPr lang="en-GB" smtClean="0">
                <a:solidFill>
                  <a:srgbClr val="FF0000"/>
                </a:solidFill>
              </a:rPr>
              <a:t>The answers</a:t>
            </a:r>
          </a:p>
          <a:p>
            <a:pPr eaLnBrk="1" hangingPunct="1"/>
            <a:r>
              <a:rPr lang="en-GB" smtClean="0">
                <a:solidFill>
                  <a:srgbClr val="FF0000"/>
                </a:solidFill>
              </a:rPr>
              <a:t>The percentages refer to the results of 50 qualified orthodontists at the BOC. Did you do better</a:t>
            </a:r>
          </a:p>
        </p:txBody>
      </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850" y="1524000"/>
            <a:ext cx="4375150"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524000"/>
            <a:ext cx="4359275"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20" name="Text Box 4"/>
          <p:cNvSpPr txBox="1">
            <a:spLocks noChangeArrowheads="1"/>
          </p:cNvSpPr>
          <p:nvPr/>
        </p:nvSpPr>
        <p:spPr bwMode="auto">
          <a:xfrm>
            <a:off x="533400" y="5105400"/>
            <a:ext cx="792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a:spcBef>
                <a:spcPct val="50000"/>
              </a:spcBef>
            </a:pPr>
            <a:endParaRPr lang="en-US">
              <a:latin typeface="Times" panose="02020603050405020304" pitchFamily="18" charset="0"/>
            </a:endParaRPr>
          </a:p>
        </p:txBody>
      </p:sp>
      <p:sp>
        <p:nvSpPr>
          <p:cNvPr id="162821" name="Text Box 5"/>
          <p:cNvSpPr txBox="1">
            <a:spLocks noChangeArrowheads="1"/>
          </p:cNvSpPr>
          <p:nvPr/>
        </p:nvSpPr>
        <p:spPr bwMode="auto">
          <a:xfrm>
            <a:off x="457200" y="4800600"/>
            <a:ext cx="8229600"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8001000" algn="r"/>
              </a:tabLst>
              <a:defRPr sz="2800">
                <a:solidFill>
                  <a:schemeClr val="tx1"/>
                </a:solidFill>
                <a:latin typeface="Arial" panose="020B0604020202020204" pitchFamily="34" charset="0"/>
                <a:cs typeface="Arial" panose="020B0604020202020204" pitchFamily="34" charset="0"/>
              </a:defRPr>
            </a:lvl1pPr>
            <a:lvl2pPr marL="742950" indent="-285750" eaLnBrk="0" hangingPunct="0">
              <a:tabLst>
                <a:tab pos="8001000" algn="r"/>
              </a:tabLst>
              <a:defRPr sz="2800">
                <a:solidFill>
                  <a:schemeClr val="tx1"/>
                </a:solidFill>
                <a:latin typeface="Arial" panose="020B0604020202020204" pitchFamily="34" charset="0"/>
                <a:cs typeface="Arial" panose="020B0604020202020204" pitchFamily="34" charset="0"/>
              </a:defRPr>
            </a:lvl2pPr>
            <a:lvl3pPr marL="1143000" indent="-228600" eaLnBrk="0" hangingPunct="0">
              <a:tabLst>
                <a:tab pos="8001000" algn="r"/>
              </a:tabLst>
              <a:defRPr sz="2800">
                <a:solidFill>
                  <a:schemeClr val="tx1"/>
                </a:solidFill>
                <a:latin typeface="Arial" panose="020B0604020202020204" pitchFamily="34" charset="0"/>
                <a:cs typeface="Arial" panose="020B0604020202020204" pitchFamily="34" charset="0"/>
              </a:defRPr>
            </a:lvl3pPr>
            <a:lvl4pPr marL="1600200" indent="-228600" eaLnBrk="0" hangingPunct="0">
              <a:tabLst>
                <a:tab pos="8001000" algn="r"/>
              </a:tabLst>
              <a:defRPr sz="2800">
                <a:solidFill>
                  <a:schemeClr val="tx1"/>
                </a:solidFill>
                <a:latin typeface="Arial" panose="020B0604020202020204" pitchFamily="34" charset="0"/>
                <a:cs typeface="Arial" panose="020B0604020202020204" pitchFamily="34" charset="0"/>
              </a:defRPr>
            </a:lvl4pPr>
            <a:lvl5pPr marL="2057400" indent="-228600" eaLnBrk="0" hangingPunct="0">
              <a:tabLst>
                <a:tab pos="8001000" algn="r"/>
              </a:tabLst>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8001000" algn="r"/>
              </a:tabLs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8001000" algn="r"/>
              </a:tabLs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8001000" algn="r"/>
              </a:tabLs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8001000" algn="r"/>
              </a:tabLst>
              <a:defRPr sz="2800">
                <a:solidFill>
                  <a:schemeClr val="tx1"/>
                </a:solidFill>
                <a:latin typeface="Arial" panose="020B0604020202020204" pitchFamily="34" charset="0"/>
                <a:cs typeface="Arial" panose="020B0604020202020204" pitchFamily="34" charset="0"/>
              </a:defRPr>
            </a:lvl9pPr>
          </a:lstStyle>
          <a:p>
            <a:pPr>
              <a:spcBef>
                <a:spcPct val="50000"/>
              </a:spcBef>
            </a:pPr>
            <a:r>
              <a:rPr lang="en-GB"/>
              <a:t>Case 1</a:t>
            </a:r>
            <a:r>
              <a:rPr lang="en-GB">
                <a:latin typeface="Times" panose="02020603050405020304" pitchFamily="18" charset="0"/>
              </a:rPr>
              <a:t>	62%</a:t>
            </a:r>
          </a:p>
          <a:p>
            <a:pPr>
              <a:spcBef>
                <a:spcPct val="50000"/>
              </a:spcBef>
            </a:pPr>
            <a:r>
              <a:rPr lang="en-GB">
                <a:latin typeface="Times" panose="02020603050405020304" pitchFamily="18" charset="0"/>
              </a:rPr>
              <a:t>Palatally displaced upper canines and lingually displaced lower incisors were extracted.</a:t>
            </a:r>
          </a:p>
        </p:txBody>
      </p:sp>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663" y="1524000"/>
            <a:ext cx="4351337"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524000"/>
            <a:ext cx="4351338"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4" name="Text Box 4"/>
          <p:cNvSpPr txBox="1">
            <a:spLocks noChangeArrowheads="1"/>
          </p:cNvSpPr>
          <p:nvPr/>
        </p:nvSpPr>
        <p:spPr bwMode="auto">
          <a:xfrm>
            <a:off x="457200" y="4800600"/>
            <a:ext cx="8229600" cy="173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8001000" algn="r"/>
              </a:tabLst>
              <a:defRPr sz="2800">
                <a:solidFill>
                  <a:schemeClr val="tx1"/>
                </a:solidFill>
                <a:latin typeface="Arial" panose="020B0604020202020204" pitchFamily="34" charset="0"/>
                <a:cs typeface="Arial" panose="020B0604020202020204" pitchFamily="34" charset="0"/>
              </a:defRPr>
            </a:lvl1pPr>
            <a:lvl2pPr marL="742950" indent="-285750" eaLnBrk="0" hangingPunct="0">
              <a:tabLst>
                <a:tab pos="8001000" algn="r"/>
              </a:tabLst>
              <a:defRPr sz="2800">
                <a:solidFill>
                  <a:schemeClr val="tx1"/>
                </a:solidFill>
                <a:latin typeface="Arial" panose="020B0604020202020204" pitchFamily="34" charset="0"/>
                <a:cs typeface="Arial" panose="020B0604020202020204" pitchFamily="34" charset="0"/>
              </a:defRPr>
            </a:lvl2pPr>
            <a:lvl3pPr marL="1143000" indent="-228600" eaLnBrk="0" hangingPunct="0">
              <a:tabLst>
                <a:tab pos="8001000" algn="r"/>
              </a:tabLst>
              <a:defRPr sz="2800">
                <a:solidFill>
                  <a:schemeClr val="tx1"/>
                </a:solidFill>
                <a:latin typeface="Arial" panose="020B0604020202020204" pitchFamily="34" charset="0"/>
                <a:cs typeface="Arial" panose="020B0604020202020204" pitchFamily="34" charset="0"/>
              </a:defRPr>
            </a:lvl3pPr>
            <a:lvl4pPr marL="1600200" indent="-228600" eaLnBrk="0" hangingPunct="0">
              <a:tabLst>
                <a:tab pos="8001000" algn="r"/>
              </a:tabLst>
              <a:defRPr sz="2800">
                <a:solidFill>
                  <a:schemeClr val="tx1"/>
                </a:solidFill>
                <a:latin typeface="Arial" panose="020B0604020202020204" pitchFamily="34" charset="0"/>
                <a:cs typeface="Arial" panose="020B0604020202020204" pitchFamily="34" charset="0"/>
              </a:defRPr>
            </a:lvl4pPr>
            <a:lvl5pPr marL="2057400" indent="-228600" eaLnBrk="0" hangingPunct="0">
              <a:tabLst>
                <a:tab pos="8001000" algn="r"/>
              </a:tabLst>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8001000" algn="r"/>
              </a:tabLs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8001000" algn="r"/>
              </a:tabLs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8001000" algn="r"/>
              </a:tabLs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8001000" algn="r"/>
              </a:tabLst>
              <a:defRPr sz="2800">
                <a:solidFill>
                  <a:schemeClr val="tx1"/>
                </a:solidFill>
                <a:latin typeface="Arial" panose="020B0604020202020204" pitchFamily="34" charset="0"/>
                <a:cs typeface="Arial" panose="020B0604020202020204" pitchFamily="34" charset="0"/>
              </a:defRPr>
            </a:lvl9pPr>
          </a:lstStyle>
          <a:p>
            <a:pPr>
              <a:spcBef>
                <a:spcPct val="50000"/>
              </a:spcBef>
            </a:pPr>
            <a:r>
              <a:rPr lang="en-GB"/>
              <a:t>Case 2</a:t>
            </a:r>
            <a:r>
              <a:rPr lang="en-GB">
                <a:latin typeface="Times" panose="02020603050405020304" pitchFamily="18" charset="0"/>
              </a:rPr>
              <a:t>	30%</a:t>
            </a:r>
          </a:p>
          <a:p>
            <a:pPr>
              <a:spcBef>
                <a:spcPct val="50000"/>
              </a:spcBef>
            </a:pPr>
            <a:r>
              <a:rPr lang="en-GB">
                <a:latin typeface="Times" panose="02020603050405020304" pitchFamily="18" charset="0"/>
              </a:rPr>
              <a:t>Upper left central incisor was extracted due to loss of vitality. The canine was lateralised and the lateral incisor moved to the central incisor space.</a:t>
            </a:r>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663" y="1524000"/>
            <a:ext cx="4351337"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524000"/>
            <a:ext cx="4351338"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68" name="Text Box 4"/>
          <p:cNvSpPr txBox="1">
            <a:spLocks noChangeArrowheads="1"/>
          </p:cNvSpPr>
          <p:nvPr/>
        </p:nvSpPr>
        <p:spPr bwMode="auto">
          <a:xfrm>
            <a:off x="457200" y="4800600"/>
            <a:ext cx="82296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8001000" algn="r"/>
              </a:tabLst>
              <a:defRPr sz="2800">
                <a:solidFill>
                  <a:schemeClr val="tx1"/>
                </a:solidFill>
                <a:latin typeface="Arial" panose="020B0604020202020204" pitchFamily="34" charset="0"/>
                <a:cs typeface="Arial" panose="020B0604020202020204" pitchFamily="34" charset="0"/>
              </a:defRPr>
            </a:lvl1pPr>
            <a:lvl2pPr marL="742950" indent="-285750" eaLnBrk="0" hangingPunct="0">
              <a:tabLst>
                <a:tab pos="8001000" algn="r"/>
              </a:tabLst>
              <a:defRPr sz="2800">
                <a:solidFill>
                  <a:schemeClr val="tx1"/>
                </a:solidFill>
                <a:latin typeface="Arial" panose="020B0604020202020204" pitchFamily="34" charset="0"/>
                <a:cs typeface="Arial" panose="020B0604020202020204" pitchFamily="34" charset="0"/>
              </a:defRPr>
            </a:lvl2pPr>
            <a:lvl3pPr marL="1143000" indent="-228600" eaLnBrk="0" hangingPunct="0">
              <a:tabLst>
                <a:tab pos="8001000" algn="r"/>
              </a:tabLst>
              <a:defRPr sz="2800">
                <a:solidFill>
                  <a:schemeClr val="tx1"/>
                </a:solidFill>
                <a:latin typeface="Arial" panose="020B0604020202020204" pitchFamily="34" charset="0"/>
                <a:cs typeface="Arial" panose="020B0604020202020204" pitchFamily="34" charset="0"/>
              </a:defRPr>
            </a:lvl3pPr>
            <a:lvl4pPr marL="1600200" indent="-228600" eaLnBrk="0" hangingPunct="0">
              <a:tabLst>
                <a:tab pos="8001000" algn="r"/>
              </a:tabLst>
              <a:defRPr sz="2800">
                <a:solidFill>
                  <a:schemeClr val="tx1"/>
                </a:solidFill>
                <a:latin typeface="Arial" panose="020B0604020202020204" pitchFamily="34" charset="0"/>
                <a:cs typeface="Arial" panose="020B0604020202020204" pitchFamily="34" charset="0"/>
              </a:defRPr>
            </a:lvl4pPr>
            <a:lvl5pPr marL="2057400" indent="-228600" eaLnBrk="0" hangingPunct="0">
              <a:tabLst>
                <a:tab pos="8001000" algn="r"/>
              </a:tabLst>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8001000" algn="r"/>
              </a:tabLs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8001000" algn="r"/>
              </a:tabLs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8001000" algn="r"/>
              </a:tabLs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8001000" algn="r"/>
              </a:tabLst>
              <a:defRPr sz="2800">
                <a:solidFill>
                  <a:schemeClr val="tx1"/>
                </a:solidFill>
                <a:latin typeface="Arial" panose="020B0604020202020204" pitchFamily="34" charset="0"/>
                <a:cs typeface="Arial" panose="020B0604020202020204" pitchFamily="34" charset="0"/>
              </a:defRPr>
            </a:lvl9pPr>
          </a:lstStyle>
          <a:p>
            <a:pPr>
              <a:spcBef>
                <a:spcPct val="50000"/>
              </a:spcBef>
            </a:pPr>
            <a:r>
              <a:rPr lang="en-GB"/>
              <a:t>Case 3</a:t>
            </a:r>
            <a:r>
              <a:rPr lang="en-GB">
                <a:latin typeface="Times" panose="02020603050405020304" pitchFamily="18" charset="0"/>
              </a:rPr>
              <a:t>	59%</a:t>
            </a:r>
          </a:p>
          <a:p>
            <a:pPr>
              <a:spcBef>
                <a:spcPct val="50000"/>
              </a:spcBef>
            </a:pPr>
            <a:r>
              <a:rPr lang="en-GB">
                <a:latin typeface="Times" panose="02020603050405020304" pitchFamily="18" charset="0"/>
              </a:rPr>
              <a:t>Traumatised upper right  central incisor was lost and the upper left central incisor was extracted.</a:t>
            </a:r>
          </a:p>
        </p:txBody>
      </p:sp>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0"/>
            <a:ext cx="4343400"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524000"/>
            <a:ext cx="4343400"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2" name="Text Box 4"/>
          <p:cNvSpPr txBox="1">
            <a:spLocks noChangeArrowheads="1"/>
          </p:cNvSpPr>
          <p:nvPr/>
        </p:nvSpPr>
        <p:spPr bwMode="auto">
          <a:xfrm>
            <a:off x="457200" y="4800600"/>
            <a:ext cx="82296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8001000" algn="r"/>
              </a:tabLst>
              <a:defRPr sz="2800">
                <a:solidFill>
                  <a:schemeClr val="tx1"/>
                </a:solidFill>
                <a:latin typeface="Arial" panose="020B0604020202020204" pitchFamily="34" charset="0"/>
                <a:cs typeface="Arial" panose="020B0604020202020204" pitchFamily="34" charset="0"/>
              </a:defRPr>
            </a:lvl1pPr>
            <a:lvl2pPr marL="742950" indent="-285750" eaLnBrk="0" hangingPunct="0">
              <a:tabLst>
                <a:tab pos="8001000" algn="r"/>
              </a:tabLst>
              <a:defRPr sz="2800">
                <a:solidFill>
                  <a:schemeClr val="tx1"/>
                </a:solidFill>
                <a:latin typeface="Arial" panose="020B0604020202020204" pitchFamily="34" charset="0"/>
                <a:cs typeface="Arial" panose="020B0604020202020204" pitchFamily="34" charset="0"/>
              </a:defRPr>
            </a:lvl2pPr>
            <a:lvl3pPr marL="1143000" indent="-228600" eaLnBrk="0" hangingPunct="0">
              <a:tabLst>
                <a:tab pos="8001000" algn="r"/>
              </a:tabLst>
              <a:defRPr sz="2800">
                <a:solidFill>
                  <a:schemeClr val="tx1"/>
                </a:solidFill>
                <a:latin typeface="Arial" panose="020B0604020202020204" pitchFamily="34" charset="0"/>
                <a:cs typeface="Arial" panose="020B0604020202020204" pitchFamily="34" charset="0"/>
              </a:defRPr>
            </a:lvl3pPr>
            <a:lvl4pPr marL="1600200" indent="-228600" eaLnBrk="0" hangingPunct="0">
              <a:tabLst>
                <a:tab pos="8001000" algn="r"/>
              </a:tabLst>
              <a:defRPr sz="2800">
                <a:solidFill>
                  <a:schemeClr val="tx1"/>
                </a:solidFill>
                <a:latin typeface="Arial" panose="020B0604020202020204" pitchFamily="34" charset="0"/>
                <a:cs typeface="Arial" panose="020B0604020202020204" pitchFamily="34" charset="0"/>
              </a:defRPr>
            </a:lvl4pPr>
            <a:lvl5pPr marL="2057400" indent="-228600" eaLnBrk="0" hangingPunct="0">
              <a:tabLst>
                <a:tab pos="8001000" algn="r"/>
              </a:tabLst>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8001000" algn="r"/>
              </a:tabLs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8001000" algn="r"/>
              </a:tabLs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8001000" algn="r"/>
              </a:tabLs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8001000" algn="r"/>
              </a:tabLst>
              <a:defRPr sz="2800">
                <a:solidFill>
                  <a:schemeClr val="tx1"/>
                </a:solidFill>
                <a:latin typeface="Arial" panose="020B0604020202020204" pitchFamily="34" charset="0"/>
                <a:cs typeface="Arial" panose="020B0604020202020204" pitchFamily="34" charset="0"/>
              </a:defRPr>
            </a:lvl9pPr>
          </a:lstStyle>
          <a:p>
            <a:pPr>
              <a:spcBef>
                <a:spcPct val="50000"/>
              </a:spcBef>
            </a:pPr>
            <a:r>
              <a:rPr lang="en-GB"/>
              <a:t>Case 4</a:t>
            </a:r>
            <a:r>
              <a:rPr lang="en-GB">
                <a:latin typeface="Times" panose="02020603050405020304" pitchFamily="18" charset="0"/>
              </a:rPr>
              <a:t>	35%</a:t>
            </a:r>
          </a:p>
          <a:p>
            <a:pPr>
              <a:spcBef>
                <a:spcPct val="50000"/>
              </a:spcBef>
            </a:pPr>
            <a:r>
              <a:rPr lang="en-GB">
                <a:latin typeface="Times" panose="02020603050405020304" pitchFamily="18" charset="0"/>
              </a:rPr>
              <a:t>The upper right central and lateral incisors were lost to trauma.</a:t>
            </a:r>
          </a:p>
        </p:txBody>
      </p:sp>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itle 1"/>
          <p:cNvSpPr>
            <a:spLocks noGrp="1"/>
          </p:cNvSpPr>
          <p:nvPr>
            <p:ph type="ctrTitle"/>
          </p:nvPr>
        </p:nvSpPr>
        <p:spPr/>
        <p:txBody>
          <a:bodyPr/>
          <a:lstStyle/>
          <a:p>
            <a:r>
              <a:rPr lang="en-GB" smtClean="0"/>
              <a:t>Last one</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eaLnBrk="1" hangingPunct="1"/>
            <a:r>
              <a:rPr lang="en-GB" smtClean="0"/>
              <a:t>Clifford Ballard and Dick Mills</a:t>
            </a:r>
          </a:p>
        </p:txBody>
      </p:sp>
      <p:sp>
        <p:nvSpPr>
          <p:cNvPr id="25603" name="Content Placeholder 2"/>
          <p:cNvSpPr>
            <a:spLocks noGrp="1"/>
          </p:cNvSpPr>
          <p:nvPr>
            <p:ph idx="1"/>
          </p:nvPr>
        </p:nvSpPr>
        <p:spPr/>
        <p:txBody>
          <a:bodyPr/>
          <a:lstStyle/>
          <a:p>
            <a:pPr eaLnBrk="1" hangingPunct="1"/>
            <a:r>
              <a:rPr lang="en-GB" smtClean="0"/>
              <a:t>James Richard Ewart Mills</a:t>
            </a:r>
          </a:p>
        </p:txBody>
      </p:sp>
      <p:pic>
        <p:nvPicPr>
          <p:cNvPr id="25604" name="Picture 2" descr="File:Eastman Dental Hospital 1.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b="10966"/>
          <a:stretch>
            <a:fillRect/>
          </a:stretch>
        </p:blipFill>
        <p:spPr bwMode="auto">
          <a:xfrm>
            <a:off x="5314950" y="2133600"/>
            <a:ext cx="3576638"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5" descr="C:\Users\user1\Pictures\MP Navigator EX\2012_10_11\IMG_0003.jpg"/>
          <p:cNvPicPr>
            <a:picLocks noChangeAspect="1" noChangeArrowheads="1"/>
          </p:cNvPicPr>
          <p:nvPr/>
        </p:nvPicPr>
        <p:blipFill>
          <a:blip r:embed="rId4" cstate="print">
            <a:extLst>
              <a:ext uri="{28A0092B-C50C-407E-A947-70E740481C1C}">
                <a14:useLocalDpi xmlns:a14="http://schemas.microsoft.com/office/drawing/2010/main" val="0"/>
              </a:ext>
            </a:extLst>
          </a:blip>
          <a:srcRect t="45500" r="10599"/>
          <a:stretch>
            <a:fillRect/>
          </a:stretch>
        </p:blipFill>
        <p:spPr bwMode="auto">
          <a:xfrm>
            <a:off x="250825" y="2133600"/>
            <a:ext cx="4986338" cy="425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1196975"/>
            <a:ext cx="7920037" cy="461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39" name="Text Box 3"/>
          <p:cNvSpPr txBox="1">
            <a:spLocks noChangeArrowheads="1"/>
          </p:cNvSpPr>
          <p:nvPr/>
        </p:nvSpPr>
        <p:spPr bwMode="auto">
          <a:xfrm>
            <a:off x="3851275" y="5876925"/>
            <a:ext cx="15779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algn="ctr">
              <a:spcBef>
                <a:spcPct val="50000"/>
              </a:spcBef>
            </a:pPr>
            <a:r>
              <a:rPr lang="en-GB"/>
              <a:t>Case 5</a:t>
            </a:r>
          </a:p>
        </p:txBody>
      </p:sp>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524000"/>
            <a:ext cx="4383088"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9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524000"/>
            <a:ext cx="4352925" cy="260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8964" name="Text Box 4"/>
          <p:cNvSpPr txBox="1">
            <a:spLocks noChangeArrowheads="1"/>
          </p:cNvSpPr>
          <p:nvPr/>
        </p:nvSpPr>
        <p:spPr bwMode="auto">
          <a:xfrm>
            <a:off x="457200" y="4800600"/>
            <a:ext cx="82296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a:spcBef>
                <a:spcPct val="50000"/>
              </a:spcBef>
            </a:pPr>
            <a:r>
              <a:rPr lang="en-GB"/>
              <a:t>Case 5</a:t>
            </a:r>
            <a:endParaRPr lang="en-GB">
              <a:latin typeface="Times" panose="02020603050405020304" pitchFamily="18" charset="0"/>
            </a:endParaRPr>
          </a:p>
          <a:p>
            <a:pPr>
              <a:spcBef>
                <a:spcPct val="50000"/>
              </a:spcBef>
            </a:pPr>
            <a:r>
              <a:rPr lang="en-GB">
                <a:latin typeface="Times" panose="02020603050405020304" pitchFamily="18" charset="0"/>
              </a:rPr>
              <a:t>The upper canines erupted in the midline. So 1/1 missing</a:t>
            </a:r>
          </a:p>
        </p:txBody>
      </p:sp>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1"/>
          <p:cNvSpPr>
            <a:spLocks noChangeArrowheads="1"/>
          </p:cNvSpPr>
          <p:nvPr/>
        </p:nvSpPr>
        <p:spPr bwMode="auto">
          <a:xfrm>
            <a:off x="0" y="4445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endParaRPr lang="en-GB" sz="1800"/>
          </a:p>
        </p:txBody>
      </p:sp>
      <p:sp>
        <p:nvSpPr>
          <p:cNvPr id="169987" name="Title 2"/>
          <p:cNvSpPr>
            <a:spLocks noGrp="1"/>
          </p:cNvSpPr>
          <p:nvPr>
            <p:ph type="title"/>
          </p:nvPr>
        </p:nvSpPr>
        <p:spPr/>
        <p:txBody>
          <a:bodyPr/>
          <a:lstStyle/>
          <a:p>
            <a:pPr eaLnBrk="1" hangingPunct="1"/>
            <a:r>
              <a:rPr lang="en-GB" smtClean="0"/>
              <a:t> Leonardo Fibonacci</a:t>
            </a:r>
            <a:br>
              <a:rPr lang="en-GB" smtClean="0"/>
            </a:br>
            <a:r>
              <a:rPr lang="en-GB" sz="2400" smtClean="0"/>
              <a:t>1170-1250</a:t>
            </a:r>
            <a:endParaRPr lang="en-GB" smtClean="0"/>
          </a:p>
        </p:txBody>
      </p:sp>
      <p:sp>
        <p:nvSpPr>
          <p:cNvPr id="169988" name="Content Placeholder 3"/>
          <p:cNvSpPr>
            <a:spLocks noGrp="1"/>
          </p:cNvSpPr>
          <p:nvPr>
            <p:ph sz="quarter" idx="1"/>
          </p:nvPr>
        </p:nvSpPr>
        <p:spPr/>
        <p:txBody>
          <a:bodyPr/>
          <a:lstStyle/>
          <a:p>
            <a:pPr eaLnBrk="1" hangingPunct="1"/>
            <a:r>
              <a:rPr lang="en-GB" sz="2400" smtClean="0"/>
              <a:t> 1, 1, 2 ,3 ,5, 8 ,13 ,21, 34, 55, 89… and so on.</a:t>
            </a:r>
          </a:p>
          <a:p>
            <a:pPr eaLnBrk="1" hangingPunct="1"/>
            <a:endParaRPr lang="en-GB" sz="2400" smtClean="0"/>
          </a:p>
        </p:txBody>
      </p:sp>
      <p:sp>
        <p:nvSpPr>
          <p:cNvPr id="169989" name="Rectangle 5"/>
          <p:cNvSpPr>
            <a:spLocks noGrp="1"/>
          </p:cNvSpPr>
          <p:nvPr>
            <p:ph sz="quarter" idx="2"/>
          </p:nvPr>
        </p:nvSpPr>
        <p:spPr/>
        <p:txBody>
          <a:bodyPr/>
          <a:lstStyle/>
          <a:p>
            <a:pPr eaLnBrk="1" hangingPunct="1">
              <a:buFont typeface="Arial" panose="020B0604020202020204" pitchFamily="34" charset="0"/>
              <a:buNone/>
            </a:pPr>
            <a:r>
              <a:rPr lang="en-GB" sz="2400" smtClean="0"/>
              <a:t> </a:t>
            </a:r>
          </a:p>
        </p:txBody>
      </p:sp>
      <p:sp>
        <p:nvSpPr>
          <p:cNvPr id="169990" name="Rectangle 6"/>
          <p:cNvSpPr>
            <a:spLocks noGrp="1"/>
          </p:cNvSpPr>
          <p:nvPr>
            <p:ph sz="half" idx="3"/>
          </p:nvPr>
        </p:nvSpPr>
        <p:spPr/>
        <p:txBody>
          <a:bodyPr/>
          <a:lstStyle/>
          <a:p>
            <a:pPr eaLnBrk="1" hangingPunct="1"/>
            <a:endParaRPr lang="en-GB" sz="2800" smtClean="0"/>
          </a:p>
        </p:txBody>
      </p:sp>
      <p:pic>
        <p:nvPicPr>
          <p:cNvPr id="169991" name="Picture 7" descr="220px-Fibonacci">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7900" y="1484313"/>
            <a:ext cx="3841750"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9992" name="Picture 8" descr="250px-Leaning_tower_of_pisa_2">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t="7254" b="3647"/>
          <a:stretch>
            <a:fillRect/>
          </a:stretch>
        </p:blipFill>
        <p:spPr bwMode="auto">
          <a:xfrm>
            <a:off x="755650" y="2492375"/>
            <a:ext cx="3495675" cy="414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Content Placeholder 3"/>
          <p:cNvSpPr>
            <a:spLocks noGrp="1"/>
          </p:cNvSpPr>
          <p:nvPr>
            <p:ph idx="4294967295"/>
          </p:nvPr>
        </p:nvSpPr>
        <p:spPr/>
        <p:txBody>
          <a:bodyPr/>
          <a:lstStyle/>
          <a:p>
            <a:pPr eaLnBrk="1" hangingPunct="1"/>
            <a:r>
              <a:rPr lang="en-GB" smtClean="0"/>
              <a:t>Take a line and divide it into two a larger part and a smaller part. So that the ratio of the smaller part to the larger part is the same as the ratio between the larger part and the whole line and you will find the larger section is 0.618 of the whole line and the smaller part is 0.618 of the larger part. Or if you prefer the larger part is 1.618 times the smaller part</a:t>
            </a:r>
            <a:endParaRPr lang="en-GB" b="1" smtClean="0"/>
          </a:p>
          <a:p>
            <a:pPr eaLnBrk="1" hangingPunct="1"/>
            <a:endParaRPr lang="en-GB" smtClean="0"/>
          </a:p>
        </p:txBody>
      </p:sp>
      <p:sp>
        <p:nvSpPr>
          <p:cNvPr id="171011" name="TextBox 2"/>
          <p:cNvSpPr txBox="1">
            <a:spLocks noChangeArrowheads="1"/>
          </p:cNvSpPr>
          <p:nvPr/>
        </p:nvSpPr>
        <p:spPr bwMode="auto">
          <a:xfrm>
            <a:off x="1835150" y="765175"/>
            <a:ext cx="2016125" cy="3683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r>
              <a:rPr lang="en-GB" sz="1800">
                <a:solidFill>
                  <a:srgbClr val="FFFF00"/>
                </a:solidFill>
              </a:rPr>
              <a:t>      GOLDEN</a:t>
            </a:r>
          </a:p>
        </p:txBody>
      </p:sp>
      <p:sp>
        <p:nvSpPr>
          <p:cNvPr id="4" name="TextBox 3"/>
          <p:cNvSpPr txBox="1"/>
          <p:nvPr/>
        </p:nvSpPr>
        <p:spPr>
          <a:xfrm>
            <a:off x="3924300" y="765175"/>
            <a:ext cx="3240088" cy="368300"/>
          </a:xfrm>
          <a:prstGeom prst="rect">
            <a:avLst/>
          </a:prstGeom>
          <a:solidFill>
            <a:schemeClr val="accent6">
              <a:lumMod val="75000"/>
            </a:schemeClr>
          </a:solidFill>
        </p:spPr>
        <p:txBody>
          <a:bodyPr>
            <a:spAutoFit/>
          </a:bodyPr>
          <a:lstStyle/>
          <a:p>
            <a:pPr>
              <a:defRPr/>
            </a:pPr>
            <a:r>
              <a:rPr lang="en-GB" sz="1800"/>
              <a:t>      </a:t>
            </a:r>
            <a:r>
              <a:rPr lang="en-GB" sz="1800">
                <a:solidFill>
                  <a:srgbClr val="CC0000"/>
                </a:solidFill>
              </a:rPr>
              <a:t>PROPORTIONS</a:t>
            </a:r>
          </a:p>
        </p:txBody>
      </p:sp>
      <p:sp>
        <p:nvSpPr>
          <p:cNvPr id="171013" name="Text Box 7"/>
          <p:cNvSpPr txBox="1">
            <a:spLocks noChangeArrowheads="1"/>
          </p:cNvSpPr>
          <p:nvPr/>
        </p:nvSpPr>
        <p:spPr bwMode="auto">
          <a:xfrm>
            <a:off x="1835150" y="260350"/>
            <a:ext cx="5257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endParaRPr lang="en-GB"/>
          </a:p>
        </p:txBody>
      </p:sp>
      <p:sp>
        <p:nvSpPr>
          <p:cNvPr id="171014" name="Text Box 8"/>
          <p:cNvSpPr txBox="1">
            <a:spLocks noChangeArrowheads="1"/>
          </p:cNvSpPr>
          <p:nvPr/>
        </p:nvSpPr>
        <p:spPr bwMode="auto">
          <a:xfrm>
            <a:off x="1835150" y="188913"/>
            <a:ext cx="5329238" cy="396875"/>
          </a:xfrm>
          <a:prstGeom prst="rect">
            <a:avLst/>
          </a:prstGeom>
          <a:solidFill>
            <a:srgbClr val="EDED1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GB" sz="2000">
                <a:solidFill>
                  <a:srgbClr val="CC6600"/>
                </a:solidFill>
              </a:rPr>
              <a:t>Fibonacci’s</a:t>
            </a:r>
          </a:p>
        </p:txBody>
      </p:sp>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4" name="Picture 2" descr="dental proportion image 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613" y="404813"/>
            <a:ext cx="6016625" cy="292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035" name="Rectangle 2"/>
          <p:cNvSpPr>
            <a:spLocks noChangeArrowheads="1"/>
          </p:cNvSpPr>
          <p:nvPr/>
        </p:nvSpPr>
        <p:spPr bwMode="auto">
          <a:xfrm>
            <a:off x="1835150" y="3716338"/>
            <a:ext cx="6121400"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r>
              <a:rPr lang="en-GB" sz="2400">
                <a:latin typeface="Calibri" panose="020F0502020204030204" pitchFamily="34" charset="0"/>
              </a:rPr>
              <a:t>The dark space between the corners of the mouth and the outer surface of the canines during a smile (blue line 1.0) is called negative space. The negative space is in Golden Proportion with one half of the width of the upper anterior segment (blue line 1.618)</a:t>
            </a:r>
          </a:p>
        </p:txBody>
      </p:sp>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Title 1"/>
          <p:cNvSpPr>
            <a:spLocks noGrp="1"/>
          </p:cNvSpPr>
          <p:nvPr>
            <p:ph type="title" idx="4294967295"/>
          </p:nvPr>
        </p:nvSpPr>
        <p:spPr/>
        <p:txBody>
          <a:bodyPr/>
          <a:lstStyle/>
          <a:p>
            <a:pPr eaLnBrk="1" hangingPunct="1"/>
            <a:r>
              <a:rPr lang="en-GB" smtClean="0"/>
              <a:t>Unfortunately</a:t>
            </a:r>
          </a:p>
        </p:txBody>
      </p:sp>
      <p:sp>
        <p:nvSpPr>
          <p:cNvPr id="173059" name="Content Placeholder 2"/>
          <p:cNvSpPr>
            <a:spLocks noGrp="1"/>
          </p:cNvSpPr>
          <p:nvPr>
            <p:ph idx="4294967295"/>
          </p:nvPr>
        </p:nvSpPr>
        <p:spPr>
          <a:xfrm>
            <a:off x="468313" y="1557338"/>
            <a:ext cx="8229600" cy="4525962"/>
          </a:xfrm>
        </p:spPr>
        <p:txBody>
          <a:bodyPr/>
          <a:lstStyle/>
          <a:p>
            <a:pPr eaLnBrk="1" hangingPunct="1"/>
            <a:r>
              <a:rPr lang="en-GB" smtClean="0"/>
              <a:t>Rosemie M.A. Kiekens </a:t>
            </a:r>
            <a:r>
              <a:rPr lang="en-GB" i="1" smtClean="0"/>
              <a:t>et al</a:t>
            </a:r>
            <a:r>
              <a:rPr lang="en-GB" smtClean="0"/>
              <a:t> May 2006</a:t>
            </a:r>
          </a:p>
          <a:p>
            <a:pPr eaLnBrk="1" hangingPunct="1"/>
            <a:r>
              <a:rPr lang="en-GB" smtClean="0"/>
              <a:t>Egle Ong </a:t>
            </a:r>
            <a:r>
              <a:rPr lang="en-GB" i="1" smtClean="0"/>
              <a:t>et al Sept 2004</a:t>
            </a:r>
          </a:p>
          <a:p>
            <a:pPr eaLnBrk="1" hangingPunct="1"/>
            <a:r>
              <a:rPr lang="en-GB" b="1" smtClean="0"/>
              <a:t>Conclusions:</a:t>
            </a:r>
            <a:r>
              <a:rPr lang="en-GB" smtClean="0"/>
              <a:t> Few golden proportions have a significant relationship with facial Aesthetics in adolescents.</a:t>
            </a:r>
          </a:p>
          <a:p>
            <a:pPr eaLnBrk="1" hangingPunct="1"/>
            <a:r>
              <a:rPr lang="en-GB" smtClean="0"/>
              <a:t>Dustin Roden-Johnson </a:t>
            </a:r>
            <a:r>
              <a:rPr lang="en-GB" i="1" smtClean="0"/>
              <a:t>et al</a:t>
            </a:r>
            <a:r>
              <a:rPr lang="en-GB" smtClean="0"/>
              <a:t>  The presence or absence of BCS had no effect on the ratings of the smiles in any of the groups.</a:t>
            </a:r>
            <a:r>
              <a:rPr lang="en-GB" sz="1000" smtClean="0"/>
              <a:t>ajdo:127p343</a:t>
            </a:r>
            <a:endParaRPr lang="en-GB" smtClean="0"/>
          </a:p>
          <a:p>
            <a:pPr eaLnBrk="1" hangingPunct="1">
              <a:buFont typeface="Arial" panose="020B0604020202020204" pitchFamily="34" charset="0"/>
              <a:buNone/>
            </a:pPr>
            <a:endParaRPr lang="en-GB" smtClean="0"/>
          </a:p>
        </p:txBody>
      </p:sp>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Title 1"/>
          <p:cNvSpPr>
            <a:spLocks noGrp="1"/>
          </p:cNvSpPr>
          <p:nvPr>
            <p:ph type="ctrTitle"/>
          </p:nvPr>
        </p:nvSpPr>
        <p:spPr/>
        <p:txBody>
          <a:bodyPr/>
          <a:lstStyle/>
          <a:p>
            <a:r>
              <a:rPr lang="en-GB" smtClean="0"/>
              <a:t>Continued as part two the truth about orthodontics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pPr eaLnBrk="1" hangingPunct="1"/>
            <a:r>
              <a:rPr lang="en-GB" sz="2400" smtClean="0"/>
              <a:t>Mills looked at patients where the lower incisors were proclined during treatment</a:t>
            </a:r>
          </a:p>
        </p:txBody>
      </p:sp>
      <p:pic>
        <p:nvPicPr>
          <p:cNvPr id="2662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1628775"/>
            <a:ext cx="1730375" cy="508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2813" y="1633538"/>
            <a:ext cx="3206750" cy="514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pPr eaLnBrk="1" hangingPunct="1"/>
            <a:r>
              <a:rPr lang="en-GB" smtClean="0"/>
              <a:t>What happened afterwards</a:t>
            </a:r>
          </a:p>
        </p:txBody>
      </p:sp>
      <p:pic>
        <p:nvPicPr>
          <p:cNvPr id="2765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3938" y="1773238"/>
            <a:ext cx="3246437" cy="520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ight Arrow 3"/>
          <p:cNvSpPr/>
          <p:nvPr/>
        </p:nvSpPr>
        <p:spPr>
          <a:xfrm>
            <a:off x="6659563" y="2060575"/>
            <a:ext cx="433387" cy="1444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800" dirty="0">
              <a:solidFill>
                <a:srgbClr val="00B050"/>
              </a:solidFill>
            </a:endParaRPr>
          </a:p>
        </p:txBody>
      </p:sp>
      <p:sp>
        <p:nvSpPr>
          <p:cNvPr id="5" name="Right Arrow 4"/>
          <p:cNvSpPr/>
          <p:nvPr/>
        </p:nvSpPr>
        <p:spPr>
          <a:xfrm rot="10800000">
            <a:off x="4572000" y="2133600"/>
            <a:ext cx="1728788" cy="215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800"/>
          </a:p>
        </p:txBody>
      </p:sp>
      <p:sp>
        <p:nvSpPr>
          <p:cNvPr id="6" name="Right Arrow 5"/>
          <p:cNvSpPr/>
          <p:nvPr/>
        </p:nvSpPr>
        <p:spPr>
          <a:xfrm flipV="1">
            <a:off x="5724525" y="1989138"/>
            <a:ext cx="71438" cy="714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800"/>
          </a:p>
        </p:txBody>
      </p:sp>
      <p:sp>
        <p:nvSpPr>
          <p:cNvPr id="7" name="Right Arrow 6"/>
          <p:cNvSpPr/>
          <p:nvPr/>
        </p:nvSpPr>
        <p:spPr>
          <a:xfrm rot="10800000">
            <a:off x="5795963" y="1916113"/>
            <a:ext cx="647700" cy="1444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80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8675" name="Content Placeholder 2"/>
          <p:cNvSpPr>
            <a:spLocks noGrp="1"/>
          </p:cNvSpPr>
          <p:nvPr>
            <p:ph idx="1"/>
          </p:nvPr>
        </p:nvSpPr>
        <p:spPr/>
        <p:txBody>
          <a:bodyPr/>
          <a:lstStyle/>
          <a:p>
            <a:r>
              <a:rPr lang="en-GB" smtClean="0"/>
              <a:t>Some went back to the original position</a:t>
            </a:r>
          </a:p>
          <a:p>
            <a:r>
              <a:rPr lang="en-GB" smtClean="0"/>
              <a:t>Some actually proclined</a:t>
            </a:r>
          </a:p>
          <a:p>
            <a:r>
              <a:rPr lang="en-GB" smtClean="0"/>
              <a:t>And some  dropped back even further than the original position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eaLnBrk="1" hangingPunct="1"/>
            <a:r>
              <a:rPr lang="en-GB" smtClean="0"/>
              <a:t>Francis Galton 1822-1911</a:t>
            </a:r>
          </a:p>
        </p:txBody>
      </p:sp>
      <p:sp>
        <p:nvSpPr>
          <p:cNvPr id="11267" name="Content Placeholder 2"/>
          <p:cNvSpPr>
            <a:spLocks noGrp="1"/>
          </p:cNvSpPr>
          <p:nvPr>
            <p:ph idx="1"/>
          </p:nvPr>
        </p:nvSpPr>
        <p:spPr/>
        <p:txBody>
          <a:bodyPr/>
          <a:lstStyle/>
          <a:p>
            <a:pPr eaLnBrk="1" hangingPunct="1"/>
            <a:endParaRPr lang="en-GB" smtClean="0"/>
          </a:p>
        </p:txBody>
      </p:sp>
      <p:pic>
        <p:nvPicPr>
          <p:cNvPr id="11268" name="Picture 2" descr="http://upload.wikimedia.org/wikipedia/commons/thumb/e/ec/Francis_Galton_1850s.jpg/225px-Francis_Galton_1850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413" y="1141413"/>
            <a:ext cx="4078287" cy="552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9699" name="Content Placeholder 2"/>
          <p:cNvSpPr>
            <a:spLocks noGrp="1"/>
          </p:cNvSpPr>
          <p:nvPr>
            <p:ph idx="1"/>
          </p:nvPr>
        </p:nvSpPr>
        <p:spPr/>
        <p:txBody>
          <a:bodyPr/>
          <a:lstStyle/>
          <a:p>
            <a:r>
              <a:rPr lang="en-GB" smtClean="0"/>
              <a:t>By using an average Mills gives the impression of a stable Zone which is not really demonstrated by the research</a:t>
            </a:r>
          </a:p>
          <a:p>
            <a:r>
              <a:rPr lang="en-GB" smtClean="0"/>
              <a:t>This does not mean that there is no such zone it just means we have no proof it exists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457200" y="274638"/>
            <a:ext cx="8229600" cy="2938462"/>
          </a:xfrm>
        </p:spPr>
        <p:txBody>
          <a:bodyPr/>
          <a:lstStyle/>
          <a:p>
            <a:pPr eaLnBrk="1" hangingPunct="1"/>
            <a:r>
              <a:rPr lang="en-GB" smtClean="0"/>
              <a:t>So on average they moved to the original position.</a:t>
            </a:r>
          </a:p>
        </p:txBody>
      </p:sp>
      <p:sp>
        <p:nvSpPr>
          <p:cNvPr id="30723" name="Content Placeholder 2"/>
          <p:cNvSpPr>
            <a:spLocks noGrp="1"/>
          </p:cNvSpPr>
          <p:nvPr>
            <p:ph idx="1"/>
          </p:nvPr>
        </p:nvSpPr>
        <p:spPr>
          <a:xfrm>
            <a:off x="457200" y="3500438"/>
            <a:ext cx="8229600" cy="2625725"/>
          </a:xfrm>
        </p:spPr>
        <p:txBody>
          <a:bodyPr/>
          <a:lstStyle/>
          <a:p>
            <a:pPr eaLnBrk="1" hangingPunct="1"/>
            <a:r>
              <a:rPr lang="en-GB" smtClean="0"/>
              <a:t>This is the basis of all orthodontic diagnosis!</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GB" dirty="0" smtClean="0"/>
              <a:t>Who was the most famous orthodontist in Australia in 1952?</a:t>
            </a:r>
            <a:endParaRPr lang="en-GB" dirty="0"/>
          </a:p>
        </p:txBody>
      </p:sp>
      <p:pic>
        <p:nvPicPr>
          <p:cNvPr id="31748" name="Picture 2" descr="beggandangle-300b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1300" y="1484313"/>
            <a:ext cx="5292725"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GB" smtClean="0"/>
              <a:t>PR Begg (</a:t>
            </a:r>
            <a:r>
              <a:rPr lang="en-GB" sz="3200" smtClean="0"/>
              <a:t>sitting behind the empty chair)</a:t>
            </a:r>
          </a:p>
        </p:txBody>
      </p:sp>
      <p:sp>
        <p:nvSpPr>
          <p:cNvPr id="32771" name="Content Placeholder 2"/>
          <p:cNvSpPr>
            <a:spLocks noGrp="1"/>
          </p:cNvSpPr>
          <p:nvPr>
            <p:ph idx="1"/>
          </p:nvPr>
        </p:nvSpPr>
        <p:spPr/>
        <p:txBody>
          <a:bodyPr/>
          <a:lstStyle/>
          <a:p>
            <a:r>
              <a:rPr lang="en-GB" smtClean="0"/>
              <a:t>Begg was a student of Edward Angle. Trained in Non extraction Ribbon arch and the new Edgewise appliance.</a:t>
            </a:r>
          </a:p>
          <a:p>
            <a:r>
              <a:rPr lang="en-GB" smtClean="0"/>
              <a:t>He did  a doctorate looking at the skulls of ancient aboriginal people</a:t>
            </a:r>
          </a:p>
          <a:p>
            <a:r>
              <a:rPr lang="en-GB" smtClean="0"/>
              <a:t>They had a lot of attrition</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 descr="http://www.cleber.com.br/yano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1196975"/>
            <a:ext cx="5724525" cy="375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GB" smtClean="0"/>
              <a:t>Begg concluded</a:t>
            </a:r>
          </a:p>
        </p:txBody>
      </p:sp>
      <p:sp>
        <p:nvSpPr>
          <p:cNvPr id="34819" name="Content Placeholder 2"/>
          <p:cNvSpPr>
            <a:spLocks noGrp="1"/>
          </p:cNvSpPr>
          <p:nvPr>
            <p:ph idx="1"/>
          </p:nvPr>
        </p:nvSpPr>
        <p:spPr/>
        <p:txBody>
          <a:bodyPr/>
          <a:lstStyle/>
          <a:p>
            <a:r>
              <a:rPr lang="en-GB" smtClean="0"/>
              <a:t>That the attrition was exactly one premolar width and this justified premolar extraction</a:t>
            </a:r>
          </a:p>
          <a:p>
            <a:r>
              <a:rPr lang="en-GB" smtClean="0"/>
              <a:t>There are those who doubt that research ever works out as exactly as this and suggest Begg wanted to extract teeth and massaged his results a little.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C:\Users\user1\Pictures\MP Navigator EX\2012_10_09\IMG_0003.jpg"/>
          <p:cNvPicPr>
            <a:picLocks noChangeAspect="1" noChangeArrowheads="1"/>
          </p:cNvPicPr>
          <p:nvPr/>
        </p:nvPicPr>
        <p:blipFill>
          <a:blip r:embed="rId2">
            <a:extLst>
              <a:ext uri="{28A0092B-C50C-407E-A947-70E740481C1C}">
                <a14:useLocalDpi xmlns:a14="http://schemas.microsoft.com/office/drawing/2010/main" val="0"/>
              </a:ext>
            </a:extLst>
          </a:blip>
          <a:srcRect l="13750" t="52251" b="9502"/>
          <a:stretch>
            <a:fillRect/>
          </a:stretch>
        </p:blipFill>
        <p:spPr bwMode="auto">
          <a:xfrm>
            <a:off x="2700338" y="260350"/>
            <a:ext cx="3384550" cy="210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4" descr="http://www.uic.edu/classes/osci/osci590/p-7.1-2.gif"/>
          <p:cNvPicPr>
            <a:picLocks noChangeAspect="1" noChangeArrowheads="1"/>
          </p:cNvPicPr>
          <p:nvPr/>
        </p:nvPicPr>
        <p:blipFill>
          <a:blip r:embed="rId3">
            <a:extLst>
              <a:ext uri="{28A0092B-C50C-407E-A947-70E740481C1C}">
                <a14:useLocalDpi xmlns:a14="http://schemas.microsoft.com/office/drawing/2010/main" val="0"/>
              </a:ext>
            </a:extLst>
          </a:blip>
          <a:srcRect t="7408"/>
          <a:stretch>
            <a:fillRect/>
          </a:stretch>
        </p:blipFill>
        <p:spPr bwMode="auto">
          <a:xfrm>
            <a:off x="900113" y="2420938"/>
            <a:ext cx="662622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2" descr="http://www.uic.edu/classes/osci/osci590/p-7.1-3.gif"/>
          <p:cNvPicPr>
            <a:picLocks noChangeAspect="1" noChangeArrowheads="1"/>
          </p:cNvPicPr>
          <p:nvPr/>
        </p:nvPicPr>
        <p:blipFill>
          <a:blip r:embed="rId4">
            <a:extLst>
              <a:ext uri="{28A0092B-C50C-407E-A947-70E740481C1C}">
                <a14:useLocalDpi xmlns:a14="http://schemas.microsoft.com/office/drawing/2010/main" val="0"/>
              </a:ext>
            </a:extLst>
          </a:blip>
          <a:srcRect t="2892" b="5692"/>
          <a:stretch>
            <a:fillRect/>
          </a:stretch>
        </p:blipFill>
        <p:spPr bwMode="auto">
          <a:xfrm>
            <a:off x="900113" y="4365625"/>
            <a:ext cx="6659562"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36866" name="Title 1"/>
          <p:cNvSpPr>
            <a:spLocks noGrp="1"/>
          </p:cNvSpPr>
          <p:nvPr>
            <p:ph type="title"/>
          </p:nvPr>
        </p:nvSpPr>
        <p:spPr>
          <a:xfrm>
            <a:off x="0" y="0"/>
            <a:ext cx="9144000" cy="765175"/>
          </a:xfrm>
        </p:spPr>
        <p:txBody>
          <a:bodyPr/>
          <a:lstStyle/>
          <a:p>
            <a:r>
              <a:rPr lang="en-GB" sz="2800" smtClean="0"/>
              <a:t>Begg was  a towering figure in Australian Orthodontics</a:t>
            </a:r>
          </a:p>
        </p:txBody>
      </p:sp>
      <p:sp>
        <p:nvSpPr>
          <p:cNvPr id="36867" name="Content Placeholder 2"/>
          <p:cNvSpPr>
            <a:spLocks noGrp="1"/>
          </p:cNvSpPr>
          <p:nvPr>
            <p:ph idx="1"/>
          </p:nvPr>
        </p:nvSpPr>
        <p:spPr>
          <a:xfrm>
            <a:off x="457200" y="765175"/>
            <a:ext cx="8229600" cy="5903913"/>
          </a:xfrm>
        </p:spPr>
        <p:txBody>
          <a:bodyPr/>
          <a:lstStyle/>
          <a:p>
            <a:r>
              <a:rPr lang="en-GB" smtClean="0"/>
              <a:t>He agreed with Schwartz that orthodontic forces should be less than capillary blood pressure.</a:t>
            </a:r>
          </a:p>
          <a:p>
            <a:r>
              <a:rPr lang="en-GB" smtClean="0"/>
              <a:t>And with Reitan that hyaline areas slow down tooth movement</a:t>
            </a:r>
          </a:p>
          <a:p>
            <a:r>
              <a:rPr lang="en-GB" smtClean="0"/>
              <a:t>From this he developed his theory of differential anchorage. Light forces will retract the incisors and heavy forces will bring the molars forwards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GB" smtClean="0"/>
              <a:t>Storey and smith’s results</a:t>
            </a:r>
          </a:p>
        </p:txBody>
      </p:sp>
      <p:sp>
        <p:nvSpPr>
          <p:cNvPr id="37891" name="Content Placeholder 2"/>
          <p:cNvSpPr>
            <a:spLocks noGrp="1"/>
          </p:cNvSpPr>
          <p:nvPr>
            <p:ph idx="1"/>
          </p:nvPr>
        </p:nvSpPr>
        <p:spPr/>
        <p:txBody>
          <a:bodyPr/>
          <a:lstStyle/>
          <a:p>
            <a:r>
              <a:rPr lang="en-GB" smtClean="0"/>
              <a:t>Exactly fit with Begg’s idea.</a:t>
            </a:r>
          </a:p>
          <a:p>
            <a:r>
              <a:rPr lang="en-GB" smtClean="0"/>
              <a:t>But all subsequent research suggests that in fact higher forces move teeth faster</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755650" y="549275"/>
            <a:ext cx="70818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algn="ctr" eaLnBrk="1" hangingPunct="1"/>
            <a:r>
              <a:rPr lang="en-GB" sz="1800">
                <a:latin typeface="Calibri" panose="020F0502020204030204" pitchFamily="34" charset="0"/>
              </a:rPr>
              <a:t>Storey and Smith Australian Dental Journal 1952</a:t>
            </a:r>
          </a:p>
        </p:txBody>
      </p:sp>
      <p:sp>
        <p:nvSpPr>
          <p:cNvPr id="3" name="Down Arrow 2"/>
          <p:cNvSpPr/>
          <p:nvPr/>
        </p:nvSpPr>
        <p:spPr>
          <a:xfrm>
            <a:off x="4067175" y="908050"/>
            <a:ext cx="433388" cy="21605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800"/>
          </a:p>
        </p:txBody>
      </p:sp>
      <p:sp>
        <p:nvSpPr>
          <p:cNvPr id="38916" name="TextBox 3"/>
          <p:cNvSpPr txBox="1">
            <a:spLocks noChangeArrowheads="1"/>
          </p:cNvSpPr>
          <p:nvPr/>
        </p:nvSpPr>
        <p:spPr bwMode="auto">
          <a:xfrm>
            <a:off x="323850" y="2924175"/>
            <a:ext cx="21605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r>
              <a:rPr lang="en-GB" sz="1800">
                <a:latin typeface="Calibri" panose="020F0502020204030204" pitchFamily="34" charset="0"/>
              </a:rPr>
              <a:t>Reitan K </a:t>
            </a:r>
          </a:p>
          <a:p>
            <a:pPr eaLnBrk="1" hangingPunct="1"/>
            <a:r>
              <a:rPr lang="en-GB" sz="1800">
                <a:latin typeface="Calibri" panose="020F0502020204030204" pitchFamily="34" charset="0"/>
              </a:rPr>
              <a:t>1951 </a:t>
            </a:r>
          </a:p>
        </p:txBody>
      </p:sp>
      <p:sp>
        <p:nvSpPr>
          <p:cNvPr id="5" name="Right Arrow 4"/>
          <p:cNvSpPr/>
          <p:nvPr/>
        </p:nvSpPr>
        <p:spPr>
          <a:xfrm>
            <a:off x="1619250" y="3141663"/>
            <a:ext cx="2376488" cy="431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800"/>
          </a:p>
        </p:txBody>
      </p:sp>
      <p:sp>
        <p:nvSpPr>
          <p:cNvPr id="38918" name="TextBox 5"/>
          <p:cNvSpPr txBox="1">
            <a:spLocks noChangeArrowheads="1"/>
          </p:cNvSpPr>
          <p:nvPr/>
        </p:nvSpPr>
        <p:spPr bwMode="auto">
          <a:xfrm>
            <a:off x="7092950" y="3068638"/>
            <a:ext cx="13668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r>
              <a:rPr lang="en-GB" sz="1800">
                <a:latin typeface="Calibri" panose="020F0502020204030204" pitchFamily="34" charset="0"/>
              </a:rPr>
              <a:t>Begg P R differential tooth movement</a:t>
            </a:r>
          </a:p>
        </p:txBody>
      </p:sp>
      <p:sp>
        <p:nvSpPr>
          <p:cNvPr id="7" name="Right Arrow 6"/>
          <p:cNvSpPr/>
          <p:nvPr/>
        </p:nvSpPr>
        <p:spPr>
          <a:xfrm rot="10800000">
            <a:off x="4500563" y="3141663"/>
            <a:ext cx="2374900" cy="431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800"/>
          </a:p>
        </p:txBody>
      </p:sp>
      <p:sp>
        <p:nvSpPr>
          <p:cNvPr id="38920" name="TextBox 7"/>
          <p:cNvSpPr txBox="1">
            <a:spLocks noChangeArrowheads="1"/>
          </p:cNvSpPr>
          <p:nvPr/>
        </p:nvSpPr>
        <p:spPr bwMode="auto">
          <a:xfrm>
            <a:off x="3203575" y="6021388"/>
            <a:ext cx="27368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r>
              <a:rPr lang="en-GB" sz="1800">
                <a:latin typeface="Calibri" panose="020F0502020204030204" pitchFamily="34" charset="0"/>
              </a:rPr>
              <a:t>Schwarz A M capillary blood pressure in the periodontium 1932</a:t>
            </a:r>
          </a:p>
        </p:txBody>
      </p:sp>
      <p:sp>
        <p:nvSpPr>
          <p:cNvPr id="9" name="Down Arrow 8"/>
          <p:cNvSpPr/>
          <p:nvPr/>
        </p:nvSpPr>
        <p:spPr>
          <a:xfrm rot="10800000">
            <a:off x="4067175" y="3644900"/>
            <a:ext cx="433388" cy="23764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80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GB" smtClean="0"/>
              <a:t>Francis Galton</a:t>
            </a:r>
          </a:p>
        </p:txBody>
      </p:sp>
      <p:sp>
        <p:nvSpPr>
          <p:cNvPr id="12291" name="Content Placeholder 2"/>
          <p:cNvSpPr>
            <a:spLocks noGrp="1"/>
          </p:cNvSpPr>
          <p:nvPr>
            <p:ph idx="1"/>
          </p:nvPr>
        </p:nvSpPr>
        <p:spPr/>
        <p:txBody>
          <a:bodyPr/>
          <a:lstStyle/>
          <a:p>
            <a:r>
              <a:rPr lang="en-GB" smtClean="0"/>
              <a:t>Mathematician and scholar who invented many statistical tests. He was also a pioneer in early photography. His idea was to produce average pictures of criminals to aid their detection.</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323850" y="765175"/>
          <a:ext cx="8280400" cy="5414963"/>
        </p:xfrm>
        <a:graphic>
          <a:graphicData uri="http://schemas.openxmlformats.org/drawingml/2006/table">
            <a:tbl>
              <a:tblPr firstRow="1" bandRow="1">
                <a:tableStyleId>{5C22544A-7EE6-4342-B048-85BDC9FD1C3A}</a:tableStyleId>
              </a:tblPr>
              <a:tblGrid>
                <a:gridCol w="4140200"/>
                <a:gridCol w="4140200"/>
              </a:tblGrid>
              <a:tr h="2489816">
                <a:tc>
                  <a:txBody>
                    <a:bodyPr/>
                    <a:lstStyle/>
                    <a:p>
                      <a:r>
                        <a:rPr lang="en-GB" sz="1800" dirty="0" smtClean="0"/>
                        <a:t>LEE-ANDREASEN</a:t>
                      </a:r>
                      <a:endParaRPr lang="en-GB" sz="1800" dirty="0"/>
                    </a:p>
                  </a:txBody>
                  <a:tcPr marL="91434" marR="91434" marT="45721" marB="45721"/>
                </a:tc>
                <a:tc>
                  <a:txBody>
                    <a:bodyPr/>
                    <a:lstStyle/>
                    <a:p>
                      <a:r>
                        <a:rPr lang="en-GB" sz="1800" dirty="0" smtClean="0"/>
                        <a:t>400CN</a:t>
                      </a:r>
                      <a:r>
                        <a:rPr lang="en-GB" sz="1800" baseline="0" dirty="0" smtClean="0"/>
                        <a:t> MOVED TEETH 2.5 TIMES FASTER THAN 200 CN</a:t>
                      </a:r>
                      <a:endParaRPr lang="en-GB" sz="1800" dirty="0"/>
                    </a:p>
                  </a:txBody>
                  <a:tcPr marL="91434" marR="91434" marT="45721" marB="45721"/>
                </a:tc>
              </a:tr>
              <a:tr h="1218811">
                <a:tc>
                  <a:txBody>
                    <a:bodyPr/>
                    <a:lstStyle/>
                    <a:p>
                      <a:r>
                        <a:rPr lang="en-GB" sz="1800" dirty="0" smtClean="0"/>
                        <a:t>HIXON</a:t>
                      </a:r>
                      <a:endParaRPr lang="en-GB" sz="1800" dirty="0"/>
                    </a:p>
                  </a:txBody>
                  <a:tcPr marL="91434" marR="91434" marT="45721" marB="45721"/>
                </a:tc>
                <a:tc>
                  <a:txBody>
                    <a:bodyPr/>
                    <a:lstStyle/>
                    <a:p>
                      <a:r>
                        <a:rPr lang="en-GB" sz="1800" dirty="0" smtClean="0"/>
                        <a:t>FROM 0-1500 CN THE GREATER THE FORCE THE FASTER THE TOOTH MOVEMENT</a:t>
                      </a:r>
                      <a:endParaRPr lang="en-GB" sz="1800" dirty="0"/>
                    </a:p>
                  </a:txBody>
                  <a:tcPr marL="91434" marR="91434" marT="45721" marB="45721"/>
                </a:tc>
              </a:tr>
              <a:tr h="853168">
                <a:tc>
                  <a:txBody>
                    <a:bodyPr/>
                    <a:lstStyle/>
                    <a:p>
                      <a:r>
                        <a:rPr lang="en-GB" sz="1800" dirty="0" smtClean="0"/>
                        <a:t>BOESTER</a:t>
                      </a:r>
                      <a:endParaRPr lang="en-GB" sz="1800" dirty="0"/>
                    </a:p>
                  </a:txBody>
                  <a:tcPr marL="91434" marR="91434" marT="45721" marB="45721"/>
                </a:tc>
                <a:tc>
                  <a:txBody>
                    <a:bodyPr/>
                    <a:lstStyle/>
                    <a:p>
                      <a:r>
                        <a:rPr lang="en-GB" sz="1800" dirty="0" smtClean="0"/>
                        <a:t>HIGHER FORCES MOVED TEETH FASTER</a:t>
                      </a:r>
                      <a:endParaRPr lang="en-GB" sz="1800" dirty="0"/>
                    </a:p>
                  </a:txBody>
                  <a:tcPr marL="91434" marR="91434" marT="45721" marB="45721"/>
                </a:tc>
              </a:tr>
              <a:tr h="853168">
                <a:tc>
                  <a:txBody>
                    <a:bodyPr/>
                    <a:lstStyle/>
                    <a:p>
                      <a:r>
                        <a:rPr lang="en-GB" sz="1800" dirty="0" smtClean="0"/>
                        <a:t>OWMANN-MOLL</a:t>
                      </a:r>
                      <a:endParaRPr lang="en-GB" sz="1800" dirty="0"/>
                    </a:p>
                  </a:txBody>
                  <a:tcPr marL="91434" marR="91434" marT="45721" marB="45721"/>
                </a:tc>
                <a:tc>
                  <a:txBody>
                    <a:bodyPr/>
                    <a:lstStyle/>
                    <a:p>
                      <a:r>
                        <a:rPr lang="en-GB" sz="1800" dirty="0" smtClean="0"/>
                        <a:t>200CN</a:t>
                      </a:r>
                      <a:r>
                        <a:rPr lang="en-GB" sz="1800" baseline="0" dirty="0" smtClean="0"/>
                        <a:t> MOVED TEETH 50% FASTER THAN 50CN</a:t>
                      </a:r>
                      <a:endParaRPr lang="en-GB" sz="1800" dirty="0"/>
                    </a:p>
                  </a:txBody>
                  <a:tcPr marL="91434" marR="91434" marT="45721" marB="45721"/>
                </a:tc>
              </a:tr>
            </a:tbl>
          </a:graphicData>
        </a:graphic>
      </p:graphicFrame>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40963" name="Content Placeholder 2"/>
          <p:cNvSpPr>
            <a:spLocks noGrp="1"/>
          </p:cNvSpPr>
          <p:nvPr>
            <p:ph idx="1"/>
          </p:nvPr>
        </p:nvSpPr>
        <p:spPr>
          <a:xfrm>
            <a:off x="457200" y="620713"/>
            <a:ext cx="8229600" cy="5505450"/>
          </a:xfrm>
        </p:spPr>
        <p:txBody>
          <a:bodyPr/>
          <a:lstStyle/>
          <a:p>
            <a:r>
              <a:rPr lang="en-GB" smtClean="0"/>
              <a:t>Ricketts in his bio-progressive technique uses the idea that the optimum force for tooth movement equates to the cross sectional area of the tooth times capillary blood pressure.</a:t>
            </a:r>
          </a:p>
          <a:p>
            <a:r>
              <a:rPr lang="en-GB" smtClean="0"/>
              <a:t>This results in using very light forces and to prevent over activation Blue Elgyloy wires were used</a:t>
            </a:r>
          </a:p>
          <a:p>
            <a:r>
              <a:rPr lang="en-GB" smtClean="0"/>
              <a:t>The wire was so soft that many patients just chewed their appliances to pieces in a day or two</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pPr eaLnBrk="1" hangingPunct="1"/>
            <a:r>
              <a:rPr lang="en-GB" smtClean="0"/>
              <a:t>Intrusion forces with Ricketts utility</a:t>
            </a:r>
          </a:p>
        </p:txBody>
      </p:sp>
      <p:sp>
        <p:nvSpPr>
          <p:cNvPr id="41987" name="Content Placeholder 2"/>
          <p:cNvSpPr>
            <a:spLocks noGrp="1"/>
          </p:cNvSpPr>
          <p:nvPr>
            <p:ph idx="1"/>
          </p:nvPr>
        </p:nvSpPr>
        <p:spPr/>
        <p:txBody>
          <a:bodyPr/>
          <a:lstStyle/>
          <a:p>
            <a:pPr eaLnBrk="1" hangingPunct="1"/>
            <a:r>
              <a:rPr lang="en-GB" smtClean="0"/>
              <a:t>ricketts</a:t>
            </a:r>
          </a:p>
        </p:txBody>
      </p:sp>
      <p:pic>
        <p:nvPicPr>
          <p:cNvPr id="41988" name="Picture 3"/>
          <p:cNvPicPr>
            <a:picLocks noChangeAspect="1" noChangeArrowheads="1"/>
          </p:cNvPicPr>
          <p:nvPr/>
        </p:nvPicPr>
        <p:blipFill>
          <a:blip r:embed="rId2">
            <a:extLst>
              <a:ext uri="{28A0092B-C50C-407E-A947-70E740481C1C}">
                <a14:useLocalDpi xmlns:a14="http://schemas.microsoft.com/office/drawing/2010/main" val="0"/>
              </a:ext>
            </a:extLst>
          </a:blip>
          <a:srcRect l="5634" t="30487" r="41536" b="29555"/>
          <a:stretch>
            <a:fillRect/>
          </a:stretch>
        </p:blipFill>
        <p:spPr bwMode="auto">
          <a:xfrm>
            <a:off x="395288" y="1412875"/>
            <a:ext cx="4043362"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3" descr="msotw9_temp0"/>
          <p:cNvPicPr>
            <a:picLocks noChangeAspect="1" noChangeArrowheads="1"/>
          </p:cNvPicPr>
          <p:nvPr/>
        </p:nvPicPr>
        <p:blipFill>
          <a:blip r:embed="rId3">
            <a:extLst>
              <a:ext uri="{28A0092B-C50C-407E-A947-70E740481C1C}">
                <a14:useLocalDpi xmlns:a14="http://schemas.microsoft.com/office/drawing/2010/main" val="0"/>
              </a:ext>
            </a:extLst>
          </a:blip>
          <a:srcRect l="6061" t="11220" r="1010" b="9404"/>
          <a:stretch>
            <a:fillRect/>
          </a:stretch>
        </p:blipFill>
        <p:spPr bwMode="auto">
          <a:xfrm>
            <a:off x="3851275" y="3933825"/>
            <a:ext cx="5018088"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ctrTitle"/>
          </p:nvPr>
        </p:nvSpPr>
        <p:spPr>
          <a:xfrm>
            <a:off x="685800" y="333375"/>
            <a:ext cx="7772400" cy="3267075"/>
          </a:xfrm>
        </p:spPr>
        <p:txBody>
          <a:bodyPr/>
          <a:lstStyle/>
          <a:p>
            <a:pPr eaLnBrk="1" hangingPunct="1"/>
            <a:r>
              <a:rPr lang="en-GB" sz="2400" smtClean="0"/>
              <a:t>Which brings us to the next fiction</a:t>
            </a:r>
            <a:br>
              <a:rPr lang="en-GB" sz="2400" smtClean="0"/>
            </a:br>
            <a:r>
              <a:rPr lang="en-GB" smtClean="0"/>
              <a:t>You must open the bite in adults by intrusion</a:t>
            </a:r>
          </a:p>
        </p:txBody>
      </p:sp>
      <p:sp>
        <p:nvSpPr>
          <p:cNvPr id="43011" name="Subtitle 2"/>
          <p:cNvSpPr>
            <a:spLocks noGrp="1"/>
          </p:cNvSpPr>
          <p:nvPr>
            <p:ph type="subTitle" idx="1"/>
          </p:nvPr>
        </p:nvSpPr>
        <p:spPr/>
        <p:txBody>
          <a:bodyPr/>
          <a:lstStyle/>
          <a:p>
            <a:pPr eaLnBrk="1" hangingPunct="1"/>
            <a:r>
              <a:rPr lang="en-GB" sz="2000" smtClean="0">
                <a:solidFill>
                  <a:schemeClr val="tx1"/>
                </a:solidFill>
              </a:rPr>
              <a:t>W Houston 1970-75</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alpha val="69000"/>
          </a:schemeClr>
        </a:solidFill>
        <a:effectLst/>
      </p:bgPr>
    </p:bg>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en-GB" sz="3200" smtClean="0"/>
              <a:t>Actually  I was working in Prof Houston’s department at that time and he never mentioned it to me</a:t>
            </a:r>
          </a:p>
        </p:txBody>
      </p:sp>
      <p:sp>
        <p:nvSpPr>
          <p:cNvPr id="44035" name="Content Placeholder 2"/>
          <p:cNvSpPr>
            <a:spLocks noGrp="1"/>
          </p:cNvSpPr>
          <p:nvPr>
            <p:ph idx="1"/>
          </p:nvPr>
        </p:nvSpPr>
        <p:spPr/>
        <p:txBody>
          <a:bodyPr/>
          <a:lstStyle/>
          <a:p>
            <a:r>
              <a:rPr lang="en-GB" smtClean="0"/>
              <a:t>I don’t believe there is any evidence to support this.</a:t>
            </a:r>
          </a:p>
          <a:p>
            <a:r>
              <a:rPr lang="en-GB" smtClean="0"/>
              <a:t>Certainly the face height wil return to the original but if the patient is wearing Essix type retainers the overbite remains un altered</a:t>
            </a:r>
          </a:p>
          <a:p>
            <a:r>
              <a:rPr lang="en-GB" smtClean="0"/>
              <a:t>The following case was 59 at the start of treatment. Overbite reduction remained 5 years after treatment</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endParaRPr lang="en-GB" smtClean="0"/>
          </a:p>
        </p:txBody>
      </p:sp>
      <p:pic>
        <p:nvPicPr>
          <p:cNvPr id="45059" name="Picture 3" descr="msotw9_temp0"/>
          <p:cNvPicPr>
            <a:picLocks noChangeAspect="1" noChangeArrowheads="1"/>
          </p:cNvPicPr>
          <p:nvPr/>
        </p:nvPicPr>
        <p:blipFill>
          <a:blip r:embed="rId3" cstate="print">
            <a:extLst>
              <a:ext uri="{28A0092B-C50C-407E-A947-70E740481C1C}">
                <a14:useLocalDpi xmlns:a14="http://schemas.microsoft.com/office/drawing/2010/main" val="0"/>
              </a:ext>
            </a:extLst>
          </a:blip>
          <a:srcRect l="14635" t="41818" r="7317" b="42474"/>
          <a:stretch>
            <a:fillRect/>
          </a:stretch>
        </p:blipFill>
        <p:spPr bwMode="auto">
          <a:xfrm>
            <a:off x="0" y="2420938"/>
            <a:ext cx="293370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4" descr="msotw9_temp0"/>
          <p:cNvPicPr>
            <a:picLocks noChangeAspect="1" noChangeArrowheads="1"/>
          </p:cNvPicPr>
          <p:nvPr/>
        </p:nvPicPr>
        <p:blipFill>
          <a:blip r:embed="rId3" cstate="print">
            <a:extLst>
              <a:ext uri="{28A0092B-C50C-407E-A947-70E740481C1C}">
                <a14:useLocalDpi xmlns:a14="http://schemas.microsoft.com/office/drawing/2010/main" val="0"/>
              </a:ext>
            </a:extLst>
          </a:blip>
          <a:srcRect l="6531" t="78406" r="7077" b="4382"/>
          <a:stretch>
            <a:fillRect/>
          </a:stretch>
        </p:blipFill>
        <p:spPr bwMode="auto">
          <a:xfrm>
            <a:off x="2987675" y="2420938"/>
            <a:ext cx="296545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5" descr="msotw9_temp0"/>
          <p:cNvPicPr>
            <a:picLocks noChangeAspect="1" noChangeArrowheads="1"/>
          </p:cNvPicPr>
          <p:nvPr/>
        </p:nvPicPr>
        <p:blipFill>
          <a:blip r:embed="rId3" cstate="print">
            <a:extLst>
              <a:ext uri="{28A0092B-C50C-407E-A947-70E740481C1C}">
                <a14:useLocalDpi xmlns:a14="http://schemas.microsoft.com/office/drawing/2010/main" val="0"/>
              </a:ext>
            </a:extLst>
          </a:blip>
          <a:srcRect l="6714" t="4221" r="9610" b="79599"/>
          <a:stretch>
            <a:fillRect/>
          </a:stretch>
        </p:blipFill>
        <p:spPr bwMode="auto">
          <a:xfrm>
            <a:off x="6011863" y="2420938"/>
            <a:ext cx="2989262"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4" descr="msotw9_temp0"/>
          <p:cNvPicPr>
            <a:picLocks noChangeAspect="1" noChangeArrowheads="1"/>
          </p:cNvPicPr>
          <p:nvPr/>
        </p:nvPicPr>
        <p:blipFill>
          <a:blip r:embed="rId4">
            <a:extLst>
              <a:ext uri="{28A0092B-C50C-407E-A947-70E740481C1C}">
                <a14:useLocalDpi xmlns:a14="http://schemas.microsoft.com/office/drawing/2010/main" val="0"/>
              </a:ext>
            </a:extLst>
          </a:blip>
          <a:srcRect l="12325" t="5475" r="20180" b="80164"/>
          <a:stretch>
            <a:fillRect/>
          </a:stretch>
        </p:blipFill>
        <p:spPr bwMode="auto">
          <a:xfrm>
            <a:off x="0" y="255588"/>
            <a:ext cx="2922588" cy="209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3" name="Picture 5" descr="msotw9_temp0"/>
          <p:cNvPicPr>
            <a:picLocks noChangeAspect="1" noChangeArrowheads="1"/>
          </p:cNvPicPr>
          <p:nvPr/>
        </p:nvPicPr>
        <p:blipFill>
          <a:blip r:embed="rId4">
            <a:extLst>
              <a:ext uri="{28A0092B-C50C-407E-A947-70E740481C1C}">
                <a14:useLocalDpi xmlns:a14="http://schemas.microsoft.com/office/drawing/2010/main" val="0"/>
              </a:ext>
            </a:extLst>
          </a:blip>
          <a:srcRect l="17940" t="77562" r="10269" b="7838"/>
          <a:stretch>
            <a:fillRect/>
          </a:stretch>
        </p:blipFill>
        <p:spPr bwMode="auto">
          <a:xfrm>
            <a:off x="6011863" y="260350"/>
            <a:ext cx="2947987"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4" name="Picture 5" descr="DSC_0008"/>
          <p:cNvPicPr>
            <a:picLocks noChangeAspect="1" noChangeArrowheads="1"/>
          </p:cNvPicPr>
          <p:nvPr/>
        </p:nvPicPr>
        <p:blipFill>
          <a:blip r:embed="rId5">
            <a:extLst>
              <a:ext uri="{28A0092B-C50C-407E-A947-70E740481C1C}">
                <a14:useLocalDpi xmlns:a14="http://schemas.microsoft.com/office/drawing/2010/main" val="0"/>
              </a:ext>
            </a:extLst>
          </a:blip>
          <a:srcRect l="18614" t="10687" b="9267"/>
          <a:stretch>
            <a:fillRect/>
          </a:stretch>
        </p:blipFill>
        <p:spPr bwMode="auto">
          <a:xfrm>
            <a:off x="0" y="4508500"/>
            <a:ext cx="2916238"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5" name="Picture 3" descr="DSC_0005"/>
          <p:cNvPicPr>
            <a:picLocks noChangeAspect="1" noChangeArrowheads="1"/>
          </p:cNvPicPr>
          <p:nvPr/>
        </p:nvPicPr>
        <p:blipFill>
          <a:blip r:embed="rId6">
            <a:extLst>
              <a:ext uri="{28A0092B-C50C-407E-A947-70E740481C1C}">
                <a14:useLocalDpi xmlns:a14="http://schemas.microsoft.com/office/drawing/2010/main" val="0"/>
              </a:ext>
            </a:extLst>
          </a:blip>
          <a:srcRect l="8839" t="10287" r="563"/>
          <a:stretch>
            <a:fillRect/>
          </a:stretch>
        </p:blipFill>
        <p:spPr bwMode="auto">
          <a:xfrm>
            <a:off x="2987675" y="4508500"/>
            <a:ext cx="2952750"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6" name="Picture 4" descr="DSC_0009"/>
          <p:cNvPicPr>
            <a:picLocks noChangeAspect="1" noChangeArrowheads="1"/>
          </p:cNvPicPr>
          <p:nvPr/>
        </p:nvPicPr>
        <p:blipFill>
          <a:blip r:embed="rId7">
            <a:extLst>
              <a:ext uri="{28A0092B-C50C-407E-A947-70E740481C1C}">
                <a14:useLocalDpi xmlns:a14="http://schemas.microsoft.com/office/drawing/2010/main" val="0"/>
              </a:ext>
            </a:extLst>
          </a:blip>
          <a:srcRect t="10265" r="12811" b="3204"/>
          <a:stretch>
            <a:fillRect/>
          </a:stretch>
        </p:blipFill>
        <p:spPr bwMode="auto">
          <a:xfrm>
            <a:off x="6011863" y="4508500"/>
            <a:ext cx="2946400"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7" name="Picture 3" descr="msotw9_temp0"/>
          <p:cNvPicPr>
            <a:picLocks noChangeAspect="1" noChangeArrowheads="1"/>
          </p:cNvPicPr>
          <p:nvPr/>
        </p:nvPicPr>
        <p:blipFill>
          <a:blip r:embed="rId8">
            <a:extLst>
              <a:ext uri="{28A0092B-C50C-407E-A947-70E740481C1C}">
                <a14:useLocalDpi xmlns:a14="http://schemas.microsoft.com/office/drawing/2010/main" val="0"/>
              </a:ext>
            </a:extLst>
          </a:blip>
          <a:srcRect l="12981" t="7379" r="21661" b="80318"/>
          <a:stretch>
            <a:fillRect/>
          </a:stretch>
        </p:blipFill>
        <p:spPr bwMode="auto">
          <a:xfrm>
            <a:off x="2987675" y="260350"/>
            <a:ext cx="2952750"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11"/>
          <p:cNvSpPr>
            <a:spLocks noGrp="1" noChangeArrowheads="1"/>
          </p:cNvSpPr>
          <p:nvPr>
            <p:ph type="title"/>
          </p:nvPr>
        </p:nvSpPr>
        <p:spPr>
          <a:xfrm>
            <a:off x="1619672" y="620688"/>
            <a:ext cx="5338762" cy="1143000"/>
          </a:xfrm>
        </p:spPr>
        <p:txBody>
          <a:bodyPr/>
          <a:lstStyle/>
          <a:p>
            <a:pPr algn="r" eaLnBrk="1" hangingPunct="1"/>
            <a:r>
              <a:rPr lang="en-US" dirty="0" smtClean="0"/>
              <a:t>5 years post treatment</a:t>
            </a:r>
          </a:p>
        </p:txBody>
      </p:sp>
      <p:pic>
        <p:nvPicPr>
          <p:cNvPr id="46083" name="Picture 4" descr="PS_m_0116"/>
          <p:cNvPicPr>
            <a:picLocks noChangeAspect="1" noChangeArrowheads="1"/>
          </p:cNvPicPr>
          <p:nvPr>
            <p:ph sz="half" idx="1"/>
          </p:nvPr>
        </p:nvPicPr>
        <p:blipFill>
          <a:blip r:embed="rId2">
            <a:extLst>
              <a:ext uri="{28A0092B-C50C-407E-A947-70E740481C1C}">
                <a14:useLocalDpi xmlns:a14="http://schemas.microsoft.com/office/drawing/2010/main" val="0"/>
              </a:ext>
            </a:extLst>
          </a:blip>
          <a:srcRect t="16048"/>
          <a:stretch>
            <a:fillRect/>
          </a:stretch>
        </p:blipFill>
        <p:spPr>
          <a:xfrm>
            <a:off x="395288" y="1989138"/>
            <a:ext cx="3455987" cy="2006600"/>
          </a:xfrm>
          <a:noFill/>
        </p:spPr>
      </p:pic>
      <p:pic>
        <p:nvPicPr>
          <p:cNvPr id="46084" name="Picture 7" descr="PS_l_0119"/>
          <p:cNvPicPr>
            <a:picLocks noChangeAspect="1" noChangeArrowheads="1"/>
          </p:cNvPicPr>
          <p:nvPr>
            <p:ph sz="quarter" idx="2"/>
          </p:nvPr>
        </p:nvPicPr>
        <p:blipFill>
          <a:blip r:embed="rId3">
            <a:extLst>
              <a:ext uri="{28A0092B-C50C-407E-A947-70E740481C1C}">
                <a14:useLocalDpi xmlns:a14="http://schemas.microsoft.com/office/drawing/2010/main" val="0"/>
              </a:ext>
            </a:extLst>
          </a:blip>
          <a:srcRect t="19765" r="3397"/>
          <a:stretch>
            <a:fillRect/>
          </a:stretch>
        </p:blipFill>
        <p:spPr>
          <a:xfrm>
            <a:off x="3924300" y="4076700"/>
            <a:ext cx="3902075" cy="2160588"/>
          </a:xfrm>
          <a:noFill/>
        </p:spPr>
      </p:pic>
      <p:pic>
        <p:nvPicPr>
          <p:cNvPr id="46085" name="Picture 10" descr="PS_k_0120"/>
          <p:cNvPicPr>
            <a:picLocks noChangeAspect="1" noChangeArrowheads="1"/>
          </p:cNvPicPr>
          <p:nvPr>
            <p:ph sz="quarter" idx="3"/>
          </p:nvPr>
        </p:nvPicPr>
        <p:blipFill>
          <a:blip r:embed="rId4">
            <a:extLst>
              <a:ext uri="{28A0092B-C50C-407E-A947-70E740481C1C}">
                <a14:useLocalDpi xmlns:a14="http://schemas.microsoft.com/office/drawing/2010/main" val="0"/>
              </a:ext>
            </a:extLst>
          </a:blip>
          <a:srcRect l="7664" t="16458"/>
          <a:stretch>
            <a:fillRect/>
          </a:stretch>
        </p:blipFill>
        <p:spPr>
          <a:xfrm>
            <a:off x="250825" y="4076700"/>
            <a:ext cx="3581400" cy="2160588"/>
          </a:xfrm>
          <a:noFill/>
        </p:spPr>
      </p:pic>
      <p:pic>
        <p:nvPicPr>
          <p:cNvPr id="46086" name="Picture 4" descr="PS_x_0123"/>
          <p:cNvPicPr>
            <a:picLocks noChangeAspect="1" noChangeArrowheads="1"/>
          </p:cNvPicPr>
          <p:nvPr/>
        </p:nvPicPr>
        <p:blipFill>
          <a:blip r:embed="rId5">
            <a:extLst>
              <a:ext uri="{28A0092B-C50C-407E-A947-70E740481C1C}">
                <a14:useLocalDpi xmlns:a14="http://schemas.microsoft.com/office/drawing/2010/main" val="0"/>
              </a:ext>
            </a:extLst>
          </a:blip>
          <a:srcRect t="16542" b="5499"/>
          <a:stretch>
            <a:fillRect/>
          </a:stretch>
        </p:blipFill>
        <p:spPr bwMode="auto">
          <a:xfrm>
            <a:off x="3924300" y="1989138"/>
            <a:ext cx="3887788" cy="202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r>
              <a:rPr lang="en-GB" sz="5400" smtClean="0"/>
              <a:t>Orthopaedic change</a:t>
            </a:r>
          </a:p>
        </p:txBody>
      </p:sp>
      <p:sp>
        <p:nvSpPr>
          <p:cNvPr id="47107" name="Content Placeholder 2"/>
          <p:cNvSpPr>
            <a:spLocks noGrp="1"/>
          </p:cNvSpPr>
          <p:nvPr>
            <p:ph idx="1"/>
          </p:nvPr>
        </p:nvSpPr>
        <p:spPr/>
        <p:txBody>
          <a:bodyPr/>
          <a:lstStyle/>
          <a:p>
            <a:r>
              <a:rPr lang="en-GB" sz="4400" smtClean="0"/>
              <a:t>Headgear for 3 years before orthodontics.</a:t>
            </a:r>
          </a:p>
          <a:p>
            <a:r>
              <a:rPr lang="en-GB" sz="4400" smtClean="0"/>
              <a:t>RME and airway.</a:t>
            </a:r>
          </a:p>
          <a:p>
            <a:r>
              <a:rPr lang="en-GB" sz="4400" smtClean="0"/>
              <a:t>Frankel  Appliance.</a:t>
            </a:r>
          </a:p>
          <a:p>
            <a:r>
              <a:rPr lang="en-GB" sz="4400" smtClean="0"/>
              <a:t>Twin block.</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pPr eaLnBrk="1" hangingPunct="1"/>
            <a:r>
              <a:rPr lang="en-GB" smtClean="0"/>
              <a:t>Tricks with functional appliance</a:t>
            </a:r>
          </a:p>
        </p:txBody>
      </p:sp>
      <p:sp>
        <p:nvSpPr>
          <p:cNvPr id="3" name="Content Placeholder 2"/>
          <p:cNvSpPr>
            <a:spLocks noGrp="1"/>
          </p:cNvSpPr>
          <p:nvPr>
            <p:ph idx="1"/>
          </p:nvPr>
        </p:nvSpPr>
        <p:spPr/>
        <p:txBody>
          <a:bodyPr rtlCol="0">
            <a:normAutofit/>
          </a:bodyPr>
          <a:lstStyle/>
          <a:p>
            <a:pPr eaLnBrk="1" fontAlgn="auto" hangingPunct="1">
              <a:spcAft>
                <a:spcPts val="0"/>
              </a:spcAft>
              <a:defRPr/>
            </a:pPr>
            <a:r>
              <a:rPr lang="en-GB" dirty="0" smtClean="0"/>
              <a:t>Growth.</a:t>
            </a:r>
          </a:p>
          <a:p>
            <a:pPr eaLnBrk="1" fontAlgn="auto" hangingPunct="1">
              <a:spcAft>
                <a:spcPts val="0"/>
              </a:spcAft>
              <a:defRPr/>
            </a:pPr>
            <a:r>
              <a:rPr lang="en-GB" dirty="0" smtClean="0"/>
              <a:t>Only including successful cases.</a:t>
            </a:r>
          </a:p>
          <a:p>
            <a:pPr eaLnBrk="1" fontAlgn="auto" hangingPunct="1">
              <a:spcAft>
                <a:spcPts val="0"/>
              </a:spcAft>
              <a:defRPr/>
            </a:pPr>
            <a:r>
              <a:rPr lang="en-GB" dirty="0" smtClean="0"/>
              <a:t>Growth spurt.</a:t>
            </a:r>
          </a:p>
          <a:p>
            <a:pPr eaLnBrk="1" fontAlgn="auto" hangingPunct="1">
              <a:spcAft>
                <a:spcPts val="0"/>
              </a:spcAft>
              <a:defRPr/>
            </a:pPr>
            <a:r>
              <a:rPr lang="en-GB" dirty="0" err="1" smtClean="0"/>
              <a:t>Cephalometric</a:t>
            </a:r>
            <a:r>
              <a:rPr lang="en-GB" dirty="0" smtClean="0"/>
              <a:t> </a:t>
            </a:r>
            <a:r>
              <a:rPr lang="en-GB" dirty="0" smtClean="0"/>
              <a:t>tricks:</a:t>
            </a:r>
            <a:endParaRPr lang="en-GB" dirty="0" smtClean="0"/>
          </a:p>
          <a:p>
            <a:pPr eaLnBrk="1" fontAlgn="auto" hangingPunct="1">
              <a:spcAft>
                <a:spcPts val="0"/>
              </a:spcAft>
              <a:buFont typeface="Arial" panose="020B0604020202020204" pitchFamily="34" charset="0"/>
              <a:buNone/>
              <a:defRPr/>
            </a:pPr>
            <a:r>
              <a:rPr lang="en-GB" dirty="0" smtClean="0"/>
              <a:t>          Multiplication</a:t>
            </a:r>
          </a:p>
          <a:p>
            <a:pPr marL="514350" indent="-514350" eaLnBrk="1" fontAlgn="auto" hangingPunct="1">
              <a:spcAft>
                <a:spcPts val="0"/>
              </a:spcAft>
              <a:buFont typeface="Arial" panose="020B0604020202020204" pitchFamily="34" charset="0"/>
              <a:buNone/>
              <a:defRPr/>
            </a:pPr>
            <a:r>
              <a:rPr lang="en-GB" dirty="0" smtClean="0"/>
              <a:t>          Drop a vertical</a:t>
            </a:r>
          </a:p>
          <a:p>
            <a:pPr eaLnBrk="1" fontAlgn="auto" hangingPunct="1">
              <a:spcAft>
                <a:spcPts val="0"/>
              </a:spcAft>
              <a:defRPr/>
            </a:pPr>
            <a:r>
              <a:rPr lang="en-GB" dirty="0" smtClean="0"/>
              <a:t>Dual bite</a:t>
            </a:r>
            <a:endParaRPr lang="en-GB"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GB" sz="2800" smtClean="0"/>
              <a:t>For over 100 years orthodontists have been claiming that their appliances produced orthopaedic change</a:t>
            </a:r>
          </a:p>
        </p:txBody>
      </p:sp>
      <p:sp>
        <p:nvSpPr>
          <p:cNvPr id="49155" name="Content Placeholder 2"/>
          <p:cNvSpPr>
            <a:spLocks noGrp="1"/>
          </p:cNvSpPr>
          <p:nvPr>
            <p:ph idx="1"/>
          </p:nvPr>
        </p:nvSpPr>
        <p:spPr/>
        <p:txBody>
          <a:bodyPr/>
          <a:lstStyle/>
          <a:p>
            <a:r>
              <a:rPr lang="en-GB" sz="2000" smtClean="0"/>
              <a:t>Angle  claimed to bend bones</a:t>
            </a:r>
          </a:p>
          <a:p>
            <a:r>
              <a:rPr lang="en-GB" sz="2000" smtClean="0"/>
              <a:t>Frankel thought by stretching the peri-osteum bone was produced</a:t>
            </a:r>
          </a:p>
          <a:p>
            <a:r>
              <a:rPr lang="en-GB" sz="2000" smtClean="0"/>
              <a:t>Haas felt RME would improve the airway ( now we believe airway obstruction is in the adenoid area unaffected by arch expansion) and Proffit has shown most orthopaedic change  related to RME dissappears in the retention stage.</a:t>
            </a:r>
          </a:p>
          <a:p>
            <a:r>
              <a:rPr lang="en-GB" sz="2000" smtClean="0"/>
              <a:t>O’Brien shows that 70% of the change in Twin Block therapy is dento-alveolar. That means that 10 mm OJ is reduced to 2mm 5.6 mm of this change is dento alveolar . WHAT IS THE OTHER  2.4mm? Well in a growing individual the mandible usually grows a little more than the Maxcilla let us say 1mm. So what is the remaining 1.4 mm? Well it could be skeletal change but it could be posture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File:Mapletonposter1881.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875" y="74613"/>
            <a:ext cx="5040313" cy="649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5"/>
          <p:cNvPicPr>
            <a:picLocks noChangeAspect="1" noChangeArrowheads="1"/>
          </p:cNvPicPr>
          <p:nvPr/>
        </p:nvPicPr>
        <p:blipFill>
          <a:blip r:embed="rId2">
            <a:extLst>
              <a:ext uri="{28A0092B-C50C-407E-A947-70E740481C1C}">
                <a14:useLocalDpi xmlns:a14="http://schemas.microsoft.com/office/drawing/2010/main" val="0"/>
              </a:ext>
            </a:extLst>
          </a:blip>
          <a:srcRect l="28378" t="8937" r="30244" b="5544"/>
          <a:stretch>
            <a:fillRect/>
          </a:stretch>
        </p:blipFill>
        <p:spPr bwMode="auto">
          <a:xfrm>
            <a:off x="1774825" y="692150"/>
            <a:ext cx="5197475" cy="590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TextBox 2"/>
          <p:cNvSpPr txBox="1">
            <a:spLocks noChangeArrowheads="1"/>
          </p:cNvSpPr>
          <p:nvPr/>
        </p:nvSpPr>
        <p:spPr bwMode="auto">
          <a:xfrm>
            <a:off x="2268538" y="260350"/>
            <a:ext cx="43910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r>
              <a:rPr lang="en-GB" sz="1800"/>
              <a:t>Start Ceph from Spary and Barreto</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4"/>
          <p:cNvPicPr>
            <a:picLocks noChangeAspect="1" noChangeArrowheads="1"/>
          </p:cNvPicPr>
          <p:nvPr/>
        </p:nvPicPr>
        <p:blipFill>
          <a:blip r:embed="rId2">
            <a:extLst>
              <a:ext uri="{28A0092B-C50C-407E-A947-70E740481C1C}">
                <a14:useLocalDpi xmlns:a14="http://schemas.microsoft.com/office/drawing/2010/main" val="0"/>
              </a:ext>
            </a:extLst>
          </a:blip>
          <a:srcRect l="28380" t="20927" r="33084" b="7240"/>
          <a:stretch>
            <a:fillRect/>
          </a:stretch>
        </p:blipFill>
        <p:spPr bwMode="auto">
          <a:xfrm>
            <a:off x="1692275" y="620713"/>
            <a:ext cx="5972175"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TextBox 3"/>
          <p:cNvSpPr txBox="1">
            <a:spLocks noChangeArrowheads="1"/>
          </p:cNvSpPr>
          <p:nvPr/>
        </p:nvSpPr>
        <p:spPr bwMode="auto">
          <a:xfrm>
            <a:off x="1692275" y="260350"/>
            <a:ext cx="64801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r>
              <a:rPr lang="en-GB" sz="1800"/>
              <a:t>Final ceph but  this did not fit with clinical observation</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4"/>
          <p:cNvPicPr>
            <a:picLocks noChangeAspect="1" noChangeArrowheads="1"/>
          </p:cNvPicPr>
          <p:nvPr/>
        </p:nvPicPr>
        <p:blipFill>
          <a:blip r:embed="rId2">
            <a:extLst>
              <a:ext uri="{28A0092B-C50C-407E-A947-70E740481C1C}">
                <a14:useLocalDpi xmlns:a14="http://schemas.microsoft.com/office/drawing/2010/main" val="0"/>
              </a:ext>
            </a:extLst>
          </a:blip>
          <a:srcRect l="27426" t="15799" r="31198" b="8937"/>
          <a:stretch>
            <a:fillRect/>
          </a:stretch>
        </p:blipFill>
        <p:spPr bwMode="auto">
          <a:xfrm>
            <a:off x="1763713" y="549275"/>
            <a:ext cx="5688012" cy="568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TextBox 2"/>
          <p:cNvSpPr txBox="1">
            <a:spLocks noChangeArrowheads="1"/>
          </p:cNvSpPr>
          <p:nvPr/>
        </p:nvSpPr>
        <p:spPr bwMode="auto">
          <a:xfrm>
            <a:off x="0" y="115888"/>
            <a:ext cx="9144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r>
              <a:rPr lang="en-GB" sz="1800" dirty="0"/>
              <a:t> </a:t>
            </a:r>
            <a:r>
              <a:rPr lang="en-GB" sz="1800" dirty="0" smtClean="0"/>
              <a:t>It </a:t>
            </a:r>
            <a:r>
              <a:rPr lang="en-GB" sz="1800" dirty="0"/>
              <a:t>was just posture. What would happen if a few such patients were included in the results of a trial</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1341438"/>
            <a:ext cx="7772400" cy="4427537"/>
          </a:xfrm>
        </p:spPr>
        <p:txBody>
          <a:bodyPr/>
          <a:lstStyle/>
          <a:p>
            <a:pPr>
              <a:defRPr/>
            </a:pPr>
            <a:r>
              <a:rPr lang="en-GB" dirty="0" smtClean="0"/>
              <a:t>But do we even know if camouflage TREATMENT IS A BAD IDEA?</a:t>
            </a:r>
            <a:endParaRPr lang="en-GB"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685800" y="1557338"/>
            <a:ext cx="7772400" cy="1223962"/>
          </a:xfrm>
        </p:spPr>
        <p:txBody>
          <a:bodyPr/>
          <a:lstStyle/>
          <a:p>
            <a:pPr eaLnBrk="1" hangingPunct="1"/>
            <a:r>
              <a:rPr lang="en-GB" smtClean="0"/>
              <a:t>At the BOC 1995</a:t>
            </a:r>
          </a:p>
        </p:txBody>
      </p:sp>
      <p:sp>
        <p:nvSpPr>
          <p:cNvPr id="54275" name="Rectangle 5"/>
          <p:cNvSpPr>
            <a:spLocks noGrp="1" noChangeArrowheads="1"/>
          </p:cNvSpPr>
          <p:nvPr>
            <p:ph type="body" idx="1"/>
          </p:nvPr>
        </p:nvSpPr>
        <p:spPr>
          <a:xfrm>
            <a:off x="685800" y="2924175"/>
            <a:ext cx="7772400" cy="3171825"/>
          </a:xfrm>
        </p:spPr>
        <p:txBody>
          <a:bodyPr/>
          <a:lstStyle/>
          <a:p>
            <a:pPr algn="ctr" eaLnBrk="1" hangingPunct="1">
              <a:buFontTx/>
              <a:buNone/>
            </a:pPr>
            <a:r>
              <a:rPr lang="en-GB" sz="4400" smtClean="0"/>
              <a:t>I showed 7 cases</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pPr eaLnBrk="1" hangingPunct="1"/>
            <a:r>
              <a:rPr lang="en-GB" smtClean="0"/>
              <a:t>Treated by 7 different methods </a:t>
            </a:r>
          </a:p>
        </p:txBody>
      </p:sp>
      <p:sp>
        <p:nvSpPr>
          <p:cNvPr id="55299" name="Rectangle 3"/>
          <p:cNvSpPr>
            <a:spLocks noGrp="1" noChangeArrowheads="1"/>
          </p:cNvSpPr>
          <p:nvPr>
            <p:ph type="body" idx="1"/>
          </p:nvPr>
        </p:nvSpPr>
        <p:spPr/>
        <p:txBody>
          <a:bodyPr/>
          <a:lstStyle/>
          <a:p>
            <a:pPr eaLnBrk="1" hangingPunct="1"/>
            <a:r>
              <a:rPr lang="en-GB" smtClean="0"/>
              <a:t>1. Functional Appliance + Fixed</a:t>
            </a:r>
          </a:p>
          <a:p>
            <a:pPr eaLnBrk="1" hangingPunct="1"/>
            <a:r>
              <a:rPr lang="en-GB" smtClean="0"/>
              <a:t>2. EOT + Fixed</a:t>
            </a:r>
          </a:p>
          <a:p>
            <a:pPr eaLnBrk="1" hangingPunct="1"/>
            <a:r>
              <a:rPr lang="en-GB" smtClean="0"/>
              <a:t>3. Begg</a:t>
            </a:r>
          </a:p>
          <a:p>
            <a:pPr eaLnBrk="1" hangingPunct="1"/>
            <a:r>
              <a:rPr lang="en-GB" smtClean="0"/>
              <a:t>4. Tip Edge</a:t>
            </a:r>
          </a:p>
          <a:p>
            <a:pPr eaLnBrk="1" hangingPunct="1"/>
            <a:r>
              <a:rPr lang="en-GB" smtClean="0"/>
              <a:t>5.Orthognathic Surgery + Fixed</a:t>
            </a:r>
          </a:p>
          <a:p>
            <a:pPr eaLnBrk="1" hangingPunct="1"/>
            <a:r>
              <a:rPr lang="en-GB" smtClean="0"/>
              <a:t>6. Herbst+ Fixed</a:t>
            </a:r>
          </a:p>
          <a:p>
            <a:pPr eaLnBrk="1" hangingPunct="1"/>
            <a:r>
              <a:rPr lang="en-GB" smtClean="0"/>
              <a:t>7. URA</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685800" y="188913"/>
            <a:ext cx="7772400" cy="287337"/>
          </a:xfrm>
        </p:spPr>
        <p:txBody>
          <a:bodyPr/>
          <a:lstStyle/>
          <a:p>
            <a:pPr eaLnBrk="1" hangingPunct="1"/>
            <a:endParaRPr lang="en-US" smtClean="0"/>
          </a:p>
        </p:txBody>
      </p:sp>
      <p:sp>
        <p:nvSpPr>
          <p:cNvPr id="56323" name="Rectangle 3"/>
          <p:cNvSpPr>
            <a:spLocks noGrp="1" noChangeArrowheads="1"/>
          </p:cNvSpPr>
          <p:nvPr>
            <p:ph type="body" idx="1"/>
          </p:nvPr>
        </p:nvSpPr>
        <p:spPr>
          <a:xfrm>
            <a:off x="685800" y="1557338"/>
            <a:ext cx="7772400" cy="4538662"/>
          </a:xfrm>
        </p:spPr>
        <p:txBody>
          <a:bodyPr/>
          <a:lstStyle/>
          <a:p>
            <a:pPr eaLnBrk="1" hangingPunct="1"/>
            <a:r>
              <a:rPr lang="en-GB" sz="4400" smtClean="0"/>
              <a:t>All 7 cases had overjets between 10 and 16 mm at the start.</a:t>
            </a:r>
          </a:p>
          <a:p>
            <a:pPr eaLnBrk="1" hangingPunct="1"/>
            <a:r>
              <a:rPr lang="en-GB" sz="4400" smtClean="0"/>
              <a:t>The surgical case had a 10mm Mandibular advancement</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r>
              <a:rPr lang="en-GB" sz="4000" smtClean="0"/>
              <a:t>They had the models before and after and tracings of the Ceph</a:t>
            </a:r>
          </a:p>
        </p:txBody>
      </p:sp>
      <p:pic>
        <p:nvPicPr>
          <p:cNvPr id="57347" name="Picture 3" descr="msotw9_temp0"/>
          <p:cNvPicPr>
            <a:picLocks noChangeAspect="1" noChangeArrowheads="1"/>
          </p:cNvPicPr>
          <p:nvPr/>
        </p:nvPicPr>
        <p:blipFill>
          <a:blip r:embed="rId2" cstate="print">
            <a:extLst>
              <a:ext uri="{28A0092B-C50C-407E-A947-70E740481C1C}">
                <a14:useLocalDpi xmlns:a14="http://schemas.microsoft.com/office/drawing/2010/main" val="0"/>
              </a:ext>
            </a:extLst>
          </a:blip>
          <a:srcRect t="2881" r="8693" b="64784"/>
          <a:stretch>
            <a:fillRect/>
          </a:stretch>
        </p:blipFill>
        <p:spPr bwMode="auto">
          <a:xfrm>
            <a:off x="3348038" y="2276475"/>
            <a:ext cx="2952750"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8" name="Picture 4" descr="msotw9_temp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276475"/>
            <a:ext cx="3344863" cy="347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9" name="Picture 5" descr="msotw9_temp0"/>
          <p:cNvPicPr>
            <a:picLocks noChangeAspect="1" noChangeArrowheads="1"/>
          </p:cNvPicPr>
          <p:nvPr/>
        </p:nvPicPr>
        <p:blipFill>
          <a:blip r:embed="rId2" cstate="print">
            <a:extLst>
              <a:ext uri="{28A0092B-C50C-407E-A947-70E740481C1C}">
                <a14:useLocalDpi xmlns:a14="http://schemas.microsoft.com/office/drawing/2010/main" val="0"/>
              </a:ext>
            </a:extLst>
          </a:blip>
          <a:srcRect t="59090" r="13058" b="5467"/>
          <a:stretch>
            <a:fillRect/>
          </a:stretch>
        </p:blipFill>
        <p:spPr bwMode="auto">
          <a:xfrm>
            <a:off x="6443663" y="2276475"/>
            <a:ext cx="2570162"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468313" y="260350"/>
            <a:ext cx="7772400" cy="144463"/>
          </a:xfrm>
        </p:spPr>
        <p:txBody>
          <a:bodyPr/>
          <a:lstStyle/>
          <a:p>
            <a:pPr eaLnBrk="1" hangingPunct="1"/>
            <a:endParaRPr lang="en-US" smtClean="0"/>
          </a:p>
        </p:txBody>
      </p:sp>
      <p:sp>
        <p:nvSpPr>
          <p:cNvPr id="58371" name="Rectangle 3"/>
          <p:cNvSpPr>
            <a:spLocks noGrp="1" noChangeArrowheads="1"/>
          </p:cNvSpPr>
          <p:nvPr>
            <p:ph type="body" idx="1"/>
          </p:nvPr>
        </p:nvSpPr>
        <p:spPr>
          <a:xfrm>
            <a:off x="611188" y="836613"/>
            <a:ext cx="7772400" cy="5472112"/>
          </a:xfrm>
        </p:spPr>
        <p:txBody>
          <a:bodyPr/>
          <a:lstStyle/>
          <a:p>
            <a:pPr eaLnBrk="1" hangingPunct="1"/>
            <a:r>
              <a:rPr lang="en-GB" sz="3600" smtClean="0"/>
              <a:t>Surgery changes the underlying bone a great deal.</a:t>
            </a:r>
          </a:p>
          <a:p>
            <a:pPr eaLnBrk="1" hangingPunct="1"/>
            <a:r>
              <a:rPr lang="en-GB" sz="3600" smtClean="0"/>
              <a:t>EOT restricts maxillary growth.</a:t>
            </a:r>
          </a:p>
          <a:p>
            <a:pPr eaLnBrk="1" hangingPunct="1"/>
            <a:r>
              <a:rPr lang="en-GB" sz="3600" smtClean="0"/>
              <a:t>Functional appliances encourage mandibular growth.</a:t>
            </a:r>
          </a:p>
          <a:p>
            <a:pPr eaLnBrk="1" hangingPunct="1"/>
            <a:r>
              <a:rPr lang="en-GB" sz="3600" smtClean="0"/>
              <a:t>Begg and Tip-Edge are camouflage only.</a:t>
            </a:r>
          </a:p>
          <a:p>
            <a:pPr eaLnBrk="1" hangingPunct="1"/>
            <a:r>
              <a:rPr lang="en-GB" sz="3600" smtClean="0"/>
              <a:t>Begg gives poorer finishing.</a:t>
            </a:r>
          </a:p>
          <a:p>
            <a:pPr eaLnBrk="1" hangingPunct="1"/>
            <a:r>
              <a:rPr lang="en-GB" sz="3600" smtClean="0"/>
              <a:t>URA’s only tip teeth.</a:t>
            </a:r>
          </a:p>
          <a:p>
            <a:pPr eaLnBrk="1" hangingPunct="1"/>
            <a:endParaRPr lang="en-GB" sz="3600" smtClean="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4"/>
          <p:cNvSpPr>
            <a:spLocks noGrp="1" noChangeArrowheads="1"/>
          </p:cNvSpPr>
          <p:nvPr>
            <p:ph type="ctrTitle"/>
          </p:nvPr>
        </p:nvSpPr>
        <p:spPr>
          <a:xfrm>
            <a:off x="611188" y="836613"/>
            <a:ext cx="7772400" cy="2693987"/>
          </a:xfrm>
        </p:spPr>
        <p:txBody>
          <a:bodyPr/>
          <a:lstStyle/>
          <a:p>
            <a:pPr algn="l" eaLnBrk="1" hangingPunct="1"/>
            <a:r>
              <a:rPr lang="en-GB" sz="4000" smtClean="0"/>
              <a:t>So it should be possible to tell which case was treated with which appliance.</a:t>
            </a:r>
          </a:p>
        </p:txBody>
      </p:sp>
      <p:sp>
        <p:nvSpPr>
          <p:cNvPr id="59395" name="Rectangle 5"/>
          <p:cNvSpPr>
            <a:spLocks noGrp="1" noChangeArrowheads="1"/>
          </p:cNvSpPr>
          <p:nvPr>
            <p:ph type="subTitle" idx="1"/>
          </p:nvPr>
        </p:nvSpPr>
        <p:spPr>
          <a:xfrm>
            <a:off x="1042988" y="4941888"/>
            <a:ext cx="6400800" cy="696912"/>
          </a:xfrm>
        </p:spPr>
        <p:txBody>
          <a:bodyPr/>
          <a:lstStyle/>
          <a:p>
            <a:pPr eaLnBrk="1" hangingPunct="1"/>
            <a:r>
              <a:rPr lang="en-GB" sz="4800" smtClean="0">
                <a:solidFill>
                  <a:srgbClr val="FF0000"/>
                </a:solidFill>
              </a:rPr>
              <a:t>But was it?</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14339" name="Content Placeholder 2"/>
          <p:cNvSpPr>
            <a:spLocks noGrp="1"/>
          </p:cNvSpPr>
          <p:nvPr>
            <p:ph idx="1"/>
          </p:nvPr>
        </p:nvSpPr>
        <p:spPr/>
        <p:txBody>
          <a:bodyPr/>
          <a:lstStyle/>
          <a:p>
            <a:r>
              <a:rPr lang="en-GB" smtClean="0"/>
              <a:t>But to his surprise he found the more pictures he averaged the better looking the composite picture became.</a:t>
            </a:r>
          </a:p>
          <a:p>
            <a:r>
              <a:rPr lang="en-GB" smtClean="0"/>
              <a:t>And this is the basic principle of planning for orthognathic surgery the more “average” you make people the better looking they become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4"/>
          <p:cNvSpPr>
            <a:spLocks noGrp="1" noChangeArrowheads="1"/>
          </p:cNvSpPr>
          <p:nvPr>
            <p:ph type="ctrTitle"/>
          </p:nvPr>
        </p:nvSpPr>
        <p:spPr/>
        <p:txBody>
          <a:bodyPr/>
          <a:lstStyle/>
          <a:p>
            <a:pPr eaLnBrk="1" hangingPunct="1"/>
            <a:r>
              <a:rPr lang="en-GB" smtClean="0"/>
              <a:t>50 Orthodontists tried the challenge. </a:t>
            </a:r>
          </a:p>
        </p:txBody>
      </p:sp>
      <p:sp>
        <p:nvSpPr>
          <p:cNvPr id="13315" name="Rectangle 3"/>
          <p:cNvSpPr>
            <a:spLocks noGrp="1" noChangeArrowheads="1"/>
          </p:cNvSpPr>
          <p:nvPr>
            <p:ph type="subTitle" idx="1"/>
          </p:nvPr>
        </p:nvSpPr>
        <p:spPr/>
        <p:txBody>
          <a:bodyPr/>
          <a:lstStyle/>
          <a:p>
            <a:pPr eaLnBrk="1" hangingPunct="1">
              <a:defRPr/>
            </a:pPr>
            <a:endParaRPr lang="en-GB" smtClean="0"/>
          </a:p>
          <a:p>
            <a:pPr eaLnBrk="1" hangingPunct="1">
              <a:defRPr/>
            </a:pPr>
            <a:endParaRPr lang="en-GB" smtClean="0"/>
          </a:p>
        </p:txBody>
      </p:sp>
      <p:sp>
        <p:nvSpPr>
          <p:cNvPr id="60420" name="Text Box 5"/>
          <p:cNvSpPr txBox="1">
            <a:spLocks noChangeArrowheads="1"/>
          </p:cNvSpPr>
          <p:nvPr/>
        </p:nvSpPr>
        <p:spPr bwMode="auto">
          <a:xfrm>
            <a:off x="1763713" y="4221163"/>
            <a:ext cx="583247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t>A challenger was juged to be an Orthodontist if they had at least 23 months in full time orthodontics</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0" y="674688"/>
          <a:ext cx="8893175" cy="6005512"/>
        </p:xfrm>
        <a:graphic>
          <a:graphicData uri="http://schemas.openxmlformats.org/presentationml/2006/ole">
            <mc:AlternateContent xmlns:mc="http://schemas.openxmlformats.org/markup-compatibility/2006">
              <mc:Choice xmlns:v="urn:schemas-microsoft-com:vml" Requires="v">
                <p:oleObj spid="_x0000_s1029" name="Chart" r:id="rId3" imgW="4667402" imgH="2543251" progId="Excel.Chart.8">
                  <p:embed/>
                </p:oleObj>
              </mc:Choice>
              <mc:Fallback>
                <p:oleObj name="Chart" r:id="rId3" imgW="4667402" imgH="2543251" progId="Excel.Chart.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r="19289"/>
                      <a:stretch>
                        <a:fillRect/>
                      </a:stretch>
                    </p:blipFill>
                    <p:spPr bwMode="auto">
                      <a:xfrm>
                        <a:off x="0" y="674688"/>
                        <a:ext cx="8893175" cy="6005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61443" name="Content Placeholder 2"/>
          <p:cNvSpPr>
            <a:spLocks noGrp="1"/>
          </p:cNvSpPr>
          <p:nvPr>
            <p:ph idx="1"/>
          </p:nvPr>
        </p:nvSpPr>
        <p:spPr/>
        <p:txBody>
          <a:bodyPr/>
          <a:lstStyle/>
          <a:p>
            <a:r>
              <a:rPr lang="en-GB" dirty="0" smtClean="0"/>
              <a:t>So just 5 of the 50 orthodontists correctly identified the Tip Edge case</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5"/>
          <p:cNvSpPr>
            <a:spLocks noGrp="1" noChangeArrowheads="1"/>
          </p:cNvSpPr>
          <p:nvPr>
            <p:ph type="title"/>
          </p:nvPr>
        </p:nvSpPr>
        <p:spPr/>
        <p:txBody>
          <a:bodyPr/>
          <a:lstStyle/>
          <a:p>
            <a:r>
              <a:rPr lang="en-GB" smtClean="0"/>
              <a:t>Surgical case</a:t>
            </a:r>
          </a:p>
        </p:txBody>
      </p:sp>
      <p:graphicFrame>
        <p:nvGraphicFramePr>
          <p:cNvPr id="2050" name="Object 4"/>
          <p:cNvGraphicFramePr>
            <a:graphicFrameLocks noChangeAspect="1"/>
          </p:cNvGraphicFramePr>
          <p:nvPr>
            <p:ph idx="1"/>
          </p:nvPr>
        </p:nvGraphicFramePr>
        <p:xfrm>
          <a:off x="0" y="1658938"/>
          <a:ext cx="9144000" cy="4818062"/>
        </p:xfrm>
        <a:graphic>
          <a:graphicData uri="http://schemas.openxmlformats.org/presentationml/2006/ole">
            <mc:AlternateContent xmlns:mc="http://schemas.openxmlformats.org/markup-compatibility/2006">
              <mc:Choice xmlns:v="urn:schemas-microsoft-com:vml" Requires="v">
                <p:oleObj spid="_x0000_s2054" name="Chart" r:id="rId3" imgW="9534449" imgH="5010302" progId="Excel.Chart.8">
                  <p:embed/>
                </p:oleObj>
              </mc:Choice>
              <mc:Fallback>
                <p:oleObj name="Chart" r:id="rId3" imgW="9534449" imgH="5010302" progId="Excel.Chart.8">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t="9012" r="9232"/>
                      <a:stretch>
                        <a:fillRect/>
                      </a:stretch>
                    </p:blipFill>
                    <p:spPr bwMode="auto">
                      <a:xfrm>
                        <a:off x="0" y="1658938"/>
                        <a:ext cx="9144000" cy="481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pPr eaLnBrk="1" hangingPunct="1"/>
            <a:r>
              <a:rPr lang="en-GB" sz="4000" smtClean="0"/>
              <a:t>At first sight this looks impressive.</a:t>
            </a:r>
          </a:p>
        </p:txBody>
      </p:sp>
      <p:sp>
        <p:nvSpPr>
          <p:cNvPr id="62467" name="Rectangle 3"/>
          <p:cNvSpPr>
            <a:spLocks noGrp="1" noChangeArrowheads="1"/>
          </p:cNvSpPr>
          <p:nvPr>
            <p:ph type="body" idx="1"/>
          </p:nvPr>
        </p:nvSpPr>
        <p:spPr/>
        <p:txBody>
          <a:bodyPr/>
          <a:lstStyle/>
          <a:p>
            <a:pPr eaLnBrk="1" hangingPunct="1"/>
            <a:r>
              <a:rPr lang="en-GB" sz="4000" smtClean="0"/>
              <a:t>But it means that even with the models and tracings 60% of orthodontists could not tell a case, that had had the maximum possible mandibular advancement, from a simple orthodontic case.</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4"/>
          <p:cNvSpPr>
            <a:spLocks noGrp="1" noChangeArrowheads="1"/>
          </p:cNvSpPr>
          <p:nvPr>
            <p:ph type="title"/>
          </p:nvPr>
        </p:nvSpPr>
        <p:spPr/>
        <p:txBody>
          <a:bodyPr/>
          <a:lstStyle/>
          <a:p>
            <a:r>
              <a:rPr lang="en-GB" smtClean="0"/>
              <a:t>Correct Guess</a:t>
            </a:r>
          </a:p>
        </p:txBody>
      </p:sp>
      <p:graphicFrame>
        <p:nvGraphicFramePr>
          <p:cNvPr id="3074" name="Object 3"/>
          <p:cNvGraphicFramePr>
            <a:graphicFrameLocks noChangeAspect="1"/>
          </p:cNvGraphicFramePr>
          <p:nvPr>
            <p:ph idx="1"/>
          </p:nvPr>
        </p:nvGraphicFramePr>
        <p:xfrm>
          <a:off x="0" y="1450975"/>
          <a:ext cx="8532813" cy="5149850"/>
        </p:xfrm>
        <a:graphic>
          <a:graphicData uri="http://schemas.openxmlformats.org/presentationml/2006/ole">
            <mc:AlternateContent xmlns:mc="http://schemas.openxmlformats.org/markup-compatibility/2006">
              <mc:Choice xmlns:v="urn:schemas-microsoft-com:vml" Requires="v">
                <p:oleObj spid="_x0000_s3078" name="Chart" r:id="rId3" imgW="4667402" imgH="2543251" progId="Excel.Chart.8">
                  <p:embed/>
                </p:oleObj>
              </mc:Choice>
              <mc:Fallback>
                <p:oleObj name="Chart" r:id="rId3" imgW="4667402" imgH="2543251" progId="Excel.Chart.8">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r="9717"/>
                      <a:stretch>
                        <a:fillRect/>
                      </a:stretch>
                    </p:blipFill>
                    <p:spPr bwMode="auto">
                      <a:xfrm>
                        <a:off x="0" y="1450975"/>
                        <a:ext cx="8532813" cy="5149850"/>
                      </a:xfrm>
                      <a:prstGeom prst="rect">
                        <a:avLst/>
                      </a:prstGeom>
                    </p:spPr>
                  </p:pic>
                </p:oleObj>
              </mc:Fallback>
            </mc:AlternateContent>
          </a:graphicData>
        </a:graphic>
      </p:graphicFrame>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4"/>
          <p:cNvSpPr>
            <a:spLocks noGrp="1" noChangeArrowheads="1"/>
          </p:cNvSpPr>
          <p:nvPr>
            <p:ph type="title"/>
          </p:nvPr>
        </p:nvSpPr>
        <p:spPr>
          <a:xfrm>
            <a:off x="457200" y="0"/>
            <a:ext cx="8229600" cy="1417638"/>
          </a:xfrm>
        </p:spPr>
        <p:txBody>
          <a:bodyPr/>
          <a:lstStyle/>
          <a:p>
            <a:r>
              <a:rPr lang="en-GB" smtClean="0"/>
              <a:t>Contestants score</a:t>
            </a:r>
            <a:br>
              <a:rPr lang="en-GB" smtClean="0"/>
            </a:br>
            <a:r>
              <a:rPr lang="en-GB" sz="1800" smtClean="0"/>
              <a:t>Nobody got all 7 correct and one orthodontist scored  zero</a:t>
            </a:r>
          </a:p>
        </p:txBody>
      </p:sp>
      <p:graphicFrame>
        <p:nvGraphicFramePr>
          <p:cNvPr id="4098" name="Object 3"/>
          <p:cNvGraphicFramePr>
            <a:graphicFrameLocks noChangeAspect="1"/>
          </p:cNvGraphicFramePr>
          <p:nvPr>
            <p:ph idx="1"/>
          </p:nvPr>
        </p:nvGraphicFramePr>
        <p:xfrm>
          <a:off x="395288" y="1443038"/>
          <a:ext cx="7993062" cy="5414962"/>
        </p:xfrm>
        <a:graphic>
          <a:graphicData uri="http://schemas.openxmlformats.org/presentationml/2006/ole">
            <mc:AlternateContent xmlns:mc="http://schemas.openxmlformats.org/markup-compatibility/2006">
              <mc:Choice xmlns:v="urn:schemas-microsoft-com:vml" Requires="v">
                <p:oleObj spid="_x0000_s4102" name="Chart" r:id="rId3" imgW="4667402" imgH="2543251" progId="Excel.Chart.8">
                  <p:embed/>
                </p:oleObj>
              </mc:Choice>
              <mc:Fallback>
                <p:oleObj name="Chart" r:id="rId3" imgW="4667402" imgH="2543251" progId="Excel.Chart.8">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r="15781" b="-4684"/>
                      <a:stretch>
                        <a:fillRect/>
                      </a:stretch>
                    </p:blipFill>
                    <p:spPr bwMode="auto">
                      <a:xfrm>
                        <a:off x="395288" y="1443038"/>
                        <a:ext cx="7993062" cy="5414962"/>
                      </a:xfrm>
                      <a:prstGeom prst="rect">
                        <a:avLst/>
                      </a:prstGeom>
                    </p:spPr>
                  </p:pic>
                </p:oleObj>
              </mc:Fallback>
            </mc:AlternateContent>
          </a:graphicData>
        </a:graphic>
      </p:graphicFrame>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4"/>
          <p:cNvSpPr>
            <a:spLocks noGrp="1" noChangeArrowheads="1"/>
          </p:cNvSpPr>
          <p:nvPr>
            <p:ph type="title"/>
          </p:nvPr>
        </p:nvSpPr>
        <p:spPr/>
        <p:txBody>
          <a:bodyPr/>
          <a:lstStyle/>
          <a:p>
            <a:r>
              <a:rPr lang="en-GB" smtClean="0"/>
              <a:t>Which was the best case?</a:t>
            </a:r>
          </a:p>
        </p:txBody>
      </p:sp>
      <p:graphicFrame>
        <p:nvGraphicFramePr>
          <p:cNvPr id="5122" name="Object 3"/>
          <p:cNvGraphicFramePr>
            <a:graphicFrameLocks noChangeAspect="1"/>
          </p:cNvGraphicFramePr>
          <p:nvPr>
            <p:ph idx="1"/>
          </p:nvPr>
        </p:nvGraphicFramePr>
        <p:xfrm>
          <a:off x="0" y="1606550"/>
          <a:ext cx="8748713" cy="4964113"/>
        </p:xfrm>
        <a:graphic>
          <a:graphicData uri="http://schemas.openxmlformats.org/presentationml/2006/ole">
            <mc:AlternateContent xmlns:mc="http://schemas.openxmlformats.org/markup-compatibility/2006">
              <mc:Choice xmlns:v="urn:schemas-microsoft-com:vml" Requires="v">
                <p:oleObj spid="_x0000_s5126" name="Chart" r:id="rId3" imgW="9534449" imgH="5010302" progId="Excel.Chart.8">
                  <p:embed/>
                </p:oleObj>
              </mc:Choice>
              <mc:Fallback>
                <p:oleObj name="Chart" r:id="rId3" imgW="9534449" imgH="5010302" progId="Excel.Chart.8">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r="7373"/>
                      <a:stretch>
                        <a:fillRect/>
                      </a:stretch>
                    </p:blipFill>
                    <p:spPr bwMode="auto">
                      <a:xfrm>
                        <a:off x="0" y="1606550"/>
                        <a:ext cx="8748713" cy="4964113"/>
                      </a:xfrm>
                      <a:prstGeom prst="rect">
                        <a:avLst/>
                      </a:prstGeom>
                    </p:spPr>
                  </p:pic>
                </p:oleObj>
              </mc:Fallback>
            </mc:AlternateContent>
          </a:graphicData>
        </a:graphic>
      </p:graphicFrame>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pPr eaLnBrk="1" hangingPunct="1"/>
            <a:r>
              <a:rPr lang="en-GB" smtClean="0"/>
              <a:t>Irritating to know</a:t>
            </a:r>
          </a:p>
        </p:txBody>
      </p:sp>
      <p:sp>
        <p:nvSpPr>
          <p:cNvPr id="63491" name="Rectangle 3"/>
          <p:cNvSpPr>
            <a:spLocks noGrp="1" noChangeArrowheads="1"/>
          </p:cNvSpPr>
          <p:nvPr>
            <p:ph type="body" idx="1"/>
          </p:nvPr>
        </p:nvSpPr>
        <p:spPr/>
        <p:txBody>
          <a:bodyPr/>
          <a:lstStyle/>
          <a:p>
            <a:pPr eaLnBrk="1" hangingPunct="1"/>
            <a:r>
              <a:rPr lang="en-GB" sz="4000" smtClean="0"/>
              <a:t>That massive surgery doesn’t necessarily produce better treatment.</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ctrTitle"/>
          </p:nvPr>
        </p:nvSpPr>
        <p:spPr>
          <a:xfrm>
            <a:off x="539750" y="908050"/>
            <a:ext cx="7772400" cy="2376488"/>
          </a:xfrm>
        </p:spPr>
        <p:txBody>
          <a:bodyPr/>
          <a:lstStyle/>
          <a:p>
            <a:r>
              <a:rPr lang="en-GB" smtClean="0"/>
              <a:t>Normal ANB 2-4⁰with sd 2⁰</a:t>
            </a:r>
            <a:br>
              <a:rPr lang="en-GB" smtClean="0"/>
            </a:br>
            <a:r>
              <a:rPr lang="en-GB" smtClean="0"/>
              <a:t>the cases show all have an SNA near to 81⁰</a:t>
            </a:r>
          </a:p>
        </p:txBody>
      </p:sp>
      <p:sp>
        <p:nvSpPr>
          <p:cNvPr id="64515" name="Subtitle 2"/>
          <p:cNvSpPr>
            <a:spLocks noGrp="1"/>
          </p:cNvSpPr>
          <p:nvPr>
            <p:ph type="subTitle" idx="1"/>
          </p:nvPr>
        </p:nvSpPr>
        <p:spPr>
          <a:xfrm>
            <a:off x="1258888" y="3860800"/>
            <a:ext cx="6769100" cy="1752600"/>
          </a:xfrm>
        </p:spPr>
        <p:txBody>
          <a:bodyPr/>
          <a:lstStyle/>
          <a:p>
            <a:r>
              <a:rPr lang="en-GB" smtClean="0">
                <a:solidFill>
                  <a:srgbClr val="C00000"/>
                </a:solidFill>
              </a:rPr>
              <a:t>Only one of these 8 patients is more than 1 sd from normal. Which one is it?</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9" descr="msotw9_temp0"/>
          <p:cNvPicPr>
            <a:picLocks noChangeAspect="1" noChangeArrowheads="1"/>
          </p:cNvPicPr>
          <p:nvPr/>
        </p:nvPicPr>
        <p:blipFill>
          <a:blip r:embed="rId2">
            <a:extLst>
              <a:ext uri="{28A0092B-C50C-407E-A947-70E740481C1C}">
                <a14:useLocalDpi xmlns:a14="http://schemas.microsoft.com/office/drawing/2010/main" val="0"/>
              </a:ext>
            </a:extLst>
          </a:blip>
          <a:srcRect l="22728" t="73175" r="25249" b="6715"/>
          <a:stretch>
            <a:fillRect/>
          </a:stretch>
        </p:blipFill>
        <p:spPr bwMode="auto">
          <a:xfrm>
            <a:off x="4643438" y="765175"/>
            <a:ext cx="4257675" cy="575945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363" name="Picture 10" descr="msotw9_temp0"/>
          <p:cNvPicPr>
            <a:picLocks noChangeAspect="1" noChangeArrowheads="1"/>
          </p:cNvPicPr>
          <p:nvPr/>
        </p:nvPicPr>
        <p:blipFill>
          <a:blip r:embed="rId3">
            <a:extLst>
              <a:ext uri="{28A0092B-C50C-407E-A947-70E740481C1C}">
                <a14:useLocalDpi xmlns:a14="http://schemas.microsoft.com/office/drawing/2010/main" val="0"/>
              </a:ext>
            </a:extLst>
          </a:blip>
          <a:srcRect l="16513" t="4529" r="28441" b="74101"/>
          <a:stretch>
            <a:fillRect/>
          </a:stretch>
        </p:blipFill>
        <p:spPr bwMode="auto">
          <a:xfrm>
            <a:off x="395288" y="765175"/>
            <a:ext cx="4106862" cy="5729288"/>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Rectangle 5"/>
          <p:cNvSpPr/>
          <p:nvPr/>
        </p:nvSpPr>
        <p:spPr>
          <a:xfrm>
            <a:off x="3131840" y="3068960"/>
            <a:ext cx="1080120" cy="3600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7238702" y="3248980"/>
            <a:ext cx="1080120" cy="3600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11" descr="10.06.04.01 :: OT :: SC Study Series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88913"/>
            <a:ext cx="2051050" cy="306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39" name="Picture 4" descr="LVP_c_004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4438" y="188913"/>
            <a:ext cx="2039937" cy="306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0" name="Picture 12" descr="11.10.27.03 :: OT :: SC Study Series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2650" y="188913"/>
            <a:ext cx="2027238" cy="305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1" name="Picture 13" descr="AZD_c_004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48488" y="225425"/>
            <a:ext cx="2016125"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2" name="Picture 7" descr="DG_c_005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825" y="3357563"/>
            <a:ext cx="2124075" cy="318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3" name="Picture 8" descr="13.01.14.11 :: OT :: SC Study Series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84438" y="3357563"/>
            <a:ext cx="2154237" cy="324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4" name="Picture 4" descr="MLc0058"/>
          <p:cNvPicPr>
            <a:picLocks noChangeAspect="1" noChangeArrowheads="1"/>
          </p:cNvPicPr>
          <p:nvPr/>
        </p:nvPicPr>
        <p:blipFill>
          <a:blip r:embed="rId8">
            <a:extLst>
              <a:ext uri="{28A0092B-C50C-407E-A947-70E740481C1C}">
                <a14:useLocalDpi xmlns:a14="http://schemas.microsoft.com/office/drawing/2010/main" val="0"/>
              </a:ext>
            </a:extLst>
          </a:blip>
          <a:srcRect b="2174"/>
          <a:stretch>
            <a:fillRect/>
          </a:stretch>
        </p:blipFill>
        <p:spPr bwMode="auto">
          <a:xfrm>
            <a:off x="4692650" y="3357563"/>
            <a:ext cx="2208213"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5" name="Picture 10" descr="10.11.11.25 :: OT :: SC Study Series 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56425" y="3284538"/>
            <a:ext cx="2187575" cy="329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625104" y="1537871"/>
            <a:ext cx="576064"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3502422" y="1505620"/>
            <a:ext cx="576064"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1625104" y="4608438"/>
            <a:ext cx="576064"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5803364" y="1412104"/>
            <a:ext cx="576064"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3788173" y="4716339"/>
            <a:ext cx="576064"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8217992" y="1492151"/>
            <a:ext cx="576064"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5941081" y="4733801"/>
            <a:ext cx="576064"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8388549" y="4642642"/>
            <a:ext cx="576064"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11" descr="10.06.04.01 :: OT :: SC Study Series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88913"/>
            <a:ext cx="2051050" cy="306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3" name="Picture 4" descr="LVP_c_004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4438" y="188913"/>
            <a:ext cx="2039937" cy="306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4" name="Picture 12" descr="11.10.27.03 :: OT :: SC Study Series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2650" y="188913"/>
            <a:ext cx="2027238" cy="305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5" name="Picture 13" descr="AZD_c_004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48488" y="225425"/>
            <a:ext cx="2016125"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6" name="Picture 7" descr="DG_c_005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825" y="3357563"/>
            <a:ext cx="2124075" cy="318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7" name="Picture 8" descr="13.01.14.11 :: OT :: SC Study Series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84438" y="3357563"/>
            <a:ext cx="2154237" cy="324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8" name="Picture 4" descr="MLc0058"/>
          <p:cNvPicPr>
            <a:picLocks noChangeAspect="1" noChangeArrowheads="1"/>
          </p:cNvPicPr>
          <p:nvPr/>
        </p:nvPicPr>
        <p:blipFill>
          <a:blip r:embed="rId8">
            <a:extLst>
              <a:ext uri="{28A0092B-C50C-407E-A947-70E740481C1C}">
                <a14:useLocalDpi xmlns:a14="http://schemas.microsoft.com/office/drawing/2010/main" val="0"/>
              </a:ext>
            </a:extLst>
          </a:blip>
          <a:srcRect b="2174"/>
          <a:stretch>
            <a:fillRect/>
          </a:stretch>
        </p:blipFill>
        <p:spPr bwMode="auto">
          <a:xfrm>
            <a:off x="4692650" y="3357563"/>
            <a:ext cx="2208213"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9" name="Picture 10" descr="10.11.11.25 :: OT :: SC Study Series 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56425" y="3284538"/>
            <a:ext cx="2187575" cy="329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70" name="TextBox 9"/>
          <p:cNvSpPr txBox="1">
            <a:spLocks noChangeArrowheads="1"/>
          </p:cNvSpPr>
          <p:nvPr/>
        </p:nvSpPr>
        <p:spPr bwMode="auto">
          <a:xfrm>
            <a:off x="323850" y="260350"/>
            <a:ext cx="13684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r>
              <a:rPr lang="en-GB" sz="2400">
                <a:solidFill>
                  <a:srgbClr val="00B050"/>
                </a:solidFill>
              </a:rPr>
              <a:t>ANB=1</a:t>
            </a:r>
          </a:p>
        </p:txBody>
      </p:sp>
      <p:sp>
        <p:nvSpPr>
          <p:cNvPr id="66571" name="TextBox 10"/>
          <p:cNvSpPr txBox="1">
            <a:spLocks noChangeArrowheads="1"/>
          </p:cNvSpPr>
          <p:nvPr/>
        </p:nvSpPr>
        <p:spPr bwMode="auto">
          <a:xfrm>
            <a:off x="4787900" y="188913"/>
            <a:ext cx="18716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r>
              <a:rPr lang="en-GB" sz="2400">
                <a:solidFill>
                  <a:srgbClr val="00B050"/>
                </a:solidFill>
              </a:rPr>
              <a:t>ANB=4</a:t>
            </a:r>
          </a:p>
        </p:txBody>
      </p:sp>
      <p:sp>
        <p:nvSpPr>
          <p:cNvPr id="66572" name="TextBox 11"/>
          <p:cNvSpPr txBox="1">
            <a:spLocks noChangeArrowheads="1"/>
          </p:cNvSpPr>
          <p:nvPr/>
        </p:nvSpPr>
        <p:spPr bwMode="auto">
          <a:xfrm>
            <a:off x="4859338" y="3429000"/>
            <a:ext cx="18732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r>
              <a:rPr lang="en-GB" sz="2400">
                <a:solidFill>
                  <a:srgbClr val="00B050"/>
                </a:solidFill>
              </a:rPr>
              <a:t>ANB=3.5</a:t>
            </a:r>
          </a:p>
        </p:txBody>
      </p:sp>
      <p:sp>
        <p:nvSpPr>
          <p:cNvPr id="66573" name="TextBox 12"/>
          <p:cNvSpPr txBox="1">
            <a:spLocks noChangeArrowheads="1"/>
          </p:cNvSpPr>
          <p:nvPr/>
        </p:nvSpPr>
        <p:spPr bwMode="auto">
          <a:xfrm>
            <a:off x="2700338" y="3357563"/>
            <a:ext cx="16557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r>
              <a:rPr lang="en-GB" sz="2400">
                <a:solidFill>
                  <a:srgbClr val="FF0000"/>
                </a:solidFill>
              </a:rPr>
              <a:t>ANB= - 4</a:t>
            </a:r>
          </a:p>
        </p:txBody>
      </p:sp>
      <p:sp>
        <p:nvSpPr>
          <p:cNvPr id="66574" name="TextBox 13"/>
          <p:cNvSpPr txBox="1">
            <a:spLocks noChangeArrowheads="1"/>
          </p:cNvSpPr>
          <p:nvPr/>
        </p:nvSpPr>
        <p:spPr bwMode="auto">
          <a:xfrm>
            <a:off x="7019925" y="188913"/>
            <a:ext cx="18002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r>
              <a:rPr lang="en-GB" sz="2400">
                <a:solidFill>
                  <a:srgbClr val="00B050"/>
                </a:solidFill>
              </a:rPr>
              <a:t>ANB = 6</a:t>
            </a:r>
          </a:p>
        </p:txBody>
      </p:sp>
      <p:sp>
        <p:nvSpPr>
          <p:cNvPr id="66575" name="TextBox 14"/>
          <p:cNvSpPr txBox="1">
            <a:spLocks noChangeArrowheads="1"/>
          </p:cNvSpPr>
          <p:nvPr/>
        </p:nvSpPr>
        <p:spPr bwMode="auto">
          <a:xfrm>
            <a:off x="2627313" y="260350"/>
            <a:ext cx="1657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r>
              <a:rPr lang="en-GB" sz="2400">
                <a:solidFill>
                  <a:srgbClr val="00B050"/>
                </a:solidFill>
              </a:rPr>
              <a:t>ANB = 4.5</a:t>
            </a:r>
          </a:p>
        </p:txBody>
      </p:sp>
      <p:sp>
        <p:nvSpPr>
          <p:cNvPr id="66576" name="TextBox 15"/>
          <p:cNvSpPr txBox="1">
            <a:spLocks noChangeArrowheads="1"/>
          </p:cNvSpPr>
          <p:nvPr/>
        </p:nvSpPr>
        <p:spPr bwMode="auto">
          <a:xfrm>
            <a:off x="7019925" y="3357563"/>
            <a:ext cx="20161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r>
              <a:rPr lang="en-GB" sz="2400">
                <a:solidFill>
                  <a:srgbClr val="00B050"/>
                </a:solidFill>
              </a:rPr>
              <a:t>ANB =5.5</a:t>
            </a:r>
          </a:p>
        </p:txBody>
      </p:sp>
      <p:sp>
        <p:nvSpPr>
          <p:cNvPr id="66577" name="TextBox 16"/>
          <p:cNvSpPr txBox="1">
            <a:spLocks noChangeArrowheads="1"/>
          </p:cNvSpPr>
          <p:nvPr/>
        </p:nvSpPr>
        <p:spPr bwMode="auto">
          <a:xfrm>
            <a:off x="395288" y="3429000"/>
            <a:ext cx="17287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r>
              <a:rPr lang="en-GB" sz="2400">
                <a:solidFill>
                  <a:srgbClr val="00B050"/>
                </a:solidFill>
              </a:rPr>
              <a:t>ANB=0</a:t>
            </a:r>
          </a:p>
        </p:txBody>
      </p:sp>
      <p:sp>
        <p:nvSpPr>
          <p:cNvPr id="18" name="Rectangle 17"/>
          <p:cNvSpPr/>
          <p:nvPr/>
        </p:nvSpPr>
        <p:spPr>
          <a:xfrm>
            <a:off x="1625104" y="1537871"/>
            <a:ext cx="576064"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5723731" y="1429859"/>
            <a:ext cx="576064"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a:off x="3466724" y="1498476"/>
            <a:ext cx="576064"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p:nvSpPr>
        <p:spPr>
          <a:xfrm>
            <a:off x="1647964" y="4732836"/>
            <a:ext cx="576064"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3919737" y="4690927"/>
            <a:ext cx="576064"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5795963" y="4716339"/>
            <a:ext cx="576064"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p:cNvSpPr/>
          <p:nvPr/>
        </p:nvSpPr>
        <p:spPr>
          <a:xfrm>
            <a:off x="8070810" y="1520701"/>
            <a:ext cx="576064"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p:cNvSpPr/>
          <p:nvPr/>
        </p:nvSpPr>
        <p:spPr>
          <a:xfrm>
            <a:off x="8254504" y="4675724"/>
            <a:ext cx="576064"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67586" name="Title 1"/>
          <p:cNvSpPr>
            <a:spLocks noGrp="1"/>
          </p:cNvSpPr>
          <p:nvPr>
            <p:ph type="title"/>
          </p:nvPr>
        </p:nvSpPr>
        <p:spPr>
          <a:xfrm>
            <a:off x="0" y="274638"/>
            <a:ext cx="8686800" cy="1143000"/>
          </a:xfrm>
        </p:spPr>
        <p:txBody>
          <a:bodyPr/>
          <a:lstStyle/>
          <a:p>
            <a:r>
              <a:rPr lang="en-GB" smtClean="0"/>
              <a:t>If you couldn't guess the correct one</a:t>
            </a:r>
          </a:p>
        </p:txBody>
      </p:sp>
      <p:sp>
        <p:nvSpPr>
          <p:cNvPr id="67587" name="Content Placeholder 2"/>
          <p:cNvSpPr>
            <a:spLocks noGrp="1"/>
          </p:cNvSpPr>
          <p:nvPr>
            <p:ph idx="1"/>
          </p:nvPr>
        </p:nvSpPr>
        <p:spPr/>
        <p:txBody>
          <a:bodyPr/>
          <a:lstStyle/>
          <a:p>
            <a:r>
              <a:rPr lang="en-GB" smtClean="0"/>
              <a:t>Should you be refusing to do camouflage treatment</a:t>
            </a:r>
          </a:p>
          <a:p>
            <a:r>
              <a:rPr lang="en-GB" smtClean="0"/>
              <a:t>the most popular choice is patient number 2 she has an ANB angle of 4.6⁰ with an SNA of 81⁰</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1"/>
          <p:cNvPicPr>
            <a:picLocks noChangeAspect="1" noChangeArrowheads="1"/>
          </p:cNvPicPr>
          <p:nvPr/>
        </p:nvPicPr>
        <p:blipFill>
          <a:blip r:embed="rId2">
            <a:extLst>
              <a:ext uri="{28A0092B-C50C-407E-A947-70E740481C1C}">
                <a14:useLocalDpi xmlns:a14="http://schemas.microsoft.com/office/drawing/2010/main" val="0"/>
              </a:ext>
            </a:extLst>
          </a:blip>
          <a:srcRect l="12598" r="13284"/>
          <a:stretch>
            <a:fillRect/>
          </a:stretch>
        </p:blipFill>
        <p:spPr bwMode="auto">
          <a:xfrm>
            <a:off x="971550" y="214313"/>
            <a:ext cx="7200900" cy="642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pPr eaLnBrk="1" hangingPunct="1"/>
            <a:r>
              <a:rPr lang="en-GB" smtClean="0"/>
              <a:t>Friction and self ligating brackets</a:t>
            </a:r>
          </a:p>
        </p:txBody>
      </p:sp>
      <p:sp>
        <p:nvSpPr>
          <p:cNvPr id="69635" name="Content Placeholder 2"/>
          <p:cNvSpPr>
            <a:spLocks noGrp="1"/>
          </p:cNvSpPr>
          <p:nvPr>
            <p:ph idx="1"/>
          </p:nvPr>
        </p:nvSpPr>
        <p:spPr/>
        <p:txBody>
          <a:bodyPr/>
          <a:lstStyle/>
          <a:p>
            <a:pPr eaLnBrk="1" hangingPunct="1"/>
            <a:endParaRPr lang="en-GB" smtClean="0"/>
          </a:p>
        </p:txBody>
      </p:sp>
      <p:pic>
        <p:nvPicPr>
          <p:cNvPr id="69636" name="Picture 7" descr="http://3.bp.blogspot.com/_64wjUxIOxTc/TK8zs0OGqQI/AAAAAAAAAS0/aAAOVt1lv0o/s1600/friction-polar-bea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1628775"/>
            <a:ext cx="7273925" cy="522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60" name="Rectangle 4"/>
          <p:cNvSpPr>
            <a:spLocks noChangeArrowheads="1"/>
          </p:cNvSpPr>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algn="ctr" eaLnBrk="1" hangingPunct="1"/>
            <a:r>
              <a:rPr lang="en-GB" sz="4400" dirty="0">
                <a:solidFill>
                  <a:schemeClr val="tx2"/>
                </a:solidFill>
                <a:latin typeface="Calibri" panose="020F0502020204030204" pitchFamily="34" charset="0"/>
              </a:rPr>
              <a:t>Russell bracket 1935 .</a:t>
            </a:r>
            <a:r>
              <a:rPr lang="en-GB" sz="1800" dirty="0">
                <a:solidFill>
                  <a:schemeClr val="tx2"/>
                </a:solidFill>
                <a:latin typeface="Calibri" panose="020F0502020204030204" pitchFamily="34" charset="0"/>
              </a:rPr>
              <a:t>Orthodontists should be proud that the first ligature free bracket  appears only  7 years after the development of the edgewise bracket</a:t>
            </a:r>
          </a:p>
        </p:txBody>
      </p:sp>
      <p:pic>
        <p:nvPicPr>
          <p:cNvPr id="70661" name="Picture 5" descr="msotw9_temp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73300"/>
            <a:ext cx="8915400" cy="349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4"/>
          <p:cNvSpPr>
            <a:spLocks noGrp="1" noChangeArrowheads="1"/>
          </p:cNvSpPr>
          <p:nvPr>
            <p:ph type="title"/>
          </p:nvPr>
        </p:nvSpPr>
        <p:spPr/>
        <p:txBody>
          <a:bodyPr/>
          <a:lstStyle/>
          <a:p>
            <a:pPr eaLnBrk="1" hangingPunct="1"/>
            <a:endParaRPr lang="en-GB" smtClean="0"/>
          </a:p>
        </p:txBody>
      </p:sp>
      <p:sp>
        <p:nvSpPr>
          <p:cNvPr id="71683" name="Rectangle 6"/>
          <p:cNvSpPr>
            <a:spLocks noGrp="1" noChangeArrowheads="1"/>
          </p:cNvSpPr>
          <p:nvPr>
            <p:ph sz="quarter" idx="2"/>
          </p:nvPr>
        </p:nvSpPr>
        <p:spPr/>
        <p:txBody>
          <a:bodyPr/>
          <a:lstStyle/>
          <a:p>
            <a:pPr eaLnBrk="1" hangingPunct="1"/>
            <a:endParaRPr lang="en-GB" sz="2400" smtClean="0"/>
          </a:p>
        </p:txBody>
      </p:sp>
      <p:pic>
        <p:nvPicPr>
          <p:cNvPr id="71684" name="Picture 9" descr="11.10.18.15 :: OT :: SC Study Series 1"/>
          <p:cNvPicPr>
            <a:picLocks noChangeAspect="1" noChangeArrowheads="1"/>
          </p:cNvPicPr>
          <p:nvPr/>
        </p:nvPicPr>
        <p:blipFill>
          <a:blip r:embed="rId2">
            <a:extLst>
              <a:ext uri="{28A0092B-C50C-407E-A947-70E740481C1C}">
                <a14:useLocalDpi xmlns:a14="http://schemas.microsoft.com/office/drawing/2010/main" val="0"/>
              </a:ext>
            </a:extLst>
          </a:blip>
          <a:srcRect l="8485" t="20088" r="10674" b="4642"/>
          <a:stretch>
            <a:fillRect/>
          </a:stretch>
        </p:blipFill>
        <p:spPr bwMode="auto">
          <a:xfrm>
            <a:off x="3203575" y="260350"/>
            <a:ext cx="2952750" cy="182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5" name="Picture 13" descr="11.10.18.15 :: OT :: SC Study Series 1"/>
          <p:cNvPicPr>
            <a:picLocks noChangeAspect="1" noChangeArrowheads="1"/>
          </p:cNvPicPr>
          <p:nvPr/>
        </p:nvPicPr>
        <p:blipFill>
          <a:blip r:embed="rId3">
            <a:extLst>
              <a:ext uri="{28A0092B-C50C-407E-A947-70E740481C1C}">
                <a14:useLocalDpi xmlns:a14="http://schemas.microsoft.com/office/drawing/2010/main" val="0"/>
              </a:ext>
            </a:extLst>
          </a:blip>
          <a:srcRect l="2943" t="18124" r="11050" b="1997"/>
          <a:stretch>
            <a:fillRect/>
          </a:stretch>
        </p:blipFill>
        <p:spPr bwMode="auto">
          <a:xfrm>
            <a:off x="6191250" y="260350"/>
            <a:ext cx="2952750"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6" name="Picture 15" descr="11.10.18.15 :: OT :: SC Study Series 1"/>
          <p:cNvPicPr>
            <a:picLocks noChangeAspect="1" noChangeArrowheads="1"/>
          </p:cNvPicPr>
          <p:nvPr/>
        </p:nvPicPr>
        <p:blipFill>
          <a:blip r:embed="rId4">
            <a:extLst>
              <a:ext uri="{28A0092B-C50C-407E-A947-70E740481C1C}">
                <a14:useLocalDpi xmlns:a14="http://schemas.microsoft.com/office/drawing/2010/main" val="0"/>
              </a:ext>
            </a:extLst>
          </a:blip>
          <a:srcRect l="5379" t="15549" r="6152"/>
          <a:stretch>
            <a:fillRect/>
          </a:stretch>
        </p:blipFill>
        <p:spPr bwMode="auto">
          <a:xfrm>
            <a:off x="179388" y="188913"/>
            <a:ext cx="2952750"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7" name="Picture 9" descr="12 december 026"/>
          <p:cNvPicPr>
            <a:picLocks noGrp="1" noChangeAspect="1" noChangeArrowheads="1"/>
          </p:cNvPicPr>
          <p:nvPr>
            <p:ph sz="half" idx="1"/>
          </p:nvPr>
        </p:nvPicPr>
        <p:blipFill>
          <a:blip r:embed="rId5">
            <a:lum bright="-8000" contrast="6000"/>
            <a:extLst>
              <a:ext uri="{28A0092B-C50C-407E-A947-70E740481C1C}">
                <a14:useLocalDpi xmlns:a14="http://schemas.microsoft.com/office/drawing/2010/main" val="0"/>
              </a:ext>
            </a:extLst>
          </a:blip>
          <a:srcRect l="4550" r="4167" b="15836"/>
          <a:stretch>
            <a:fillRect/>
          </a:stretch>
        </p:blipFill>
        <p:spPr>
          <a:xfrm>
            <a:off x="179388" y="2133600"/>
            <a:ext cx="2930525" cy="1800225"/>
          </a:xfrm>
        </p:spPr>
      </p:pic>
      <p:pic>
        <p:nvPicPr>
          <p:cNvPr id="71688" name="Picture 10" descr="12 december 025"/>
          <p:cNvPicPr>
            <a:picLocks noChangeAspect="1" noChangeArrowheads="1"/>
          </p:cNvPicPr>
          <p:nvPr/>
        </p:nvPicPr>
        <p:blipFill>
          <a:blip r:embed="rId6">
            <a:lum bright="-4000" contrast="8000"/>
            <a:extLst>
              <a:ext uri="{28A0092B-C50C-407E-A947-70E740481C1C}">
                <a14:useLocalDpi xmlns:a14="http://schemas.microsoft.com/office/drawing/2010/main" val="0"/>
              </a:ext>
            </a:extLst>
          </a:blip>
          <a:srcRect t="10283" r="10474" b="6427"/>
          <a:stretch>
            <a:fillRect/>
          </a:stretch>
        </p:blipFill>
        <p:spPr bwMode="auto">
          <a:xfrm>
            <a:off x="3203575" y="2133600"/>
            <a:ext cx="2903538"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9" name="Picture 8" descr="12 december 027"/>
          <p:cNvPicPr>
            <a:picLocks noChangeAspect="1" noChangeArrowheads="1"/>
          </p:cNvPicPr>
          <p:nvPr/>
        </p:nvPicPr>
        <p:blipFill>
          <a:blip r:embed="rId7">
            <a:lum bright="-10000" contrast="6000"/>
            <a:extLst>
              <a:ext uri="{28A0092B-C50C-407E-A947-70E740481C1C}">
                <a14:useLocalDpi xmlns:a14="http://schemas.microsoft.com/office/drawing/2010/main" val="0"/>
              </a:ext>
            </a:extLst>
          </a:blip>
          <a:srcRect r="3702" b="8289"/>
          <a:stretch>
            <a:fillRect/>
          </a:stretch>
        </p:blipFill>
        <p:spPr bwMode="auto">
          <a:xfrm>
            <a:off x="6227763" y="2133600"/>
            <a:ext cx="2916237"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90" name="Picture 8" descr="11.10.18.15 :: OT :: SC Study Series 1"/>
          <p:cNvPicPr>
            <a:picLocks noChangeAspect="1" noChangeArrowheads="1"/>
          </p:cNvPicPr>
          <p:nvPr/>
        </p:nvPicPr>
        <p:blipFill>
          <a:blip r:embed="rId8">
            <a:extLst>
              <a:ext uri="{28A0092B-C50C-407E-A947-70E740481C1C}">
                <a14:useLocalDpi xmlns:a14="http://schemas.microsoft.com/office/drawing/2010/main" val="0"/>
              </a:ext>
            </a:extLst>
          </a:blip>
          <a:srcRect l="4881" t="2341" r="3949" b="3278"/>
          <a:stretch>
            <a:fillRect/>
          </a:stretch>
        </p:blipFill>
        <p:spPr bwMode="auto">
          <a:xfrm>
            <a:off x="179388" y="3978275"/>
            <a:ext cx="4321175" cy="28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91" name="Picture 8" descr="12 december 031"/>
          <p:cNvPicPr>
            <a:picLocks noGrp="1" noChangeAspect="1" noChangeArrowheads="1"/>
          </p:cNvPicPr>
          <p:nvPr>
            <p:ph sz="quarter" idx="3"/>
          </p:nvPr>
        </p:nvPicPr>
        <p:blipFill>
          <a:blip r:embed="rId9">
            <a:extLst>
              <a:ext uri="{28A0092B-C50C-407E-A947-70E740481C1C}">
                <a14:useLocalDpi xmlns:a14="http://schemas.microsoft.com/office/drawing/2010/main" val="0"/>
              </a:ext>
            </a:extLst>
          </a:blip>
          <a:srcRect l="11664" t="9906" r="5228" b="17865"/>
          <a:stretch>
            <a:fillRect/>
          </a:stretch>
        </p:blipFill>
        <p:spPr>
          <a:xfrm>
            <a:off x="4643438" y="4005263"/>
            <a:ext cx="4500562" cy="2852737"/>
          </a:xfrm>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72706" name="Title 1"/>
          <p:cNvSpPr>
            <a:spLocks noGrp="1"/>
          </p:cNvSpPr>
          <p:nvPr>
            <p:ph type="title"/>
          </p:nvPr>
        </p:nvSpPr>
        <p:spPr/>
        <p:txBody>
          <a:bodyPr/>
          <a:lstStyle/>
          <a:p>
            <a:r>
              <a:rPr lang="en-GB" smtClean="0"/>
              <a:t>However if you use figure of 8 modules</a:t>
            </a:r>
          </a:p>
        </p:txBody>
      </p:sp>
      <p:sp>
        <p:nvSpPr>
          <p:cNvPr id="72707" name="Content Placeholder 2"/>
          <p:cNvSpPr>
            <a:spLocks noGrp="1"/>
          </p:cNvSpPr>
          <p:nvPr>
            <p:ph idx="1"/>
          </p:nvPr>
        </p:nvSpPr>
        <p:spPr/>
        <p:txBody>
          <a:bodyPr/>
          <a:lstStyle/>
          <a:p>
            <a:r>
              <a:rPr lang="en-GB" smtClean="0"/>
              <a:t>It increases the friction.</a:t>
            </a:r>
          </a:p>
          <a:p>
            <a:r>
              <a:rPr lang="en-GB" smtClean="0"/>
              <a:t>But it doesn’t seem to slow up the alignment</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Content Placeholder 2"/>
          <p:cNvSpPr>
            <a:spLocks noGrp="1"/>
          </p:cNvSpPr>
          <p:nvPr>
            <p:ph idx="1"/>
          </p:nvPr>
        </p:nvSpPr>
        <p:spPr>
          <a:xfrm>
            <a:off x="457200" y="1268413"/>
            <a:ext cx="8229600" cy="5589587"/>
          </a:xfrm>
        </p:spPr>
        <p:txBody>
          <a:bodyPr/>
          <a:lstStyle/>
          <a:p>
            <a:pPr eaLnBrk="1" hangingPunct="1">
              <a:lnSpc>
                <a:spcPct val="80000"/>
              </a:lnSpc>
              <a:buFont typeface="Wingdings" panose="05000000000000000000" pitchFamily="2" charset="2"/>
              <a:buNone/>
            </a:pPr>
            <a:endParaRPr lang="en-IE" sz="1800" dirty="0" smtClean="0"/>
          </a:p>
          <a:p>
            <a:pPr eaLnBrk="1" hangingPunct="1">
              <a:lnSpc>
                <a:spcPct val="80000"/>
              </a:lnSpc>
              <a:buFont typeface="Wingdings" panose="05000000000000000000" pitchFamily="2" charset="2"/>
              <a:buNone/>
            </a:pPr>
            <a:endParaRPr lang="en-IE" sz="1800" dirty="0" smtClean="0"/>
          </a:p>
          <a:p>
            <a:pPr eaLnBrk="1" hangingPunct="1">
              <a:lnSpc>
                <a:spcPct val="70000"/>
              </a:lnSpc>
            </a:pPr>
            <a:r>
              <a:rPr lang="en-IE" sz="2400" dirty="0" smtClean="0">
                <a:latin typeface="Arial" panose="020B0604020202020204" pitchFamily="34" charset="0"/>
              </a:rPr>
              <a:t>Ong (2011) compared alignment, arch widths and spontaneous extraction space closure. He found </a:t>
            </a:r>
            <a:r>
              <a:rPr lang="en-IE" sz="2400" b="1" dirty="0" smtClean="0">
                <a:latin typeface="Arial" panose="020B0604020202020204" pitchFamily="34" charset="0"/>
              </a:rPr>
              <a:t>no difference</a:t>
            </a:r>
            <a:r>
              <a:rPr lang="en-IE" sz="2400" dirty="0" smtClean="0">
                <a:latin typeface="Arial" panose="020B0604020202020204" pitchFamily="34" charset="0"/>
              </a:rPr>
              <a:t> between Damon and conventional brackets.</a:t>
            </a:r>
          </a:p>
          <a:p>
            <a:pPr eaLnBrk="1" hangingPunct="1">
              <a:lnSpc>
                <a:spcPct val="80000"/>
              </a:lnSpc>
            </a:pPr>
            <a:r>
              <a:rPr lang="en-IE" sz="2400" dirty="0" err="1" smtClean="0">
                <a:latin typeface="Arial" panose="020B0604020202020204" pitchFamily="34" charset="0"/>
              </a:rPr>
              <a:t>Ollivere</a:t>
            </a:r>
            <a:r>
              <a:rPr lang="en-IE" sz="2400" dirty="0" smtClean="0">
                <a:latin typeface="Arial" panose="020B0604020202020204" pitchFamily="34" charset="0"/>
              </a:rPr>
              <a:t> (2012) published two studies of consecutively treated premolar extraction cases and in both cases found </a:t>
            </a:r>
            <a:r>
              <a:rPr lang="en-IE" sz="2400" b="1" dirty="0" smtClean="0">
                <a:latin typeface="Arial" panose="020B0604020202020204" pitchFamily="34" charset="0"/>
              </a:rPr>
              <a:t>no significant difference </a:t>
            </a:r>
            <a:r>
              <a:rPr lang="en-IE" sz="2400" dirty="0" smtClean="0">
                <a:latin typeface="Arial" panose="020B0604020202020204" pitchFamily="34" charset="0"/>
              </a:rPr>
              <a:t>in treatment time with his switch to active self-ligation. </a:t>
            </a:r>
          </a:p>
          <a:p>
            <a:pPr eaLnBrk="1" hangingPunct="1">
              <a:lnSpc>
                <a:spcPct val="80000"/>
              </a:lnSpc>
            </a:pPr>
            <a:r>
              <a:rPr lang="en-IE" sz="2400" dirty="0" smtClean="0">
                <a:latin typeface="Arial" panose="020B0604020202020204" pitchFamily="34" charset="0"/>
              </a:rPr>
              <a:t>All the currently published random controlled trials (Miles 2005, Miles et al 2006, </a:t>
            </a:r>
            <a:r>
              <a:rPr lang="en-IE" sz="2400" dirty="0" err="1" smtClean="0">
                <a:latin typeface="Arial" panose="020B0604020202020204" pitchFamily="34" charset="0"/>
              </a:rPr>
              <a:t>Pandis</a:t>
            </a:r>
            <a:r>
              <a:rPr lang="en-IE" sz="2400" dirty="0" smtClean="0">
                <a:latin typeface="Arial" panose="020B0604020202020204" pitchFamily="34" charset="0"/>
              </a:rPr>
              <a:t> et al 2007, Scott et al 2008, Fleming et al 2009, Fleming et al 2010) have  found </a:t>
            </a:r>
            <a:r>
              <a:rPr lang="en-IE" sz="2400" b="1" dirty="0" smtClean="0">
                <a:latin typeface="Arial" panose="020B0604020202020204" pitchFamily="34" charset="0"/>
              </a:rPr>
              <a:t>no overall benefit </a:t>
            </a:r>
            <a:r>
              <a:rPr lang="en-IE" sz="2400" dirty="0" smtClean="0">
                <a:latin typeface="Arial" panose="020B0604020202020204" pitchFamily="34" charset="0"/>
              </a:rPr>
              <a:t>in the alignment phase, although </a:t>
            </a:r>
            <a:r>
              <a:rPr lang="en-IE" sz="2400" dirty="0" err="1" smtClean="0">
                <a:solidFill>
                  <a:srgbClr val="7030A0"/>
                </a:solidFill>
                <a:latin typeface="Arial" panose="020B0604020202020204" pitchFamily="34" charset="0"/>
              </a:rPr>
              <a:t>Pandis</a:t>
            </a:r>
            <a:r>
              <a:rPr lang="en-IE" sz="2400" dirty="0" smtClean="0">
                <a:solidFill>
                  <a:srgbClr val="7030A0"/>
                </a:solidFill>
                <a:latin typeface="Arial" panose="020B0604020202020204" pitchFamily="34" charset="0"/>
              </a:rPr>
              <a:t> found that mild crowding was eliminated 2.7 times more rapidly with Damon 2 than conventional brackets. </a:t>
            </a:r>
          </a:p>
          <a:p>
            <a:endParaRPr lang="en-GB" dirty="0" smtClean="0"/>
          </a:p>
        </p:txBody>
      </p:sp>
      <p:pic>
        <p:nvPicPr>
          <p:cNvPr id="73732" name="Picture 5" descr="http://ts1.mm.bing.net/th?id=I.4529022347510848&amp;pid=15.1&amp;W=160&amp;H=1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8488" y="260350"/>
            <a:ext cx="15240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3" name="Picture 2" descr="http://ts3.mm.bing.net/th?id=I.4509244025735830&amp;pid=15.1&amp;W=160&amp;H=14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00" y="260350"/>
            <a:ext cx="1592263" cy="148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4" name="Picture 4" descr="http://ts3.mm.bing.net/th?id=I.4727290927254146&amp;pid=15.1&amp;W=160&amp;H=13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1413" y="260350"/>
            <a:ext cx="1655762" cy="140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5" name="Picture 6" descr="http://ts3.mm.bing.net/th?id=I.4667062610363350&amp;pid=15.1&amp;W=160&amp;H=14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6463" y="260350"/>
            <a:ext cx="1514475"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a:xfrm>
            <a:off x="457200" y="142875"/>
            <a:ext cx="8229600" cy="46038"/>
          </a:xfrm>
        </p:spPr>
        <p:txBody>
          <a:bodyPr/>
          <a:lstStyle/>
          <a:p>
            <a:endParaRPr lang="en-GB" smtClean="0"/>
          </a:p>
        </p:txBody>
      </p:sp>
      <p:sp>
        <p:nvSpPr>
          <p:cNvPr id="74755" name="Content Placeholder 2"/>
          <p:cNvSpPr>
            <a:spLocks noGrp="1"/>
          </p:cNvSpPr>
          <p:nvPr>
            <p:ph idx="1"/>
          </p:nvPr>
        </p:nvSpPr>
        <p:spPr>
          <a:xfrm>
            <a:off x="457200" y="549275"/>
            <a:ext cx="8229600" cy="5576888"/>
          </a:xfrm>
        </p:spPr>
        <p:txBody>
          <a:bodyPr/>
          <a:lstStyle/>
          <a:p>
            <a:pPr eaLnBrk="1" hangingPunct="1">
              <a:lnSpc>
                <a:spcPct val="80000"/>
              </a:lnSpc>
            </a:pPr>
            <a:r>
              <a:rPr lang="en-IE" sz="2800" smtClean="0"/>
              <a:t>Two spilt mouth studies (Burrow 2010, Mezomo 2011)  of the rate of canine retraction on 0.018” stainless </a:t>
            </a:r>
            <a:r>
              <a:rPr lang="en-IE" sz="2800" b="1" smtClean="0"/>
              <a:t>steel failed to find faster retraction </a:t>
            </a:r>
            <a:r>
              <a:rPr lang="en-IE" sz="2800" smtClean="0"/>
              <a:t>with self-ligation . </a:t>
            </a:r>
          </a:p>
          <a:p>
            <a:pPr eaLnBrk="1" hangingPunct="1">
              <a:lnSpc>
                <a:spcPct val="80000"/>
              </a:lnSpc>
            </a:pPr>
            <a:r>
              <a:rPr lang="en-IE" sz="2800" smtClean="0"/>
              <a:t>Chen et al (2010) and Fleming and Johal (2010) carried a systematic reviews and concluded there is </a:t>
            </a:r>
            <a:r>
              <a:rPr lang="en-IE" sz="2800" b="1" smtClean="0"/>
              <a:t>insufficient evidence </a:t>
            </a:r>
            <a:r>
              <a:rPr lang="en-IE" sz="2800" smtClean="0"/>
              <a:t>to support the view that treatment with self-ligating brackets is more or less efficient than with conventional ligation. </a:t>
            </a:r>
          </a:p>
          <a:p>
            <a:pPr eaLnBrk="1" hangingPunct="1"/>
            <a:r>
              <a:rPr lang="en-IE" sz="4000" b="1" smtClean="0"/>
              <a:t>Fleming P. Johal A.  </a:t>
            </a:r>
            <a:r>
              <a:rPr lang="en-IE" sz="2800" smtClean="0"/>
              <a:t>‘Self ligating brackets in Orthodontics’ Angle 2010 Concluded </a:t>
            </a:r>
            <a:r>
              <a:rPr lang="en-IE" sz="2800" b="1" smtClean="0"/>
              <a:t>insufficient high-quality evidence</a:t>
            </a:r>
            <a:r>
              <a:rPr lang="en-IE" sz="2800" smtClean="0"/>
              <a:t> to support the use of self-ligating fixed orthodontic appliances over conventional appliance systems.</a:t>
            </a:r>
            <a:endParaRPr lang="en-GB" sz="2800" smtClean="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6" descr="RSC_a_0015"/>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l="6149" t="15004" r="5952"/>
          <a:stretch>
            <a:fillRect/>
          </a:stretch>
        </p:blipFill>
        <p:spPr>
          <a:xfrm>
            <a:off x="684213" y="1225550"/>
            <a:ext cx="3671887" cy="5324475"/>
          </a:xfrm>
        </p:spPr>
      </p:pic>
      <p:pic>
        <p:nvPicPr>
          <p:cNvPr id="16388" name="Picture 9" descr="RSC_c_0016"/>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t="16333" r="26527"/>
          <a:stretch>
            <a:fillRect/>
          </a:stretch>
        </p:blipFill>
        <p:spPr>
          <a:xfrm>
            <a:off x="4427538" y="1268413"/>
            <a:ext cx="3097212" cy="5287962"/>
          </a:xfrm>
        </p:spPr>
      </p:pic>
      <p:sp>
        <p:nvSpPr>
          <p:cNvPr id="9" name="Rectangle 8"/>
          <p:cNvSpPr/>
          <p:nvPr/>
        </p:nvSpPr>
        <p:spPr>
          <a:xfrm>
            <a:off x="1367966" y="3214690"/>
            <a:ext cx="2267929" cy="3600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6119527" y="3214690"/>
            <a:ext cx="1080120" cy="3600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p:txBody>
          <a:bodyPr/>
          <a:lstStyle/>
          <a:p>
            <a:r>
              <a:rPr lang="en-GB" smtClean="0"/>
              <a:t>Conclusions</a:t>
            </a:r>
          </a:p>
        </p:txBody>
      </p:sp>
      <p:sp>
        <p:nvSpPr>
          <p:cNvPr id="75779" name="Content Placeholder 2"/>
          <p:cNvSpPr>
            <a:spLocks noGrp="1"/>
          </p:cNvSpPr>
          <p:nvPr>
            <p:ph idx="1"/>
          </p:nvPr>
        </p:nvSpPr>
        <p:spPr/>
        <p:txBody>
          <a:bodyPr/>
          <a:lstStyle/>
          <a:p>
            <a:r>
              <a:rPr lang="en-GB" smtClean="0"/>
              <a:t>There is insufficient evidence to support the use of </a:t>
            </a:r>
            <a:r>
              <a:rPr lang="en-GB" b="1" smtClean="0"/>
              <a:t>self</a:t>
            </a:r>
            <a:r>
              <a:rPr lang="en-GB" smtClean="0"/>
              <a:t>-</a:t>
            </a:r>
            <a:r>
              <a:rPr lang="en-GB" b="1" smtClean="0"/>
              <a:t>ligating</a:t>
            </a:r>
            <a:r>
              <a:rPr lang="en-GB" smtClean="0"/>
              <a:t> fixed orthodontic appliances over conventional appliance systems or vice versa.</a:t>
            </a:r>
          </a:p>
          <a:p>
            <a:r>
              <a:rPr lang="en-GB" smtClean="0"/>
              <a:t>SLBs do not confer particular advantage with regard to subjective pain experience.</a:t>
            </a:r>
          </a:p>
          <a:p>
            <a:r>
              <a:rPr lang="en-GB" smtClean="0"/>
              <a:t>There is insufficient evidence suggesting that orthodontic treatment is more or less efficient with SLBs.</a:t>
            </a:r>
          </a:p>
          <a:p>
            <a:r>
              <a:rPr lang="en-GB" smtClean="0"/>
              <a:t/>
            </a:r>
            <a:br>
              <a:rPr lang="en-GB" smtClean="0"/>
            </a:br>
            <a:endParaRPr lang="en-GB" smtClean="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a:xfrm>
            <a:off x="0" y="274638"/>
            <a:ext cx="8686800" cy="1143000"/>
          </a:xfrm>
        </p:spPr>
        <p:txBody>
          <a:bodyPr/>
          <a:lstStyle/>
          <a:p>
            <a:r>
              <a:rPr lang="en-GB" smtClean="0"/>
              <a:t>Self etching primers are a great idea</a:t>
            </a:r>
          </a:p>
        </p:txBody>
      </p:sp>
      <p:sp>
        <p:nvSpPr>
          <p:cNvPr id="76803" name="Content Placeholder 2"/>
          <p:cNvSpPr>
            <a:spLocks noGrp="1"/>
          </p:cNvSpPr>
          <p:nvPr>
            <p:ph sz="half" idx="1"/>
          </p:nvPr>
        </p:nvSpPr>
        <p:spPr/>
        <p:txBody>
          <a:bodyPr/>
          <a:lstStyle/>
          <a:p>
            <a:r>
              <a:rPr lang="en-GB" smtClean="0"/>
              <a:t>House </a:t>
            </a:r>
            <a:r>
              <a:rPr lang="en-GB" i="1" smtClean="0"/>
              <a:t>et al</a:t>
            </a:r>
            <a:r>
              <a:rPr lang="en-GB" smtClean="0"/>
              <a:t> unacceptably poor but used Ideal 1 JO 2006 .38</a:t>
            </a:r>
          </a:p>
          <a:p>
            <a:r>
              <a:rPr lang="en-GB" smtClean="0"/>
              <a:t>Ireland </a:t>
            </a:r>
            <a:r>
              <a:rPr lang="en-GB" i="1" smtClean="0"/>
              <a:t>et al</a:t>
            </a:r>
            <a:r>
              <a:rPr lang="en-GB" smtClean="0"/>
              <a:t> Transbond SEP less good AJDO . 2003 p323</a:t>
            </a:r>
          </a:p>
          <a:p>
            <a:r>
              <a:rPr lang="en-GB" smtClean="0"/>
              <a:t>Murfitt </a:t>
            </a:r>
            <a:r>
              <a:rPr lang="en-GB" i="1" smtClean="0"/>
              <a:t>et al</a:t>
            </a:r>
            <a:r>
              <a:rPr lang="en-GB" smtClean="0"/>
              <a:t>  Transbond SEP higher risk of bracket failure EJO 2006 p444</a:t>
            </a:r>
          </a:p>
        </p:txBody>
      </p:sp>
      <p:sp>
        <p:nvSpPr>
          <p:cNvPr id="4" name="Content Placeholder 3"/>
          <p:cNvSpPr>
            <a:spLocks noGrp="1"/>
          </p:cNvSpPr>
          <p:nvPr>
            <p:ph sz="half" idx="2"/>
          </p:nvPr>
        </p:nvSpPr>
        <p:spPr/>
        <p:txBody>
          <a:bodyPr/>
          <a:lstStyle/>
          <a:p>
            <a:pPr>
              <a:defRPr/>
            </a:pPr>
            <a:r>
              <a:rPr lang="en-GB" dirty="0" smtClean="0">
                <a:solidFill>
                  <a:schemeClr val="accent6">
                    <a:lumMod val="75000"/>
                  </a:schemeClr>
                </a:solidFill>
              </a:rPr>
              <a:t>NO Difference</a:t>
            </a:r>
          </a:p>
          <a:p>
            <a:pPr>
              <a:defRPr/>
            </a:pPr>
            <a:r>
              <a:rPr lang="en-GB" dirty="0" smtClean="0"/>
              <a:t>Banks </a:t>
            </a:r>
            <a:r>
              <a:rPr lang="en-GB" i="1" dirty="0" smtClean="0"/>
              <a:t>et al</a:t>
            </a:r>
            <a:r>
              <a:rPr lang="en-GB" dirty="0" smtClean="0"/>
              <a:t> JO 2007 p234</a:t>
            </a:r>
          </a:p>
          <a:p>
            <a:pPr>
              <a:defRPr/>
            </a:pPr>
            <a:r>
              <a:rPr lang="en-GB" dirty="0" smtClean="0"/>
              <a:t>Manning </a:t>
            </a:r>
            <a:r>
              <a:rPr lang="en-GB" i="1" dirty="0" smtClean="0"/>
              <a:t>et al</a:t>
            </a:r>
            <a:r>
              <a:rPr lang="en-GB" dirty="0" smtClean="0"/>
              <a:t> JO 2006</a:t>
            </a:r>
          </a:p>
          <a:p>
            <a:pPr>
              <a:defRPr/>
            </a:pPr>
            <a:r>
              <a:rPr lang="en-GB" dirty="0" err="1" smtClean="0"/>
              <a:t>Pannis</a:t>
            </a:r>
            <a:r>
              <a:rPr lang="en-GB" dirty="0" smtClean="0"/>
              <a:t> Angle 2006 p119</a:t>
            </a:r>
          </a:p>
          <a:p>
            <a:pPr>
              <a:defRPr/>
            </a:pPr>
            <a:r>
              <a:rPr lang="en-GB" dirty="0" err="1" smtClean="0"/>
              <a:t>Pedra</a:t>
            </a:r>
            <a:r>
              <a:rPr lang="en-GB" dirty="0" smtClean="0"/>
              <a:t> </a:t>
            </a:r>
            <a:r>
              <a:rPr lang="en-GB" i="1" dirty="0" smtClean="0"/>
              <a:t>et al</a:t>
            </a:r>
            <a:r>
              <a:rPr lang="en-GB" dirty="0" smtClean="0"/>
              <a:t>  AJDO 2009 p782</a:t>
            </a:r>
          </a:p>
          <a:p>
            <a:pPr>
              <a:defRPr/>
            </a:pPr>
            <a:r>
              <a:rPr lang="en-GB" dirty="0" err="1" smtClean="0"/>
              <a:t>Aljubouri</a:t>
            </a:r>
            <a:r>
              <a:rPr lang="en-GB" dirty="0" smtClean="0"/>
              <a:t> </a:t>
            </a:r>
            <a:r>
              <a:rPr lang="en-GB" i="1" dirty="0" smtClean="0"/>
              <a:t>et al</a:t>
            </a:r>
            <a:r>
              <a:rPr lang="en-GB" dirty="0" smtClean="0"/>
              <a:t>  EJO 2004 p565</a:t>
            </a:r>
            <a:endParaRPr lang="en-GB" dirty="0"/>
          </a:p>
        </p:txBody>
      </p:sp>
      <p:sp>
        <p:nvSpPr>
          <p:cNvPr id="76805" name="TextBox 4"/>
          <p:cNvSpPr txBox="1">
            <a:spLocks noChangeArrowheads="1"/>
          </p:cNvSpPr>
          <p:nvPr/>
        </p:nvSpPr>
        <p:spPr bwMode="auto">
          <a:xfrm>
            <a:off x="684213" y="1125538"/>
            <a:ext cx="273526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r>
              <a:rPr lang="en-GB">
                <a:solidFill>
                  <a:srgbClr val="FF0000"/>
                </a:solidFill>
              </a:rPr>
              <a:t>WORSE</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r>
              <a:rPr lang="en-GB" smtClean="0"/>
              <a:t>Meta- Analysis</a:t>
            </a:r>
          </a:p>
        </p:txBody>
      </p:sp>
      <p:sp>
        <p:nvSpPr>
          <p:cNvPr id="77827" name="Content Placeholder 2"/>
          <p:cNvSpPr>
            <a:spLocks noGrp="1"/>
          </p:cNvSpPr>
          <p:nvPr>
            <p:ph idx="1"/>
          </p:nvPr>
        </p:nvSpPr>
        <p:spPr/>
        <p:txBody>
          <a:bodyPr/>
          <a:lstStyle/>
          <a:p>
            <a:r>
              <a:rPr lang="en-GB" smtClean="0"/>
              <a:t>Flemming </a:t>
            </a:r>
            <a:r>
              <a:rPr lang="en-GB" i="1" smtClean="0"/>
              <a:t>et al</a:t>
            </a:r>
            <a:r>
              <a:rPr lang="en-GB" smtClean="0"/>
              <a:t>  AJDO 2012</a:t>
            </a:r>
          </a:p>
          <a:p>
            <a:r>
              <a:rPr lang="en-GB" b="1" smtClean="0">
                <a:solidFill>
                  <a:srgbClr val="FF0000"/>
                </a:solidFill>
              </a:rPr>
              <a:t>Higher risk of bracket failure with SEP but saves 23.2 seconds per bracket or 8 minutes per bound up.</a:t>
            </a:r>
          </a:p>
          <a:p>
            <a:r>
              <a:rPr lang="en-GB" b="1" smtClean="0"/>
              <a:t>No trial has shown SEP to give less bracket failure than conventional.</a:t>
            </a:r>
          </a:p>
        </p:txBody>
      </p:sp>
      <p:sp>
        <p:nvSpPr>
          <p:cNvPr id="77828" name="TextBox 3"/>
          <p:cNvSpPr txBox="1">
            <a:spLocks noChangeArrowheads="1"/>
          </p:cNvSpPr>
          <p:nvPr/>
        </p:nvSpPr>
        <p:spPr bwMode="auto">
          <a:xfrm>
            <a:off x="900113" y="5300663"/>
            <a:ext cx="72009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r>
              <a:rPr lang="en-GB">
                <a:solidFill>
                  <a:srgbClr val="FF0000"/>
                </a:solidFill>
              </a:rPr>
              <a:t>In a refereed journal !!!</a:t>
            </a:r>
          </a:p>
        </p:txBody>
      </p:sp>
      <p:sp>
        <p:nvSpPr>
          <p:cNvPr id="77829" name="TextBox 4"/>
          <p:cNvSpPr txBox="1">
            <a:spLocks noChangeArrowheads="1"/>
          </p:cNvSpPr>
          <p:nvPr/>
        </p:nvSpPr>
        <p:spPr bwMode="auto">
          <a:xfrm>
            <a:off x="3419475" y="6021388"/>
            <a:ext cx="50403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r>
              <a:rPr lang="en-GB"/>
              <a:t>23.3+(19x3.3)= 1 min 24 sec</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78851" name="Content Placeholder 2"/>
          <p:cNvSpPr>
            <a:spLocks noGrp="1"/>
          </p:cNvSpPr>
          <p:nvPr>
            <p:ph idx="1"/>
          </p:nvPr>
        </p:nvSpPr>
        <p:spPr/>
        <p:txBody>
          <a:bodyPr/>
          <a:lstStyle/>
          <a:p>
            <a:r>
              <a:rPr lang="en-GB" smtClean="0"/>
              <a:t>Assuming you etch all the upper teeth in one go and etch the lower teeth while shining the light on the upper teeth, you would only save 23.2 seconds per bond up.</a:t>
            </a:r>
          </a:p>
          <a:p>
            <a:r>
              <a:rPr lang="en-GB" smtClean="0"/>
              <a:t>But some people think the prophy is more important with SEP and takes longer. 23.2 seconds longer?</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5" name="Content Placeholder 2"/>
          <p:cNvSpPr>
            <a:spLocks noGrp="1"/>
          </p:cNvSpPr>
          <p:nvPr>
            <p:ph idx="1"/>
          </p:nvPr>
        </p:nvSpPr>
        <p:spPr>
          <a:xfrm>
            <a:off x="0" y="1844675"/>
            <a:ext cx="8229600" cy="5013325"/>
          </a:xfrm>
        </p:spPr>
        <p:txBody>
          <a:bodyPr/>
          <a:lstStyle/>
          <a:p>
            <a:r>
              <a:rPr lang="en-GB" sz="2800" smtClean="0"/>
              <a:t>A pt experienced injury to the gums near the lower left cuspid when inadvertent contact of Transbond plus self etching primer  occurred. Orthodontist stated that although the affected area was carefully rinsed after the contact with the Transbond plus self etching primer, an examination a week later revealed gingival necrosis and the gum tissue sloughing off to the point at which the root was exposed. Pt has consulted with a dentist who plans to do a gingival</a:t>
            </a:r>
            <a:r>
              <a:rPr lang="en-GB" smtClean="0"/>
              <a:t> </a:t>
            </a:r>
            <a:r>
              <a:rPr lang="en-GB" sz="2800" smtClean="0"/>
              <a:t>graft</a:t>
            </a:r>
            <a:r>
              <a:rPr lang="en-GB" smtClean="0"/>
              <a:t>. </a:t>
            </a:r>
            <a:r>
              <a:rPr lang="en-GB" sz="1200" smtClean="0"/>
              <a:t>American food and drugs agency</a:t>
            </a:r>
          </a:p>
          <a:p>
            <a:pPr>
              <a:buFont typeface="Arial" panose="020B0604020202020204" pitchFamily="34" charset="0"/>
              <a:buNone/>
            </a:pPr>
            <a:endParaRPr lang="en-GB" smtClean="0"/>
          </a:p>
        </p:txBody>
      </p:sp>
      <p:pic>
        <p:nvPicPr>
          <p:cNvPr id="79876" name="Picture 2" descr="http://ts3.mm.bing.net/th?id=I.4644849029152774&amp;pid=15.1&amp;W=160&amp;H=1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3213" y="0"/>
            <a:ext cx="2089150" cy="182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457200" y="274638"/>
            <a:ext cx="8229600" cy="993775"/>
          </a:xfrm>
        </p:spPr>
        <p:txBody>
          <a:bodyPr/>
          <a:lstStyle/>
          <a:p>
            <a:r>
              <a:rPr lang="en-US" smtClean="0"/>
              <a:t>Mild crowding</a:t>
            </a:r>
          </a:p>
        </p:txBody>
      </p:sp>
      <p:sp>
        <p:nvSpPr>
          <p:cNvPr id="80899" name="Rectangle 3"/>
          <p:cNvSpPr>
            <a:spLocks noGrp="1" noChangeArrowheads="1"/>
          </p:cNvSpPr>
          <p:nvPr>
            <p:ph type="body" idx="1"/>
          </p:nvPr>
        </p:nvSpPr>
        <p:spPr/>
        <p:txBody>
          <a:bodyPr/>
          <a:lstStyle/>
          <a:p>
            <a:endParaRPr lang="en-GB" smtClean="0"/>
          </a:p>
        </p:txBody>
      </p:sp>
      <p:pic>
        <p:nvPicPr>
          <p:cNvPr id="80900" name="Picture 5" descr="11.11.08.08 :: OT :: SC Study Series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268413"/>
            <a:ext cx="4084638" cy="271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1" name="Picture 7" descr="11.11.08.08 :: OT :: SC Study Series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0563" y="1268413"/>
            <a:ext cx="4084637" cy="271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2" name="Picture 9" descr="11.11.08.08 :: OT :: SC Study Series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1413" y="4144963"/>
            <a:ext cx="4084637" cy="271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3" name="TextBox 6"/>
          <p:cNvSpPr txBox="1">
            <a:spLocks noChangeArrowheads="1"/>
          </p:cNvSpPr>
          <p:nvPr/>
        </p:nvSpPr>
        <p:spPr bwMode="auto">
          <a:xfrm>
            <a:off x="0" y="260350"/>
            <a:ext cx="19796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r>
              <a:rPr lang="en-GB" sz="2400">
                <a:solidFill>
                  <a:srgbClr val="FF0000"/>
                </a:solidFill>
              </a:rPr>
              <a:t>20 years ago how I treated</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81922" name="Title 1"/>
          <p:cNvSpPr>
            <a:spLocks noGrp="1"/>
          </p:cNvSpPr>
          <p:nvPr>
            <p:ph type="title"/>
          </p:nvPr>
        </p:nvSpPr>
        <p:spPr/>
        <p:txBody>
          <a:bodyPr/>
          <a:lstStyle/>
          <a:p>
            <a:r>
              <a:rPr lang="en-GB" smtClean="0"/>
              <a:t>Treatment of mild crowding with simple aligners</a:t>
            </a:r>
          </a:p>
        </p:txBody>
      </p:sp>
      <p:sp>
        <p:nvSpPr>
          <p:cNvPr id="81923" name="Content Placeholder 2"/>
          <p:cNvSpPr>
            <a:spLocks noGrp="1"/>
          </p:cNvSpPr>
          <p:nvPr>
            <p:ph idx="1"/>
          </p:nvPr>
        </p:nvSpPr>
        <p:spPr/>
        <p:txBody>
          <a:bodyPr/>
          <a:lstStyle/>
          <a:p>
            <a:r>
              <a:rPr lang="en-GB" smtClean="0"/>
              <a:t>Don’t strip the teeth expand with simple appliances</a:t>
            </a:r>
          </a:p>
          <a:p>
            <a:r>
              <a:rPr lang="en-GB" smtClean="0"/>
              <a:t>Take impressions, cast and on the models cut off and reposition the teeth.</a:t>
            </a:r>
          </a:p>
          <a:p>
            <a:r>
              <a:rPr lang="en-GB" smtClean="0"/>
              <a:t>Make two Essix retainers per model; one split along the incisal edge 3-3 wear the split ones full time for 2 weeks and the unsplit one for 2 weeks</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8" name="Picture 5" descr="11.11.08.08 :: OT :: SC Study Series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2133600"/>
            <a:ext cx="4249737" cy="308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9" name="Picture 7" descr="11.11.08.08 :: OT :: SC Study Series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2101850"/>
            <a:ext cx="4500562" cy="310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3"/>
          <p:cNvSpPr>
            <a:spLocks noGrp="1" noChangeArrowheads="1"/>
          </p:cNvSpPr>
          <p:nvPr>
            <p:ph type="body" idx="1"/>
          </p:nvPr>
        </p:nvSpPr>
        <p:spPr/>
        <p:txBody>
          <a:bodyPr/>
          <a:lstStyle/>
          <a:p>
            <a:endParaRPr lang="en-GB" smtClean="0"/>
          </a:p>
        </p:txBody>
      </p:sp>
      <p:pic>
        <p:nvPicPr>
          <p:cNvPr id="83972" name="Picture 5" descr="12.04.12.11 :: OT :: SC Study Series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981075"/>
            <a:ext cx="4084638" cy="271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3" name="Picture 7" descr="12.04.12.11 :: OT :: SC Study Series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0563" y="1125538"/>
            <a:ext cx="4084637" cy="271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4" name="Picture 9" descr="12.04.12.11 :: OT :: SC Study Series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1413" y="3933825"/>
            <a:ext cx="4084637" cy="271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endParaRPr lang="en-GB" smtClean="0"/>
          </a:p>
        </p:txBody>
      </p:sp>
      <p:sp>
        <p:nvSpPr>
          <p:cNvPr id="84995" name="Rectangle 3"/>
          <p:cNvSpPr>
            <a:spLocks noGrp="1" noChangeArrowheads="1"/>
          </p:cNvSpPr>
          <p:nvPr>
            <p:ph type="body" idx="1"/>
          </p:nvPr>
        </p:nvSpPr>
        <p:spPr/>
        <p:txBody>
          <a:bodyPr/>
          <a:lstStyle/>
          <a:p>
            <a:endParaRPr lang="en-GB" smtClean="0"/>
          </a:p>
        </p:txBody>
      </p:sp>
      <p:pic>
        <p:nvPicPr>
          <p:cNvPr id="84996" name="Picture 5" descr="12.04.12.11 :: OT :: SC Study Series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916113"/>
            <a:ext cx="4105275" cy="284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7" name="Picture 7" descr="12.04.12.11 :: OT :: SC Study Series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916113"/>
            <a:ext cx="4032250" cy="277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5" descr="11.11.07.07 :: OT :: SC Study Series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549275"/>
            <a:ext cx="3887787" cy="585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7" descr="11.11.07.07 :: OT :: SC Study Series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363" y="584200"/>
            <a:ext cx="3887787"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1710041" y="2708920"/>
            <a:ext cx="2267929" cy="3600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5868144" y="2734640"/>
            <a:ext cx="2267929" cy="3600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20" name="Picture 5" descr="12.05.18.17 :: OT :: SC Study Series 1"/>
          <p:cNvPicPr>
            <a:picLocks noChangeAspect="1" noChangeArrowheads="1"/>
          </p:cNvPicPr>
          <p:nvPr/>
        </p:nvPicPr>
        <p:blipFill>
          <a:blip r:embed="rId2">
            <a:extLst>
              <a:ext uri="{28A0092B-C50C-407E-A947-70E740481C1C}">
                <a14:useLocalDpi xmlns:a14="http://schemas.microsoft.com/office/drawing/2010/main" val="0"/>
              </a:ext>
            </a:extLst>
          </a:blip>
          <a:srcRect b="12444"/>
          <a:stretch>
            <a:fillRect/>
          </a:stretch>
        </p:blipFill>
        <p:spPr bwMode="auto">
          <a:xfrm>
            <a:off x="539552" y="239241"/>
            <a:ext cx="3671888" cy="222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1" name="Picture 7" descr="12.05.18.17 :: OT :: SC Study Series 1"/>
          <p:cNvPicPr>
            <a:picLocks noChangeAspect="1" noChangeArrowheads="1"/>
          </p:cNvPicPr>
          <p:nvPr/>
        </p:nvPicPr>
        <p:blipFill>
          <a:blip r:embed="rId3">
            <a:extLst>
              <a:ext uri="{28A0092B-C50C-407E-A947-70E740481C1C}">
                <a14:useLocalDpi xmlns:a14="http://schemas.microsoft.com/office/drawing/2010/main" val="0"/>
              </a:ext>
            </a:extLst>
          </a:blip>
          <a:srcRect t="6824"/>
          <a:stretch>
            <a:fillRect/>
          </a:stretch>
        </p:blipFill>
        <p:spPr bwMode="auto">
          <a:xfrm>
            <a:off x="4644008" y="235152"/>
            <a:ext cx="3457575" cy="221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2" name="Picture 9" descr="12.05.18.17 :: OT :: SC Study Series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34600" y="-6667500"/>
            <a:ext cx="2940050" cy="201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3" name="Picture 11" descr="10.11.16.19 :: OT :: SC Study Series 1"/>
          <p:cNvPicPr>
            <a:picLocks noChangeAspect="1" noChangeArrowheads="1"/>
          </p:cNvPicPr>
          <p:nvPr/>
        </p:nvPicPr>
        <p:blipFill>
          <a:blip r:embed="rId5">
            <a:extLst>
              <a:ext uri="{28A0092B-C50C-407E-A947-70E740481C1C}">
                <a14:useLocalDpi xmlns:a14="http://schemas.microsoft.com/office/drawing/2010/main" val="0"/>
              </a:ext>
            </a:extLst>
          </a:blip>
          <a:srcRect t="10591" b="7138"/>
          <a:stretch>
            <a:fillRect/>
          </a:stretch>
        </p:blipFill>
        <p:spPr bwMode="auto">
          <a:xfrm>
            <a:off x="1547664" y="2708920"/>
            <a:ext cx="5905500" cy="322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ext Box 2"/>
          <p:cNvSpPr txBox="1">
            <a:spLocks noChangeArrowheads="1"/>
          </p:cNvSpPr>
          <p:nvPr/>
        </p:nvSpPr>
        <p:spPr bwMode="auto">
          <a:xfrm>
            <a:off x="1295400" y="5257800"/>
            <a:ext cx="65532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sz="2400"/>
              <a:t>The split Tru-tain :</a:t>
            </a:r>
          </a:p>
          <a:p>
            <a:pPr eaLnBrk="1" hangingPunct="1">
              <a:spcBef>
                <a:spcPct val="25000"/>
              </a:spcBef>
            </a:pPr>
            <a:r>
              <a:rPr lang="en-GB" sz="2400"/>
              <a:t>A simple answer to a common problem</a:t>
            </a:r>
          </a:p>
          <a:p>
            <a:pPr eaLnBrk="1" hangingPunct="1">
              <a:spcBef>
                <a:spcPct val="50000"/>
              </a:spcBef>
            </a:pPr>
            <a:r>
              <a:rPr lang="en-GB"/>
              <a:t>BJO </a:t>
            </a:r>
            <a:r>
              <a:rPr lang="en-GB" b="1"/>
              <a:t>22</a:t>
            </a:r>
            <a:r>
              <a:rPr lang="en-GB"/>
              <a:t>: 195-197 1994</a:t>
            </a:r>
          </a:p>
        </p:txBody>
      </p:sp>
      <p:pic>
        <p:nvPicPr>
          <p:cNvPr id="870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34938"/>
            <a:ext cx="3529013" cy="243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6313" y="125413"/>
            <a:ext cx="3544887" cy="243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550" y="2708275"/>
            <a:ext cx="3556000" cy="244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7900" y="2708275"/>
            <a:ext cx="3556000" cy="244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3838575" y="3292475"/>
          <a:ext cx="1466850" cy="274638"/>
        </p:xfrm>
        <a:graphic>
          <a:graphicData uri="http://schemas.openxmlformats.org/drawingml/2006/table">
            <a:tbl>
              <a:tblPr/>
              <a:tblGrid>
                <a:gridCol w="876300"/>
                <a:gridCol w="590550"/>
              </a:tblGrid>
              <a:tr h="274638">
                <a:tc>
                  <a:txBody>
                    <a:bodyPr/>
                    <a:lstStyle/>
                    <a:p>
                      <a:pPr algn="just" fontAlgn="b"/>
                      <a:endParaRPr lang="en-GB" sz="1800" b="0">
                        <a:latin typeface="inherit"/>
                      </a:endParaRPr>
                    </a:p>
                  </a:txBody>
                  <a:tcPr marL="19050" marR="0" marT="0" marB="0">
                    <a:lnL>
                      <a:noFill/>
                    </a:lnL>
                    <a:lnR>
                      <a:noFill/>
                    </a:lnR>
                    <a:lnT>
                      <a:noFill/>
                    </a:lnT>
                    <a:lnB>
                      <a:noFill/>
                    </a:lnB>
                  </a:tcPr>
                </a:tc>
                <a:tc>
                  <a:txBody>
                    <a:bodyPr/>
                    <a:lstStyle/>
                    <a:p>
                      <a:pPr algn="l" fontAlgn="base"/>
                      <a:endParaRPr lang="en-GB" sz="1800" b="0" dirty="0">
                        <a:latin typeface="inherit"/>
                      </a:endParaRPr>
                    </a:p>
                  </a:txBody>
                  <a:tcPr marL="19050" marR="0" marT="0" marB="0">
                    <a:lnL>
                      <a:noFill/>
                    </a:lnL>
                    <a:lnR>
                      <a:noFill/>
                    </a:lnR>
                    <a:lnT>
                      <a:noFill/>
                    </a:lnT>
                    <a:lnB>
                      <a:noFill/>
                    </a:lnB>
                  </a:tcPr>
                </a:tc>
              </a:tr>
            </a:tbl>
          </a:graphicData>
        </a:graphic>
      </p:graphicFrame>
      <p:sp>
        <p:nvSpPr>
          <p:cNvPr id="88069" name="Rectangle 1"/>
          <p:cNvSpPr>
            <a:spLocks noChangeArrowheads="1"/>
          </p:cNvSpPr>
          <p:nvPr/>
        </p:nvSpPr>
        <p:spPr bwMode="auto">
          <a:xfrm>
            <a:off x="0" y="-1246188"/>
            <a:ext cx="9144000" cy="1246188"/>
          </a:xfrm>
          <a:prstGeom prst="rect">
            <a:avLst/>
          </a:prstGeom>
          <a:solidFill>
            <a:srgbClr val="00AEE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fontAlgn="b" hangingPunct="1"/>
            <a:r>
              <a:rPr lang="en-US" sz="800">
                <a:solidFill>
                  <a:srgbClr val="000000"/>
                </a:solidFill>
                <a:latin typeface="inherit"/>
                <a:hlinkClick r:id="rId2"/>
              </a:rPr>
              <a:t>  </a:t>
            </a:r>
            <a:r>
              <a:rPr lang="en-US" sz="4200">
                <a:solidFill>
                  <a:srgbClr val="000000"/>
                </a:solidFill>
                <a:latin typeface="inherit"/>
              </a:rPr>
              <a:t> </a:t>
            </a:r>
            <a:r>
              <a:rPr lang="en-US" sz="800">
                <a:solidFill>
                  <a:srgbClr val="000000"/>
                </a:solidFill>
                <a:latin typeface="inherit"/>
              </a:rPr>
              <a:t>                                                                     </a:t>
            </a:r>
            <a:endParaRPr lang="en-US" sz="800">
              <a:solidFill>
                <a:srgbClr val="000000"/>
              </a:solidFill>
            </a:endParaRPr>
          </a:p>
          <a:p>
            <a:pPr algn="r" fontAlgn="b">
              <a:buFontTx/>
              <a:buChar char="•"/>
            </a:pPr>
            <a:r>
              <a:rPr lang="en-US" sz="700">
                <a:solidFill>
                  <a:srgbClr val="005DAA"/>
                </a:solidFill>
                <a:latin typeface="inherit"/>
              </a:rPr>
              <a:t>Choose Country</a:t>
            </a:r>
            <a:r>
              <a:rPr lang="en-US" sz="800">
                <a:solidFill>
                  <a:srgbClr val="000000"/>
                </a:solidFill>
                <a:latin typeface="inherit"/>
              </a:rPr>
              <a:t> </a:t>
            </a:r>
            <a:endParaRPr lang="en-US" sz="800">
              <a:solidFill>
                <a:srgbClr val="005DAA"/>
              </a:solidFill>
              <a:latin typeface="inherit"/>
            </a:endParaRPr>
          </a:p>
          <a:p>
            <a:pPr algn="r" fontAlgn="b">
              <a:buFontTx/>
              <a:buChar char="•"/>
            </a:pPr>
            <a:r>
              <a:rPr lang="en-US" sz="800">
                <a:solidFill>
                  <a:srgbClr val="005DAA"/>
                </a:solidFill>
                <a:latin typeface="inherit"/>
              </a:rPr>
              <a:t>                                                                                                                                                                                                   </a:t>
            </a:r>
            <a:endParaRPr lang="en-US" sz="800">
              <a:solidFill>
                <a:srgbClr val="000000"/>
              </a:solidFill>
              <a:latin typeface="inherit"/>
            </a:endParaRPr>
          </a:p>
          <a:p>
            <a:pPr algn="r" fontAlgn="b"/>
            <a:r>
              <a:rPr lang="en-US" sz="800">
                <a:solidFill>
                  <a:srgbClr val="005DAA"/>
                </a:solidFill>
                <a:latin typeface="inherit"/>
              </a:rPr>
              <a:t>I’m an </a:t>
            </a:r>
            <a:endParaRPr lang="en-US" sz="800">
              <a:solidFill>
                <a:srgbClr val="000000"/>
              </a:solidFill>
              <a:latin typeface="inherit"/>
            </a:endParaRPr>
          </a:p>
          <a:p>
            <a:pPr fontAlgn="b"/>
            <a:r>
              <a:rPr lang="en-US" sz="800">
                <a:solidFill>
                  <a:srgbClr val="000000"/>
                </a:solidFill>
                <a:latin typeface="inherit"/>
              </a:rPr>
              <a:t/>
            </a:r>
            <a:br>
              <a:rPr lang="en-US" sz="800">
                <a:solidFill>
                  <a:srgbClr val="000000"/>
                </a:solidFill>
                <a:latin typeface="inherit"/>
              </a:rPr>
            </a:br>
            <a:endParaRPr lang="en-US" sz="700" b="1">
              <a:solidFill>
                <a:srgbClr val="000000"/>
              </a:solidFill>
              <a:latin typeface="inherit"/>
            </a:endParaRPr>
          </a:p>
        </p:txBody>
      </p:sp>
      <p:pic>
        <p:nvPicPr>
          <p:cNvPr id="88070" name="Picture 2" descr="Invisalign">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260350"/>
            <a:ext cx="5538788"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1" name="Picture 4" descr="http://www.invisalign.co.uk/_layouts/AlignTech.Invisalign/images/divide-nav.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 y="-2427288"/>
            <a:ext cx="7620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2" name="Picture 5" descr="http://www.invisalign.co.uk/_layouts/AlignTech.Invisalign/images/divide-nav.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 y="-1984375"/>
            <a:ext cx="7620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3" name="Picture 6" descr="http://www.invisalign.co.uk/_layouts/AlignTech.Invisalign/images/divide-nav.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 y="-1541463"/>
            <a:ext cx="7620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4" name="Picture 7" descr="http://www.invisalign.co.uk/_layouts/AlignTech.Invisalign/images/divide-nav.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 y="-1098550"/>
            <a:ext cx="7620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5" name="Picture 8" descr="http://www.invisalign.co.uk/_layouts/AlignTech.Invisalign/images/divide-nav.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 y="-655638"/>
            <a:ext cx="7620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6" name="TextBox 10"/>
          <p:cNvSpPr txBox="1">
            <a:spLocks noChangeArrowheads="1"/>
          </p:cNvSpPr>
          <p:nvPr/>
        </p:nvSpPr>
        <p:spPr bwMode="auto">
          <a:xfrm>
            <a:off x="395288" y="2205038"/>
            <a:ext cx="8137525"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r>
              <a:rPr lang="en-GB" sz="4400"/>
              <a:t>Loved by 1.8 million patients</a:t>
            </a:r>
          </a:p>
        </p:txBody>
      </p:sp>
      <p:pic>
        <p:nvPicPr>
          <p:cNvPr id="88077" name="Picture 12" descr="http://upload.wikimedia.org/wikipedia/commons/thumb/c/c3/Invisalign_aligner.jpg/220px-Invisalign_aligner.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288" y="2997200"/>
            <a:ext cx="4321175" cy="296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8" name="TextBox 11"/>
          <p:cNvSpPr txBox="1">
            <a:spLocks noChangeArrowheads="1"/>
          </p:cNvSpPr>
          <p:nvPr/>
        </p:nvSpPr>
        <p:spPr bwMode="auto">
          <a:xfrm>
            <a:off x="1619250" y="6092825"/>
            <a:ext cx="5905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r>
              <a:rPr lang="en-GB"/>
              <a:t>burtonortho.co.uk</a:t>
            </a:r>
          </a:p>
        </p:txBody>
      </p:sp>
      <p:sp>
        <p:nvSpPr>
          <p:cNvPr id="88079" name="TextBox 12"/>
          <p:cNvSpPr txBox="1">
            <a:spLocks noChangeArrowheads="1"/>
          </p:cNvSpPr>
          <p:nvPr/>
        </p:nvSpPr>
        <p:spPr bwMode="auto">
          <a:xfrm>
            <a:off x="4787900" y="3068638"/>
            <a:ext cx="4176713"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r>
              <a:rPr lang="en-GB">
                <a:solidFill>
                  <a:srgbClr val="FF0000"/>
                </a:solidFill>
              </a:rPr>
              <a:t>But would they love it so much if they new the original works so well at a fraction of the cost</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p:cNvSpPr>
            <a:spLocks noGrp="1"/>
          </p:cNvSpPr>
          <p:nvPr>
            <p:ph type="title"/>
          </p:nvPr>
        </p:nvSpPr>
        <p:spPr/>
        <p:txBody>
          <a:bodyPr/>
          <a:lstStyle/>
          <a:p>
            <a:pPr eaLnBrk="1" hangingPunct="1"/>
            <a:r>
              <a:rPr lang="en-GB" sz="6000" b="1" smtClean="0"/>
              <a:t>Face Mask therapy</a:t>
            </a:r>
          </a:p>
        </p:txBody>
      </p:sp>
      <p:sp>
        <p:nvSpPr>
          <p:cNvPr id="89091" name="Content Placeholder 2"/>
          <p:cNvSpPr>
            <a:spLocks noGrp="1"/>
          </p:cNvSpPr>
          <p:nvPr>
            <p:ph idx="1"/>
          </p:nvPr>
        </p:nvSpPr>
        <p:spPr/>
        <p:txBody>
          <a:bodyPr/>
          <a:lstStyle/>
          <a:p>
            <a:pPr eaLnBrk="1" hangingPunct="1"/>
            <a:r>
              <a:rPr lang="en-GB" sz="4400" smtClean="0"/>
              <a:t>It’s new</a:t>
            </a:r>
          </a:p>
          <a:p>
            <a:pPr eaLnBrk="1" hangingPunct="1"/>
            <a:r>
              <a:rPr lang="en-GB" sz="4400" smtClean="0"/>
              <a:t>It is exciting</a:t>
            </a:r>
          </a:p>
          <a:p>
            <a:pPr eaLnBrk="1" hangingPunct="1"/>
            <a:r>
              <a:rPr lang="en-GB" sz="4400" smtClean="0"/>
              <a:t>It needs to be combined with RME</a:t>
            </a:r>
          </a:p>
          <a:p>
            <a:pPr eaLnBrk="1" hangingPunct="1"/>
            <a:r>
              <a:rPr lang="en-GB" sz="4400" smtClean="0"/>
              <a:t>It may save people from having surgery</a:t>
            </a:r>
          </a:p>
          <a:p>
            <a:pPr eaLnBrk="1" hangingPunct="1">
              <a:buFont typeface="Arial" panose="020B0604020202020204" pitchFamily="34" charset="0"/>
              <a:buNone/>
            </a:pPr>
            <a:endParaRPr lang="en-GB" smtClean="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AutoShape 2" descr="data:image/jpeg;base64,/9j/4AAQSkZJRgABAQAAAQABAAD/2wCEAAkGBhQSERQUEhQVFBUVFxwYFxgYFxcXGBcYGBcVFxcXFBQXHCYeFxwjGRcXHy8gJCcpLCwsFx4xNTAqNSYsLCkBCQoKDgwOGg8PGikkHCQsKSwsLCwsLCwsLC0pLCksKSwsKSksLCkpLCwsKSksLCksLCwsLCwtLCksKSwpLCwsLP/AABEIAPwAyAMBIgACEQEDEQH/xAAcAAABBQEBAQAAAAAAAAAAAAACAQMEBQYHAAj/xAA+EAABAwEFBAcGBQQBBQEAAAABAAIRAwQFEiExBkFRYRMicYGRobEHMkLB0fAjUmJy4RQVgpLxM1OistIW/8QAGwEAAgMBAQEAAAAAAAAAAAAAAQQCAwUABgf/xAAwEQACAQMDAQYFBAMBAAAAAAAAAQIDBBESITFBBRNRYXHwIkKRodEjMoGxFBXBBv/aAAwDAQACEQMRAD8AZATgCEI2ha5lBAJxoQNCdaFxzFDU40IWhOAIkTwRhJCULgihEEgCILjjwCMIQ4cUhtDR8Q8UAhwvQolW9KbT77fFNG/aX5wuycWKUBQ6V50zHXGen8cVKa8IBCheheXoXHHoSQiISALjgCF4hEUiIBtwSQnEMLjhuF5EQvIgKgJ1oQNCdAXHBNRtCEBONCBwTQnGoQiCJwUJYSAIatUNElAIla0BoJWRvja/CSGmTy0Hek2qvwtaAw5k58hxWEtNfxKWq1dOyL6dLVuywtm1FR2jj4lV774qnV5UBz0Ick3NvqOqCXQmG2POpPik/qnfmlRwlhRySwSBazxKmWW+6zPcqvaO0x4KsATrW8PA/VFSaA4p8mvur2iVqeVQNqjjOF3iBB7wtlcu19C09UEsf+R0An9pGTlyNlKeR4I+jcO0K2FeS5KpUIvg7tqvYVh9jNry6KNd2ejHnf8ApcePA71uQnoTUllCUouLwwSEJRlIp5I4ASOCMhI5cAbckRLyGQ4KhqdAQNRhEAbU41A1OBA4IIgka1HC7ARHPhZ7aHaBtIRq7hw7VJ2hvboWSCJ3D5rndrtRcS95zKprVNC8y2lT1sj261lzi52pVVVeTnuTlepiklMGpos9yyPxikelJCINRBiiTPU3clZ2TA7Jwjnkf5UehdjnaEKdRuSoDmB2YhPgEGycYseZdLXaQOB/5KL+yEHTy+4Vnd13PB003ycvBXv9v0J1O8qtzLo0smc/tAgHfxTFpLW5Eekq7vdvRiPiI8Bxj6obn2QNQdJVBg6DeeZQ1+JZ3LbwjOYA7Ma+S6FsRfTqtM06pl1PQ7y3TPj2qBV2ZY3MNiO3PlCivsjqZxs6jhmCMvscldRuFGXkUXFnJx8zdG0tx4MQxxOGRMcYToWd2fpOrVTaKog4W4ANCSwtLyOwEd5WjIWxmLScTEacXhgEJCEZCFcAAryVyVEBTNTjULBkjAXADanAEDU6AuOFAXqjoC8FX39bOjouPcFz2CYfae8elrYRo1Zy21JMbgphdOJyr3CSsmrPVI06UMRGag5pkhO2kJkBQLAmgqTTJH3IUVolTLPXw6oMKJ9mtAGrQezL0VzY7ZMQwDjDT66qDYbQDHU8G/MrSXVSBEkQNw3k9uiqkNU0WF32Zz4xZDcNB/qP5Ku3UGsmo7RogTvPLhu+5TViAaMRz+pjIb9yZvO0F2GmDrmfmewaKljkeCHd1zm1Vi52k+f0A+9VsrRQZRZ1i1jQIkkAeJTd2s/prM+rhlwbkDvJyEnmSJK5nfVvqVarnVHl5k66D9o+EclqdndmO+k98RXIjeXytEtstmtt+0lmb8eI/pBPnoqG8NpKTohjvL6qio0sT2g6EgL1CwOqloadTAkZTqRK9F/orWmvibfq0jHl2tcT4wv4NrsteDMFNpdDqjJYDvw1a7SAdJyGS0ZWMvO4K9jotq4W1P6O0OokNc6XFzm1QfcybNSM+K11itQqU2VG6PaHCZGonestaF8MXx7X2I1VLOX19scKQopQlSKQClSJUTimanU21OhEiG0I0ARgoBDaFltt7QRTa3iSfAfytSBksXtq4l8bg1QqbRJwW5kne4AoYbnn2+Cn1R1R2fP+FFrDMD7yz+ix3uzXWyG6lLEO5QGsVy2InwVfbaUEHipAwMyBon6AJUYMVpd9kmJj770GFIsLFRPAQPvgr6x14gNzJ1O4DhP3wUax0WCAGgnsJPmT6LXXRs9JxVMuW+OfDsHLgqJyHqUMi2cltLE775BHs9YOlququza3Iczw8/NMX1WL3tpU9NG8O35+C0dmu91Ok2nTIaANYkneSeBJzVI1gn3w5nQuY90Bwjs59xhchvNgbUcJac9xyPZ9F0K8bspn/rPc88MUDuaFSubZWOwsY1ruwz3krV7P7RnZNuKynyjPvLGNyll4aMayphcCNxB8ENUuYcnCcs29nFdJsFy0agno2nkQFmto6Nno1MOBjfLuHFbq/wDQU58wf1MmXY8ofMiPQqmtRo9M7pRUtgFQGo44+lpUXgvaTmQGuE6yY3LoDWgAAAAAQANwGQWL2aFIvpPLWOxPcKZIBdTgDA0E5jMGP3LarOhJyzJkaySaSPFA5GQhhWi4BSpYSKREpmJ0JticAQZwYRgIAnAgENY/amnL+4+n8LXYljds62EiOZ8RCjN/CyUOTJ1nZZblDtB56KQDlJ7VAruzWS+TW6E6zAwPv7yW62a2SpljXva17nietoAdwj15rD3dWzE7l0rZW2CpZmiesx2GOROXnIVNTges1Fy3KDaPYwU35ACeGkcwqRlzub7hMbx/K67bbrFSkSXCBkJO/QwFnhdIDCcPWxEZ7o+/NVKTQzUoxe5R3LYsLpOZEeJ0W1r2ghuAESR1jwHNZ2ysh+Fok4su3irO8KvRjCOs7IuP5nuyaP44BQnINOGCRs7d4fWfUOYb1RP5viPcIHeVeWyi8mAQOabuSyClTa3lmeJOp8Va4QVBF2DF3rs9VeHTXydOQ6uo/MDJ71mrq2cFKo1r2NfDpxScUzyj5rpdssgKqG2YNeMlZrljAO4TeourJQa1uWSwe2Vzh9YOIzzwmBO4EHiuhWduWarb9soqMyGbcwujLTuiMqalszM2e6gLEOjHXbDxxxsP8FaKjUxNa7TEAY4SJjuVdc1QAPbw6w7CIPoPFWtRwJfh0xvjs6R63KMtST8jzNxT0Np9H/e4JQokJTImCV5ISvIgKZpRhACjauAPNCUIGlONXHCYFgNtrSDUa1u5byociFzC/wCvitDyeOEd2qprvES2isyIVUQIUCuzNTajkw7rR98VlmoesZgq6ue+HUKmIZj4mzEiQddx3gqppsgpwFQe5dBuO6OxXffNOuGOYQ8E9YQARxxAbwnbdQbTY9zSYcMwTMEaQuR3JbnUqwc0xn3EcxvW+tt9PfTiGwc3ATmOEqiUcPY0adbXHfkO53hodVIk/COJJU667GalTpH5hpJ/c86nmG6f8KqsTukcGtyaMyeE8Oe4cNVqrI4AAAQBkByVMi+JPoqZSeotEJxzDxXImSrS4BuSoc31MtBqfkpNtrEw2Y58B9UFC00miA5v+wnvU+QZxsSRUG/EI3QUjrVTggkzzy9VCtl7U2g9cSqKjahVrtDHEgZukmDEzkUVEjKWCTZCA6s74WtPnLvQeak3ESbPTLtXAuP+TnO+ahXk8MstZwyL5A/yIY3y9VbWWjgpsZ+Vob4AD5Lbt46YpeX9nl7ueubfn/Q6SkISyhJTImCvLxXkQFIE6xNBONUiI6AjCbCIIHDdb5LlFpfNUni4nzXVLeSGEjgfRcstVPC88Y+aWueBm3/cRLS/JDTSETlpGacad24ff8LOZorckNb1SmnHNGasN7vVRw+VBlg/Q1B5roFy2TpKWfxarn1lMkDd6ldL2RIwx3+OvnKqqMaockyhYujyAyU2zVc81Y/08hV9psxaVTyOJ4ZdWV6kkyqSyWpTBa12C1SHbTSkhQa2zdEuLg3A46luUniVI/uLMQEieGp7gM1MFKq/3KNQ/wCOH/2hSUX0RVKrGLzky9vZVpE/iOOIzJcSCQInM5GPsrNV6vQuL8wXEzuzJz/45rf37cj30HY306MiZL2zx3kcI71hr0uAY6Yo2ilUe7MxUDgyGuOkyI0y7dyco0KjWr3+BSve08aVFZfUf/vgruoNcAymypicTkPw2y1pHGYkc1qbNeNOoSGPDiBnE6TE8DnwXKaVmtFSrTZTDx0kQ8NdhDSQMYcABHVku5cV1ihY2tzAGKAC6BidG9ztSd60qMtSepGBXSTSQ8UJRICrkUCFeXivLgFECnaZTIKNrVMBICIJsFeq1IElcAg31eLabeLjkBx/hc2t5Je4mMzu9ArK+L6NSq6DyHIKvbUbv3ZD6pCvUXCHqFPqRGUs5OiarV/v770Vuts5N0UDEk8DmSS6vlCWm7LvUMlPUHINbBTLiwWaT2re7MVIc3nke0fULEXRVyjvC1NzWiKgzkOgjuP2EtUH6GDpVlblmhtNnlFYnS1OvVKGmUVWjhKj2i1MY1z6uItYMRaww52YAbi3ZxnzV3XoA6qrtlhbB5iCOIOoKupSjGScllFVVSlFqLwzOO9pVZgw2alRszf0sDnf5PfqecKHU27tbg4Pql+IRLs4/aNB4Ks2isbLPmCSCYw7x2FVDLcw6O7iD9F7q0uez5RWlRXqt/qzyVxRuYyxJt+hOqvLpJzOso7qux1SrTBdga92AumDm2XNHPCQOWNs6oLNUaJxzhc0wRxggHPUTr3rR7G3I17zaagMg9STkTvfH3Jkq3tOrJ0l3bWHz6eRRbJJvVz0NpSphrQ1uTQAABoAMhHcnEIXiVgjJ4lCSvErwRACV5ecV5EGDPsYpATLU6CpER1qzu197dHSLRq7JXpMrCbYPLziHuAkDtykqupLEXgnCOWZl9UgE8fmoj653J20aKMBlkst7s0o7IULzikaEpaok0InKWqTAlaPv5IBLexHPtWluB/4zJ0P36gLN2FuU8dFd3bUwva7cCPvwS81sOUXudZsGUcPRS3uVfYavVEdqkPrZJdGgz1aoqm8rTAKnVaiz182mAVYiuTMXtCDVqTuaMvFVV23Rjc4kO3BuEtBzzc6HEYsLQTGUzqIK2FyUW1XZsmniAdOeeHSf1QTyULay5GsrPaPhIjsICbWy2MySzJ5Jmx7WnGDTAPusxEPOHIjOImTMiNVs7O3P9uR+Swezbiww3IzkeIIA8pW8slNzWSc8RJ7OEj9sLQpVFhJmbVpvLaJSQleCQpgWyeSFKQhJRAIV5CUq7BxRtKNqbaUYMKQCNeNUgAN1eY7MpPkFm9o7YxjG09x17BmfHTvVhf9vBbkYwmZ8oCw9d5qOknsVFWelYL6UMsYNLEdMip12bLPquAAMH710HetBszs1jh7wTy3d66FZNl6kYsECMpyjsnIJFNctDuh+ODltXYcgw0knlBE9uh7lWWrZ99Mw5pHAwV3ew7OuaThDZ3wfmR81ItNysjC9kzr1ZA8Quk0+mAxg4/M36nzwLuKbqWMt711/aD2fNIx0YHCPdngOHYsLarofn1c2e8N4HGN33304fJdtwyisJw9m/5H17lZULT/ACmRZi08OHivVGxJ4KDWUWR2Op3Fa8VCk7i3PtGXyVi2rksrsdbJoYTuJj1+auqlphJvZmnHdJjlqtMLOXmS8xxVrVfieOCC12cTKkngDjkh7FQ2t0btKnV7HfCfH1UvaK6TUc4HVwgE8QIH/kB4qvpHo3hw1aZ8M10W2WJlXFibLfe5hrs5B3RKapPUmhGvHS0cRu+8CxzWuyLXRz1z+a7VYWB1JpEZtB7wB8/Vct9oGzDrLXFQHGyocQdxO/Fz3810L2eW3prG1x1YcJ7Dx+9yvi9sCklvnxH7ZZ8DstCJHfuUeVcXtQ/DafymO7T6KllaFKWqJnVo6ZCkoSUqEq4pBJXl4lIiApAVFt1pgHPIDP6J2rVwtJO5ZHaO9CBgHvO15ISkorJKKyytvi9OkdA90K62G2aFoq4qgOBonL4u86Dn6qq2auI2irBkMbGM98ADiScl1y4bCGmoGjC2A1oGkAeazZNyeWaNOOETbDZgGkU24ATAA3DSZ1V1Ts5JB4acMtMkNis0AZffYrijRCg2XJAWWjhHMp40SU82mnG5KvJIgus7Tk4BjjkDHVdO4g+hWU2m2LJPS0RhrM3DSo3OWkcY8e1bt9MOCAdYYXajf6FGMsPJGUdSwcNv3ZVzaYtFGH0nguIA92MnSNxGh7Fi6gg6ffDx9V9FmwinVc1w/Drk5bm1YzI4B7R/s3muVe0DYw2SpjZnSqGWmNHflO4ZacuxdUik8rhnU5uSxLlEj2T0GVems7+Aew7wRkYPe3wV7fNzvoHrCWnRw07+BWI2IvP+nttN4yBOEjhMCD4hd1q0mVmQQC1w0VLgpDMKrpvyOTjJyk1DIVve2zL6biWAvYO8jtG8c1TwlpRcXuPwmpLKINSjmt/cloltInMOpMB8MJ8wsZRsj6joptc88GifHh3rZ3Xc76NJrahBcSchmGB2gB39bOeaYoZyLXWnSt9wNpbiFosz6WHE6mekYN7gMywdrcTe8LA7D3iLFa32Z5mnWgsd25sJ5OBjkYXVaVf3H7xk7vyPmuVe0e5+htktyaRjbyBd1mjkHE9gIV7W4lnY6ba2TReD8M/VZguT+zG0P9TYnlx67Ww7mYiTzMKOSnrbhiFzyhZQuK8SkJTYmIUiSV5dkBk72toYyToM/Bc/dUdWqzq5xgDmcgAtHtlaOo0DeSo/s+sXSWsGJwMc8ciBAPdM9sJSvLfA3RibfZu4xRY1ozh8Ej4nAHEewGQO9baysAIA1VJdNMMLW/oB796urnOKan5jl2DRLDqL2yNVgxqh2cKbTKqZNDrUpCQIpUSQlNy84Q4HuPfp5+qF4IzCKpmJH3wXAGbfZw9sHKcpGoMy1w5h0FRLzuttqs7qVUDrDC79Lx8TeGcEdysIkdo81GZX/FLT8bMY7WnC7yLPBSW6wVywnk+d7ysL7PWex4h9J0HtBycORGfeF224ryx0KNUGWvbJ/do4eIKz3tW2bBaLWwZtGCrzYcmu/wASY7COCrvZffQAfZKhkSXU556geR7yoLZl3KOiCqARwdofkkq2Gk4y5jCeJaEFA60393yISh+E4Xdx4j6qzBWS6DGtENAA4AAJu2U8Qgbsx2jRJTMGFIAyQ4OKic3Dc4T9VmvaI9vRWao8AjpOjf8Ate0td/5Nae5aV7OqI1GXyWV21w1KVKm45OrNPcQQfP1V1OGqWCmrU0R1ehjdi7UaNpr2dxyId4sJ+nmtdK59RcWW9kziza/m4SCT2wD3rf4kxbcMXunugpSOKElCXJsTyKSvISUiIDmG2b+uwcifNW3sqyr1CfyR4uE+ipNsak1WjgPUqf7Pa0VnsGr2tA/2j5ys+r+9mhQ4OmV6RIGHLG7A3szxEdwPkr6xw2GjQZKufHSxuotwj9xgk+AHmrC52Fxk7yqmMo0NnbkpLE1S0TrVUyY60pUKVRCelDRdBLTv0SkpqqdDwRAOtOvIz8is/tRazQ6GqPgqkHmxwlw8vRXxdJEb/v5LK7f1wKdNu9z3O7gI+YTVpHXWjHx9sR7Qqd3bzn1XHrnb7mkr0G1abmOGJj2weYcPoVwW97LUsFrc3OaLpadMVM5tcOca/wALoeye1vRRRrnqH3Xn4OTv0+nZontM2fFpo9PRIdUo64TMsOoy4TPYXKNzbToyw/4ZZZXkLmGqP8rwLK6L6FqoNqsILgMwDn+oEeaevK8S+j1cntdn3DECORHzC45srtI6yVdT0bjmOB4j7z9Op2a9mj8SQWmM4HVDph8Hg492aWllx2HUknkv7LaSID8jHqrNoyVVZqT3Yulgj4SIz8FMsbi04HafCfkpJ5WSD2eCG74hwcfWR6rD7e1MJpRriLh4tPqttaHhr6kmAAHGdIiCfJc1vW8DarWC33Wnq/tbnJ4Z5rQs4Ny1dEjK7RqqNPR1bX2Y1tPdopW6g+MngEdpkHzMq7a7JZO/LbirUHySA4AZz1WuAEcoC1DSuofMvBllx8r8VkcJQyklIUyKCly8hleRAcl2mfNd3crH2f1Q230S4wA15P8Ai3EPMSq7adkWhyZuR8Wmj2+oOSzan7zSo8HaLBVc+T+Y4ie3h6LXXTZ8IHYseK/Q0RWLXOYwNxRxJGUnmV5ntDeT1KTR+4k+QhVTklyNwpylwdLohPtXPLNtrXP/AGx/if8A6VnZtrqu9rD3EfNL95HxGP8AHmbNCWqhobVfmp/6unyICnUb+pO+LD+4R56IqSfBW6U1yiY8Jh7k+HgiQQRxGfmotq0ViK2FRrCOyfPRc72rvYVbSc4ZThngesY7Z8FprZenR0atSc29Vo/W7SeOUZc1hrDYRVJxzA1MxmZ3+a2ezqSi5VZdNjzvbNbKjQXXd+i9/YdvOjS96i5sb2zmOYBz7k5dV+dG3o3lwbHVqNgPZO4n4mHeNRqMwER2bpR/1XNPOCJ03gIP/wA24A4ajXZ6HL6rRbpThom8+v5MeDrUKneUtn5cfQpNt9lGU2C12YA0HxiaDOAnQT25Z6HtVVs9fmAFpJNMjMbxO8K9rU3MD2HE0OBa4aAg8dxWGtlB9CrAzBOXPs58liXdi6PxReUemse1I3D0SWJe+Dv1y2wPszHscHYWgHnA39ysLXeVNlPG9zWxmJOvIcZ0XC7i2wq0Q4U3YWu94RMdkzl6KwrW59XNzi7LUmfNda2qrbt/kN9fO34jnP0Lzanan+oeRTltPTm7PKfoqSzY820xLn5E8Bvz3cypViuVzhid1WxM74HAfMq1o02sbFNvf9d5P3ktZuFKOiCPP5qVp95N+/IzV+2TCaYHwjXjG9aak7IKnvhs88tfGT4qysNTFTYeLR4wFkUX+pNeZ6StH9Cm/Ik4khKGV5NiJ4leQleXBOc7W2PrscPiyVRdlUU69NzwSGPzA17ltb1oBzMxoZCxBb+M4fqPlJHok68MPI5Rl0O51LxoVruqsbUZ7hIBOEgt6wEOjePNYCw1phRbQ89FUp/C6kTHDIuy5SBqguh/UaeQSt7R7vHmP2FfvW8rg1lkforiz1FQ2Iq4s5WSzeSLWnVTgqKGw5J8HJHJ2CRTtJaZaSOwx/ypLtpnNEVBjHEZH6HyUBRLborI1GimpSjLlFPeNUPruLCXBxkDgYAMjcckVJlpYDgDgODYOvHjlCfuhudTcRv7tFcWW0lzy0hpgcM+C9hRuG6MdljCPnF3babqay85f0KH+8Whh6zNOLB8oSP2kPxUWE94WuYMu7+VHrkYMWFpOWo7VJVoP5Ch0pL5jMDaIRBoMI5k/MKnvemy0NLRSDT8JBcSDxA0W9pWVjoJY3/UcAVGtFkaCIHvHuGQ0AyXd7TllafuHTUi1JNfQ5Uy7pcKVf8ACqfC8iMXI8+1Oup1rOejeYB0cMwRyIW9vC7KdUFr2gjXdkZOY4KnvCytFGlAyLXZbsjHyVFOm3NaXj31Hp3K7t6lleH/AFeHoWV3Oc6gx1QzlkXcOthJ4mIyTlQz+kDx/juQOZDGkb/oDl4lMMOQ5gesISeFkhTjqkkiLeAkaQnrlqTSA/KSPOfmvXgMio1xnKoODh5j+Fj2tRus34nq72koUIxXTBbEpEJK8CtYwhSQvJCvI4OP/9k="/>
          <p:cNvSpPr>
            <a:spLocks noChangeAspect="1" noChangeArrowheads="1"/>
          </p:cNvSpPr>
          <p:nvPr/>
        </p:nvSpPr>
        <p:spPr bwMode="auto">
          <a:xfrm>
            <a:off x="63500" y="-1162050"/>
            <a:ext cx="19050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endParaRPr lang="en-GB" sz="1800">
              <a:latin typeface="Calibri" panose="020F0502020204030204" pitchFamily="34" charset="0"/>
            </a:endParaRPr>
          </a:p>
        </p:txBody>
      </p:sp>
      <p:sp>
        <p:nvSpPr>
          <p:cNvPr id="90115" name="AutoShape 4" descr="data:image/jpeg;base64,/9j/4AAQSkZJRgABAQAAAQABAAD/2wCEAAkGBhQSERQUEhQVFBUVFxwYFxgYFxcXGBcYGBcVFxcXFBQXHCYeFxwjGRcXHy8gJCcpLCwsFx4xNTAqNSYsLCkBCQoKDgwOGg8PGikkHCQsKSwsLCwsLCwsLC0pLCksKSwsKSksLCkpLCwsKSksLCksLCwsLCwtLCksKSwpLCwsLP/AABEIAPwAyAMBIgACEQEDEQH/xAAcAAABBQEBAQAAAAAAAAAAAAACAQMEBQYHAAj/xAA+EAABAwEFBAcGBQQBBQEAAAABAAIRAwQFEiExBkFRYRMicYGRobEHMkLB0fAjUmJy4RQVgpLxM1OistIW/8QAGwEAAgMBAQEAAAAAAAAAAAAAAQQCAwUABgf/xAAwEQACAQMDAQYFBAMBAAAAAAAAAQIDBBESITFBBRNRYXHwIkKRodEjMoGxFBXBBv/aAAwDAQACEQMRAD8AZATgCEI2ha5lBAJxoQNCdaFxzFDU40IWhOAIkTwRhJCULgihEEgCILjjwCMIQ4cUhtDR8Q8UAhwvQolW9KbT77fFNG/aX5wuycWKUBQ6V50zHXGen8cVKa8IBCheheXoXHHoSQiISALjgCF4hEUiIBtwSQnEMLjhuF5EQvIgKgJ1oQNCdAXHBNRtCEBONCBwTQnGoQiCJwUJYSAIatUNElAIla0BoJWRvja/CSGmTy0Hek2qvwtaAw5k58hxWEtNfxKWq1dOyL6dLVuywtm1FR2jj4lV774qnV5UBz0Ick3NvqOqCXQmG2POpPik/qnfmlRwlhRySwSBazxKmWW+6zPcqvaO0x4KsATrW8PA/VFSaA4p8mvur2iVqeVQNqjjOF3iBB7wtlcu19C09UEsf+R0An9pGTlyNlKeR4I+jcO0K2FeS5KpUIvg7tqvYVh9jNry6KNd2ejHnf8ApcePA71uQnoTUllCUouLwwSEJRlIp5I4ASOCMhI5cAbckRLyGQ4KhqdAQNRhEAbU41A1OBA4IIgka1HC7ARHPhZ7aHaBtIRq7hw7VJ2hvboWSCJ3D5rndrtRcS95zKprVNC8y2lT1sj261lzi52pVVVeTnuTlepiklMGpos9yyPxikelJCINRBiiTPU3clZ2TA7Jwjnkf5UehdjnaEKdRuSoDmB2YhPgEGycYseZdLXaQOB/5KL+yEHTy+4Vnd13PB003ycvBXv9v0J1O8qtzLo0smc/tAgHfxTFpLW5Eekq7vdvRiPiI8Bxj6obn2QNQdJVBg6DeeZQ1+JZ3LbwjOYA7Ma+S6FsRfTqtM06pl1PQ7y3TPj2qBV2ZY3MNiO3PlCivsjqZxs6jhmCMvscldRuFGXkUXFnJx8zdG0tx4MQxxOGRMcYToWd2fpOrVTaKog4W4ANCSwtLyOwEd5WjIWxmLScTEacXhgEJCEZCFcAAryVyVEBTNTjULBkjAXADanAEDU6AuOFAXqjoC8FX39bOjouPcFz2CYfae8elrYRo1Zy21JMbgphdOJyr3CSsmrPVI06UMRGag5pkhO2kJkBQLAmgqTTJH3IUVolTLPXw6oMKJ9mtAGrQezL0VzY7ZMQwDjDT66qDYbQDHU8G/MrSXVSBEkQNw3k9uiqkNU0WF32Zz4xZDcNB/qP5Ku3UGsmo7RogTvPLhu+5TViAaMRz+pjIb9yZvO0F2GmDrmfmewaKljkeCHd1zm1Vi52k+f0A+9VsrRQZRZ1i1jQIkkAeJTd2s/prM+rhlwbkDvJyEnmSJK5nfVvqVarnVHl5k66D9o+EclqdndmO+k98RXIjeXytEtstmtt+0lmb8eI/pBPnoqG8NpKTohjvL6qio0sT2g6EgL1CwOqloadTAkZTqRK9F/orWmvibfq0jHl2tcT4wv4NrsteDMFNpdDqjJYDvw1a7SAdJyGS0ZWMvO4K9jotq4W1P6O0OokNc6XFzm1QfcybNSM+K11itQqU2VG6PaHCZGonestaF8MXx7X2I1VLOX19scKQopQlSKQClSJUTimanU21OhEiG0I0ARgoBDaFltt7QRTa3iSfAfytSBksXtq4l8bg1QqbRJwW5kne4AoYbnn2+Cn1R1R2fP+FFrDMD7yz+ix3uzXWyG6lLEO5QGsVy2InwVfbaUEHipAwMyBon6AJUYMVpd9kmJj770GFIsLFRPAQPvgr6x14gNzJ1O4DhP3wUax0WCAGgnsJPmT6LXXRs9JxVMuW+OfDsHLgqJyHqUMi2cltLE775BHs9YOlququza3Iczw8/NMX1WL3tpU9NG8O35+C0dmu91Ok2nTIaANYkneSeBJzVI1gn3w5nQuY90Bwjs59xhchvNgbUcJac9xyPZ9F0K8bspn/rPc88MUDuaFSubZWOwsY1ruwz3krV7P7RnZNuKynyjPvLGNyll4aMayphcCNxB8ENUuYcnCcs29nFdJsFy0agno2nkQFmto6Nno1MOBjfLuHFbq/wDQU58wf1MmXY8ofMiPQqmtRo9M7pRUtgFQGo44+lpUXgvaTmQGuE6yY3LoDWgAAAAAQANwGQWL2aFIvpPLWOxPcKZIBdTgDA0E5jMGP3LarOhJyzJkaySaSPFA5GQhhWi4BSpYSKREpmJ0JticAQZwYRgIAnAgENY/amnL+4+n8LXYljds62EiOZ8RCjN/CyUOTJ1nZZblDtB56KQDlJ7VAruzWS+TW6E6zAwPv7yW62a2SpljXva17nietoAdwj15rD3dWzE7l0rZW2CpZmiesx2GOROXnIVNTges1Fy3KDaPYwU35ACeGkcwqRlzub7hMbx/K67bbrFSkSXCBkJO/QwFnhdIDCcPWxEZ7o+/NVKTQzUoxe5R3LYsLpOZEeJ0W1r2ghuAESR1jwHNZ2ysh+Fok4su3irO8KvRjCOs7IuP5nuyaP44BQnINOGCRs7d4fWfUOYb1RP5viPcIHeVeWyi8mAQOabuSyClTa3lmeJOp8Va4QVBF2DF3rs9VeHTXydOQ6uo/MDJ71mrq2cFKo1r2NfDpxScUzyj5rpdssgKqG2YNeMlZrljAO4TeourJQa1uWSwe2Vzh9YOIzzwmBO4EHiuhWduWarb9soqMyGbcwujLTuiMqalszM2e6gLEOjHXbDxxxsP8FaKjUxNa7TEAY4SJjuVdc1QAPbw6w7CIPoPFWtRwJfh0xvjs6R63KMtST8jzNxT0Np9H/e4JQokJTImCV5ISvIgKZpRhACjauAPNCUIGlONXHCYFgNtrSDUa1u5byociFzC/wCvitDyeOEd2qprvES2isyIVUQIUCuzNTajkw7rR98VlmoesZgq6ue+HUKmIZj4mzEiQddx3gqppsgpwFQe5dBuO6OxXffNOuGOYQ8E9YQARxxAbwnbdQbTY9zSYcMwTMEaQuR3JbnUqwc0xn3EcxvW+tt9PfTiGwc3ATmOEqiUcPY0adbXHfkO53hodVIk/COJJU667GalTpH5hpJ/c86nmG6f8KqsTukcGtyaMyeE8Oe4cNVqrI4AAAQBkByVMi+JPoqZSeotEJxzDxXImSrS4BuSoc31MtBqfkpNtrEw2Y58B9UFC00miA5v+wnvU+QZxsSRUG/EI3QUjrVTggkzzy9VCtl7U2g9cSqKjahVrtDHEgZukmDEzkUVEjKWCTZCA6s74WtPnLvQeak3ESbPTLtXAuP+TnO+ahXk8MstZwyL5A/yIY3y9VbWWjgpsZ+Vob4AD5Lbt46YpeX9nl7ueubfn/Q6SkISyhJTImCvLxXkQFIE6xNBONUiI6AjCbCIIHDdb5LlFpfNUni4nzXVLeSGEjgfRcstVPC88Y+aWueBm3/cRLS/JDTSETlpGacad24ff8LOZorckNb1SmnHNGasN7vVRw+VBlg/Q1B5roFy2TpKWfxarn1lMkDd6ldL2RIwx3+OvnKqqMaockyhYujyAyU2zVc81Y/08hV9psxaVTyOJ4ZdWV6kkyqSyWpTBa12C1SHbTSkhQa2zdEuLg3A46luUniVI/uLMQEieGp7gM1MFKq/3KNQ/wCOH/2hSUX0RVKrGLzky9vZVpE/iOOIzJcSCQInM5GPsrNV6vQuL8wXEzuzJz/45rf37cj30HY306MiZL2zx3kcI71hr0uAY6Yo2ilUe7MxUDgyGuOkyI0y7dyco0KjWr3+BSve08aVFZfUf/vgruoNcAymypicTkPw2y1pHGYkc1qbNeNOoSGPDiBnE6TE8DnwXKaVmtFSrTZTDx0kQ8NdhDSQMYcABHVku5cV1ihY2tzAGKAC6BidG9ztSd60qMtSepGBXSTSQ8UJRICrkUCFeXivLgFECnaZTIKNrVMBICIJsFeq1IElcAg31eLabeLjkBx/hc2t5Je4mMzu9ArK+L6NSq6DyHIKvbUbv3ZD6pCvUXCHqFPqRGUs5OiarV/v770Vuts5N0UDEk8DmSS6vlCWm7LvUMlPUHINbBTLiwWaT2re7MVIc3nke0fULEXRVyjvC1NzWiKgzkOgjuP2EtUH6GDpVlblmhtNnlFYnS1OvVKGmUVWjhKj2i1MY1z6uItYMRaww52YAbi3ZxnzV3XoA6qrtlhbB5iCOIOoKupSjGScllFVVSlFqLwzOO9pVZgw2alRszf0sDnf5PfqecKHU27tbg4Pql+IRLs4/aNB4Ks2isbLPmCSCYw7x2FVDLcw6O7iD9F7q0uez5RWlRXqt/qzyVxRuYyxJt+hOqvLpJzOso7qux1SrTBdga92AumDm2XNHPCQOWNs6oLNUaJxzhc0wRxggHPUTr3rR7G3I17zaagMg9STkTvfH3Jkq3tOrJ0l3bWHz6eRRbJJvVz0NpSphrQ1uTQAABoAMhHcnEIXiVgjJ4lCSvErwRACV5ecV5EGDPsYpATLU6CpER1qzu197dHSLRq7JXpMrCbYPLziHuAkDtykqupLEXgnCOWZl9UgE8fmoj653J20aKMBlkst7s0o7IULzikaEpaok0InKWqTAlaPv5IBLexHPtWluB/4zJ0P36gLN2FuU8dFd3bUwva7cCPvwS81sOUXudZsGUcPRS3uVfYavVEdqkPrZJdGgz1aoqm8rTAKnVaiz182mAVYiuTMXtCDVqTuaMvFVV23Rjc4kO3BuEtBzzc6HEYsLQTGUzqIK2FyUW1XZsmniAdOeeHSf1QTyULay5GsrPaPhIjsICbWy2MySzJ5Jmx7WnGDTAPusxEPOHIjOImTMiNVs7O3P9uR+Swezbiww3IzkeIIA8pW8slNzWSc8RJ7OEj9sLQpVFhJmbVpvLaJSQleCQpgWyeSFKQhJRAIV5CUq7BxRtKNqbaUYMKQCNeNUgAN1eY7MpPkFm9o7YxjG09x17BmfHTvVhf9vBbkYwmZ8oCw9d5qOknsVFWelYL6UMsYNLEdMip12bLPquAAMH710HetBszs1jh7wTy3d66FZNl6kYsECMpyjsnIJFNctDuh+ODltXYcgw0knlBE9uh7lWWrZ99Mw5pHAwV3ew7OuaThDZ3wfmR81ItNysjC9kzr1ZA8Quk0+mAxg4/M36nzwLuKbqWMt711/aD2fNIx0YHCPdngOHYsLarofn1c2e8N4HGN33304fJdtwyisJw9m/5H17lZULT/ACmRZi08OHivVGxJ4KDWUWR2Op3Fa8VCk7i3PtGXyVi2rksrsdbJoYTuJj1+auqlphJvZmnHdJjlqtMLOXmS8xxVrVfieOCC12cTKkngDjkh7FQ2t0btKnV7HfCfH1UvaK6TUc4HVwgE8QIH/kB4qvpHo3hw1aZ8M10W2WJlXFibLfe5hrs5B3RKapPUmhGvHS0cRu+8CxzWuyLXRz1z+a7VYWB1JpEZtB7wB8/Vct9oGzDrLXFQHGyocQdxO/Fz3810L2eW3prG1x1YcJ7Dx+9yvi9sCklvnxH7ZZ8DstCJHfuUeVcXtQ/DafymO7T6KllaFKWqJnVo6ZCkoSUqEq4pBJXl4lIiApAVFt1pgHPIDP6J2rVwtJO5ZHaO9CBgHvO15ISkorJKKyytvi9OkdA90K62G2aFoq4qgOBonL4u86Dn6qq2auI2irBkMbGM98ADiScl1y4bCGmoGjC2A1oGkAeazZNyeWaNOOETbDZgGkU24ATAA3DSZ1V1Ts5JB4acMtMkNis0AZffYrijRCg2XJAWWjhHMp40SU82mnG5KvJIgus7Tk4BjjkDHVdO4g+hWU2m2LJPS0RhrM3DSo3OWkcY8e1bt9MOCAdYYXajf6FGMsPJGUdSwcNv3ZVzaYtFGH0nguIA92MnSNxGh7Fi6gg6ffDx9V9FmwinVc1w/Drk5bm1YzI4B7R/s3muVe0DYw2SpjZnSqGWmNHflO4ZacuxdUik8rhnU5uSxLlEj2T0GVems7+Aew7wRkYPe3wV7fNzvoHrCWnRw07+BWI2IvP+nttN4yBOEjhMCD4hd1q0mVmQQC1w0VLgpDMKrpvyOTjJyk1DIVve2zL6biWAvYO8jtG8c1TwlpRcXuPwmpLKINSjmt/cloltInMOpMB8MJ8wsZRsj6joptc88GifHh3rZ3Xc76NJrahBcSchmGB2gB39bOeaYoZyLXWnSt9wNpbiFosz6WHE6mekYN7gMywdrcTe8LA7D3iLFa32Z5mnWgsd25sJ5OBjkYXVaVf3H7xk7vyPmuVe0e5+htktyaRjbyBd1mjkHE9gIV7W4lnY6ba2TReD8M/VZguT+zG0P9TYnlx67Ww7mYiTzMKOSnrbhiFzyhZQuK8SkJTYmIUiSV5dkBk72toYyToM/Bc/dUdWqzq5xgDmcgAtHtlaOo0DeSo/s+sXSWsGJwMc8ciBAPdM9sJSvLfA3RibfZu4xRY1ozh8Ej4nAHEewGQO9baysAIA1VJdNMMLW/oB796urnOKan5jl2DRLDqL2yNVgxqh2cKbTKqZNDrUpCQIpUSQlNy84Q4HuPfp5+qF4IzCKpmJH3wXAGbfZw9sHKcpGoMy1w5h0FRLzuttqs7qVUDrDC79Lx8TeGcEdysIkdo81GZX/FLT8bMY7WnC7yLPBSW6wVywnk+d7ysL7PWex4h9J0HtBycORGfeF224ryx0KNUGWvbJ/do4eIKz3tW2bBaLWwZtGCrzYcmu/wASY7COCrvZffQAfZKhkSXU556geR7yoLZl3KOiCqARwdofkkq2Gk4y5jCeJaEFA60393yISh+E4Xdx4j6qzBWS6DGtENAA4AAJu2U8Qgbsx2jRJTMGFIAyQ4OKic3Dc4T9VmvaI9vRWao8AjpOjf8Ate0td/5Nae5aV7OqI1GXyWV21w1KVKm45OrNPcQQfP1V1OGqWCmrU0R1ehjdi7UaNpr2dxyId4sJ+nmtdK59RcWW9kziza/m4SCT2wD3rf4kxbcMXunugpSOKElCXJsTyKSvISUiIDmG2b+uwcifNW3sqyr1CfyR4uE+ipNsak1WjgPUqf7Pa0VnsGr2tA/2j5ys+r+9mhQ4OmV6RIGHLG7A3szxEdwPkr6xw2GjQZKufHSxuotwj9xgk+AHmrC52Fxk7yqmMo0NnbkpLE1S0TrVUyY60pUKVRCelDRdBLTv0SkpqqdDwRAOtOvIz8is/tRazQ6GqPgqkHmxwlw8vRXxdJEb/v5LK7f1wKdNu9z3O7gI+YTVpHXWjHx9sR7Qqd3bzn1XHrnb7mkr0G1abmOGJj2weYcPoVwW97LUsFrc3OaLpadMVM5tcOca/wALoeye1vRRRrnqH3Xn4OTv0+nZontM2fFpo9PRIdUo64TMsOoy4TPYXKNzbToyw/4ZZZXkLmGqP8rwLK6L6FqoNqsILgMwDn+oEeaevK8S+j1cntdn3DECORHzC45srtI6yVdT0bjmOB4j7z9Op2a9mj8SQWmM4HVDph8Hg492aWllx2HUknkv7LaSID8jHqrNoyVVZqT3Yulgj4SIz8FMsbi04HafCfkpJ5WSD2eCG74hwcfWR6rD7e1MJpRriLh4tPqttaHhr6kmAAHGdIiCfJc1vW8DarWC33Wnq/tbnJ4Z5rQs4Ny1dEjK7RqqNPR1bX2Y1tPdopW6g+MngEdpkHzMq7a7JZO/LbirUHySA4AZz1WuAEcoC1DSuofMvBllx8r8VkcJQyklIUyKCly8hleRAcl2mfNd3crH2f1Q230S4wA15P8Ai3EPMSq7adkWhyZuR8Wmj2+oOSzan7zSo8HaLBVc+T+Y4ie3h6LXXTZ8IHYseK/Q0RWLXOYwNxRxJGUnmV5ntDeT1KTR+4k+QhVTklyNwpylwdLohPtXPLNtrXP/AGx/if8A6VnZtrqu9rD3EfNL95HxGP8AHmbNCWqhobVfmp/6unyICnUb+pO+LD+4R56IqSfBW6U1yiY8Jh7k+HgiQQRxGfmotq0ViK2FRrCOyfPRc72rvYVbSc4ZThngesY7Z8FprZenR0atSc29Vo/W7SeOUZc1hrDYRVJxzA1MxmZ3+a2ezqSi5VZdNjzvbNbKjQXXd+i9/YdvOjS96i5sb2zmOYBz7k5dV+dG3o3lwbHVqNgPZO4n4mHeNRqMwER2bpR/1XNPOCJ03gIP/wA24A4ajXZ6HL6rRbpThom8+v5MeDrUKneUtn5cfQpNt9lGU2C12YA0HxiaDOAnQT25Z6HtVVs9fmAFpJNMjMbxO8K9rU3MD2HE0OBa4aAg8dxWGtlB9CrAzBOXPs58liXdi6PxReUemse1I3D0SWJe+Dv1y2wPszHscHYWgHnA39ysLXeVNlPG9zWxmJOvIcZ0XC7i2wq0Q4U3YWu94RMdkzl6KwrW59XNzi7LUmfNda2qrbt/kN9fO34jnP0Lzanan+oeRTltPTm7PKfoqSzY820xLn5E8Bvz3cypViuVzhid1WxM74HAfMq1o02sbFNvf9d5P3ktZuFKOiCPP5qVp95N+/IzV+2TCaYHwjXjG9aak7IKnvhs88tfGT4qysNTFTYeLR4wFkUX+pNeZ6StH9Cm/Ik4khKGV5NiJ4leQleXBOc7W2PrscPiyVRdlUU69NzwSGPzA17ltb1oBzMxoZCxBb+M4fqPlJHok68MPI5Rl0O51LxoVruqsbUZ7hIBOEgt6wEOjePNYCw1phRbQ89FUp/C6kTHDIuy5SBqguh/UaeQSt7R7vHmP2FfvW8rg1lkforiz1FQ2Iq4s5WSzeSLWnVTgqKGw5J8HJHJ2CRTtJaZaSOwx/ypLtpnNEVBjHEZH6HyUBRLborI1GimpSjLlFPeNUPruLCXBxkDgYAMjcckVJlpYDgDgODYOvHjlCfuhudTcRv7tFcWW0lzy0hpgcM+C9hRuG6MdljCPnF3babqay85f0KH+8Whh6zNOLB8oSP2kPxUWE94WuYMu7+VHrkYMWFpOWo7VJVoP5Ch0pL5jMDaIRBoMI5k/MKnvemy0NLRSDT8JBcSDxA0W9pWVjoJY3/UcAVGtFkaCIHvHuGQ0AyXd7TllafuHTUi1JNfQ5Uy7pcKVf8ACqfC8iMXI8+1Oup1rOejeYB0cMwRyIW9vC7KdUFr2gjXdkZOY4KnvCytFGlAyLXZbsjHyVFOm3NaXj31Hp3K7t6lleH/AFeHoWV3Oc6gx1QzlkXcOthJ4mIyTlQz+kDx/juQOZDGkb/oDl4lMMOQ5gesISeFkhTjqkkiLeAkaQnrlqTSA/KSPOfmvXgMio1xnKoODh5j+Fj2tRus34nq72koUIxXTBbEpEJK8CtYwhSQvJCvI4OP/9k="/>
          <p:cNvSpPr>
            <a:spLocks noChangeAspect="1" noChangeArrowheads="1"/>
          </p:cNvSpPr>
          <p:nvPr/>
        </p:nvSpPr>
        <p:spPr bwMode="auto">
          <a:xfrm>
            <a:off x="63500" y="-1162050"/>
            <a:ext cx="19050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endParaRPr lang="en-GB" sz="1800">
              <a:latin typeface="Calibri" panose="020F0502020204030204" pitchFamily="34" charset="0"/>
            </a:endParaRPr>
          </a:p>
        </p:txBody>
      </p:sp>
      <p:sp>
        <p:nvSpPr>
          <p:cNvPr id="90116" name="AutoShape 6" descr="data:image/jpeg;base64,/9j/4AAQSkZJRgABAQAAAQABAAD/2wCEAAkGBhQSERQUEhQVFBUVFxwYFxgYFxcXGBcYGBcVFxcXFBQXHCYeFxwjGRcXHy8gJCcpLCwsFx4xNTAqNSYsLCkBCQoKDgwOGg8PGikkHCQsKSwsLCwsLCwsLC0pLCksKSwsKSksLCkpLCwsKSksLCksLCwsLCwtLCksKSwpLCwsLP/AABEIAPwAyAMBIgACEQEDEQH/xAAcAAABBQEBAQAAAAAAAAAAAAACAQMEBQYHAAj/xAA+EAABAwEFBAcGBQQBBQEAAAABAAIRAwQFEiExBkFRYRMicYGRobEHMkLB0fAjUmJy4RQVgpLxM1OistIW/8QAGwEAAgMBAQEAAAAAAAAAAAAAAQQCAwUABgf/xAAwEQACAQMDAQYFBAMBAAAAAAAAAQIDBBESITFBBRNRYXHwIkKRodEjMoGxFBXBBv/aAAwDAQACEQMRAD8AZATgCEI2ha5lBAJxoQNCdaFxzFDU40IWhOAIkTwRhJCULgihEEgCILjjwCMIQ4cUhtDR8Q8UAhwvQolW9KbT77fFNG/aX5wuycWKUBQ6V50zHXGen8cVKa8IBCheheXoXHHoSQiISALjgCF4hEUiIBtwSQnEMLjhuF5EQvIgKgJ1oQNCdAXHBNRtCEBONCBwTQnGoQiCJwUJYSAIatUNElAIla0BoJWRvja/CSGmTy0Hek2qvwtaAw5k58hxWEtNfxKWq1dOyL6dLVuywtm1FR2jj4lV774qnV5UBz0Ick3NvqOqCXQmG2POpPik/qnfmlRwlhRySwSBazxKmWW+6zPcqvaO0x4KsATrW8PA/VFSaA4p8mvur2iVqeVQNqjjOF3iBB7wtlcu19C09UEsf+R0An9pGTlyNlKeR4I+jcO0K2FeS5KpUIvg7tqvYVh9jNry6KNd2ejHnf8ApcePA71uQnoTUllCUouLwwSEJRlIp5I4ASOCMhI5cAbckRLyGQ4KhqdAQNRhEAbU41A1OBA4IIgka1HC7ARHPhZ7aHaBtIRq7hw7VJ2hvboWSCJ3D5rndrtRcS95zKprVNC8y2lT1sj261lzi52pVVVeTnuTlepiklMGpos9yyPxikelJCINRBiiTPU3clZ2TA7Jwjnkf5UehdjnaEKdRuSoDmB2YhPgEGycYseZdLXaQOB/5KL+yEHTy+4Vnd13PB003ycvBXv9v0J1O8qtzLo0smc/tAgHfxTFpLW5Eekq7vdvRiPiI8Bxj6obn2QNQdJVBg6DeeZQ1+JZ3LbwjOYA7Ma+S6FsRfTqtM06pl1PQ7y3TPj2qBV2ZY3MNiO3PlCivsjqZxs6jhmCMvscldRuFGXkUXFnJx8zdG0tx4MQxxOGRMcYToWd2fpOrVTaKog4W4ANCSwtLyOwEd5WjIWxmLScTEacXhgEJCEZCFcAAryVyVEBTNTjULBkjAXADanAEDU6AuOFAXqjoC8FX39bOjouPcFz2CYfae8elrYRo1Zy21JMbgphdOJyr3CSsmrPVI06UMRGag5pkhO2kJkBQLAmgqTTJH3IUVolTLPXw6oMKJ9mtAGrQezL0VzY7ZMQwDjDT66qDYbQDHU8G/MrSXVSBEkQNw3k9uiqkNU0WF32Zz4xZDcNB/qP5Ku3UGsmo7RogTvPLhu+5TViAaMRz+pjIb9yZvO0F2GmDrmfmewaKljkeCHd1zm1Vi52k+f0A+9VsrRQZRZ1i1jQIkkAeJTd2s/prM+rhlwbkDvJyEnmSJK5nfVvqVarnVHl5k66D9o+EclqdndmO+k98RXIjeXytEtstmtt+0lmb8eI/pBPnoqG8NpKTohjvL6qio0sT2g6EgL1CwOqloadTAkZTqRK9F/orWmvibfq0jHl2tcT4wv4NrsteDMFNpdDqjJYDvw1a7SAdJyGS0ZWMvO4K9jotq4W1P6O0OokNc6XFzm1QfcybNSM+K11itQqU2VG6PaHCZGonestaF8MXx7X2I1VLOX19scKQopQlSKQClSJUTimanU21OhEiG0I0ARgoBDaFltt7QRTa3iSfAfytSBksXtq4l8bg1QqbRJwW5kne4AoYbnn2+Cn1R1R2fP+FFrDMD7yz+ix3uzXWyG6lLEO5QGsVy2InwVfbaUEHipAwMyBon6AJUYMVpd9kmJj770GFIsLFRPAQPvgr6x14gNzJ1O4DhP3wUax0WCAGgnsJPmT6LXXRs9JxVMuW+OfDsHLgqJyHqUMi2cltLE775BHs9YOlququza3Iczw8/NMX1WL3tpU9NG8O35+C0dmu91Ok2nTIaANYkneSeBJzVI1gn3w5nQuY90Bwjs59xhchvNgbUcJac9xyPZ9F0K8bspn/rPc88MUDuaFSubZWOwsY1ruwz3krV7P7RnZNuKynyjPvLGNyll4aMayphcCNxB8ENUuYcnCcs29nFdJsFy0agno2nkQFmto6Nno1MOBjfLuHFbq/wDQU58wf1MmXY8ofMiPQqmtRo9M7pRUtgFQGo44+lpUXgvaTmQGuE6yY3LoDWgAAAAAQANwGQWL2aFIvpPLWOxPcKZIBdTgDA0E5jMGP3LarOhJyzJkaySaSPFA5GQhhWi4BSpYSKREpmJ0JticAQZwYRgIAnAgENY/amnL+4+n8LXYljds62EiOZ8RCjN/CyUOTJ1nZZblDtB56KQDlJ7VAruzWS+TW6E6zAwPv7yW62a2SpljXva17nietoAdwj15rD3dWzE7l0rZW2CpZmiesx2GOROXnIVNTges1Fy3KDaPYwU35ACeGkcwqRlzub7hMbx/K67bbrFSkSXCBkJO/QwFnhdIDCcPWxEZ7o+/NVKTQzUoxe5R3LYsLpOZEeJ0W1r2ghuAESR1jwHNZ2ysh+Fok4su3irO8KvRjCOs7IuP5nuyaP44BQnINOGCRs7d4fWfUOYb1RP5viPcIHeVeWyi8mAQOabuSyClTa3lmeJOp8Va4QVBF2DF3rs9VeHTXydOQ6uo/MDJ71mrq2cFKo1r2NfDpxScUzyj5rpdssgKqG2YNeMlZrljAO4TeourJQa1uWSwe2Vzh9YOIzzwmBO4EHiuhWduWarb9soqMyGbcwujLTuiMqalszM2e6gLEOjHXbDxxxsP8FaKjUxNa7TEAY4SJjuVdc1QAPbw6w7CIPoPFWtRwJfh0xvjs6R63KMtST8jzNxT0Np9H/e4JQokJTImCV5ISvIgKZpRhACjauAPNCUIGlONXHCYFgNtrSDUa1u5byociFzC/wCvitDyeOEd2qprvES2isyIVUQIUCuzNTajkw7rR98VlmoesZgq6ue+HUKmIZj4mzEiQddx3gqppsgpwFQe5dBuO6OxXffNOuGOYQ8E9YQARxxAbwnbdQbTY9zSYcMwTMEaQuR3JbnUqwc0xn3EcxvW+tt9PfTiGwc3ATmOEqiUcPY0adbXHfkO53hodVIk/COJJU667GalTpH5hpJ/c86nmG6f8KqsTukcGtyaMyeE8Oe4cNVqrI4AAAQBkByVMi+JPoqZSeotEJxzDxXImSrS4BuSoc31MtBqfkpNtrEw2Y58B9UFC00miA5v+wnvU+QZxsSRUG/EI3QUjrVTggkzzy9VCtl7U2g9cSqKjahVrtDHEgZukmDEzkUVEjKWCTZCA6s74WtPnLvQeak3ESbPTLtXAuP+TnO+ahXk8MstZwyL5A/yIY3y9VbWWjgpsZ+Vob4AD5Lbt46YpeX9nl7ueubfn/Q6SkISyhJTImCvLxXkQFIE6xNBONUiI6AjCbCIIHDdb5LlFpfNUni4nzXVLeSGEjgfRcstVPC88Y+aWueBm3/cRLS/JDTSETlpGacad24ff8LOZorckNb1SmnHNGasN7vVRw+VBlg/Q1B5roFy2TpKWfxarn1lMkDd6ldL2RIwx3+OvnKqqMaockyhYujyAyU2zVc81Y/08hV9psxaVTyOJ4ZdWV6kkyqSyWpTBa12C1SHbTSkhQa2zdEuLg3A46luUniVI/uLMQEieGp7gM1MFKq/3KNQ/wCOH/2hSUX0RVKrGLzky9vZVpE/iOOIzJcSCQInM5GPsrNV6vQuL8wXEzuzJz/45rf37cj30HY306MiZL2zx3kcI71hr0uAY6Yo2ilUe7MxUDgyGuOkyI0y7dyco0KjWr3+BSve08aVFZfUf/vgruoNcAymypicTkPw2y1pHGYkc1qbNeNOoSGPDiBnE6TE8DnwXKaVmtFSrTZTDx0kQ8NdhDSQMYcABHVku5cV1ihY2tzAGKAC6BidG9ztSd60qMtSepGBXSTSQ8UJRICrkUCFeXivLgFECnaZTIKNrVMBICIJsFeq1IElcAg31eLabeLjkBx/hc2t5Je4mMzu9ArK+L6NSq6DyHIKvbUbv3ZD6pCvUXCHqFPqRGUs5OiarV/v770Vuts5N0UDEk8DmSS6vlCWm7LvUMlPUHINbBTLiwWaT2re7MVIc3nke0fULEXRVyjvC1NzWiKgzkOgjuP2EtUH6GDpVlblmhtNnlFYnS1OvVKGmUVWjhKj2i1MY1z6uItYMRaww52YAbi3ZxnzV3XoA6qrtlhbB5iCOIOoKupSjGScllFVVSlFqLwzOO9pVZgw2alRszf0sDnf5PfqecKHU27tbg4Pql+IRLs4/aNB4Ks2isbLPmCSCYw7x2FVDLcw6O7iD9F7q0uez5RWlRXqt/qzyVxRuYyxJt+hOqvLpJzOso7qux1SrTBdga92AumDm2XNHPCQOWNs6oLNUaJxzhc0wRxggHPUTr3rR7G3I17zaagMg9STkTvfH3Jkq3tOrJ0l3bWHz6eRRbJJvVz0NpSphrQ1uTQAABoAMhHcnEIXiVgjJ4lCSvErwRACV5ecV5EGDPsYpATLU6CpER1qzu197dHSLRq7JXpMrCbYPLziHuAkDtykqupLEXgnCOWZl9UgE8fmoj653J20aKMBlkst7s0o7IULzikaEpaok0InKWqTAlaPv5IBLexHPtWluB/4zJ0P36gLN2FuU8dFd3bUwva7cCPvwS81sOUXudZsGUcPRS3uVfYavVEdqkPrZJdGgz1aoqm8rTAKnVaiz182mAVYiuTMXtCDVqTuaMvFVV23Rjc4kO3BuEtBzzc6HEYsLQTGUzqIK2FyUW1XZsmniAdOeeHSf1QTyULay5GsrPaPhIjsICbWy2MySzJ5Jmx7WnGDTAPusxEPOHIjOImTMiNVs7O3P9uR+Swezbiww3IzkeIIA8pW8slNzWSc8RJ7OEj9sLQpVFhJmbVpvLaJSQleCQpgWyeSFKQhJRAIV5CUq7BxRtKNqbaUYMKQCNeNUgAN1eY7MpPkFm9o7YxjG09x17BmfHTvVhf9vBbkYwmZ8oCw9d5qOknsVFWelYL6UMsYNLEdMip12bLPquAAMH710HetBszs1jh7wTy3d66FZNl6kYsECMpyjsnIJFNctDuh+ODltXYcgw0knlBE9uh7lWWrZ99Mw5pHAwV3ew7OuaThDZ3wfmR81ItNysjC9kzr1ZA8Quk0+mAxg4/M36nzwLuKbqWMt711/aD2fNIx0YHCPdngOHYsLarofn1c2e8N4HGN33304fJdtwyisJw9m/5H17lZULT/ACmRZi08OHivVGxJ4KDWUWR2Op3Fa8VCk7i3PtGXyVi2rksrsdbJoYTuJj1+auqlphJvZmnHdJjlqtMLOXmS8xxVrVfieOCC12cTKkngDjkh7FQ2t0btKnV7HfCfH1UvaK6TUc4HVwgE8QIH/kB4qvpHo3hw1aZ8M10W2WJlXFibLfe5hrs5B3RKapPUmhGvHS0cRu+8CxzWuyLXRz1z+a7VYWB1JpEZtB7wB8/Vct9oGzDrLXFQHGyocQdxO/Fz3810L2eW3prG1x1YcJ7Dx+9yvi9sCklvnxH7ZZ8DstCJHfuUeVcXtQ/DafymO7T6KllaFKWqJnVo6ZCkoSUqEq4pBJXl4lIiApAVFt1pgHPIDP6J2rVwtJO5ZHaO9CBgHvO15ISkorJKKyytvi9OkdA90K62G2aFoq4qgOBonL4u86Dn6qq2auI2irBkMbGM98ADiScl1y4bCGmoGjC2A1oGkAeazZNyeWaNOOETbDZgGkU24ATAA3DSZ1V1Ts5JB4acMtMkNis0AZffYrijRCg2XJAWWjhHMp40SU82mnG5KvJIgus7Tk4BjjkDHVdO4g+hWU2m2LJPS0RhrM3DSo3OWkcY8e1bt9MOCAdYYXajf6FGMsPJGUdSwcNv3ZVzaYtFGH0nguIA92MnSNxGh7Fi6gg6ffDx9V9FmwinVc1w/Drk5bm1YzI4B7R/s3muVe0DYw2SpjZnSqGWmNHflO4ZacuxdUik8rhnU5uSxLlEj2T0GVems7+Aew7wRkYPe3wV7fNzvoHrCWnRw07+BWI2IvP+nttN4yBOEjhMCD4hd1q0mVmQQC1w0VLgpDMKrpvyOTjJyk1DIVve2zL6biWAvYO8jtG8c1TwlpRcXuPwmpLKINSjmt/cloltInMOpMB8MJ8wsZRsj6joptc88GifHh3rZ3Xc76NJrahBcSchmGB2gB39bOeaYoZyLXWnSt9wNpbiFosz6WHE6mekYN7gMywdrcTe8LA7D3iLFa32Z5mnWgsd25sJ5OBjkYXVaVf3H7xk7vyPmuVe0e5+htktyaRjbyBd1mjkHE9gIV7W4lnY6ba2TReD8M/VZguT+zG0P9TYnlx67Ww7mYiTzMKOSnrbhiFzyhZQuK8SkJTYmIUiSV5dkBk72toYyToM/Bc/dUdWqzq5xgDmcgAtHtlaOo0DeSo/s+sXSWsGJwMc8ciBAPdM9sJSvLfA3RibfZu4xRY1ozh8Ej4nAHEewGQO9baysAIA1VJdNMMLW/oB796urnOKan5jl2DRLDqL2yNVgxqh2cKbTKqZNDrUpCQIpUSQlNy84Q4HuPfp5+qF4IzCKpmJH3wXAGbfZw9sHKcpGoMy1w5h0FRLzuttqs7qVUDrDC79Lx8TeGcEdysIkdo81GZX/FLT8bMY7WnC7yLPBSW6wVywnk+d7ysL7PWex4h9J0HtBycORGfeF224ryx0KNUGWvbJ/do4eIKz3tW2bBaLWwZtGCrzYcmu/wASY7COCrvZffQAfZKhkSXU556geR7yoLZl3KOiCqARwdofkkq2Gk4y5jCeJaEFA60393yISh+E4Xdx4j6qzBWS6DGtENAA4AAJu2U8Qgbsx2jRJTMGFIAyQ4OKic3Dc4T9VmvaI9vRWao8AjpOjf8Ate0td/5Nae5aV7OqI1GXyWV21w1KVKm45OrNPcQQfP1V1OGqWCmrU0R1ehjdi7UaNpr2dxyId4sJ+nmtdK59RcWW9kziza/m4SCT2wD3rf4kxbcMXunugpSOKElCXJsTyKSvISUiIDmG2b+uwcifNW3sqyr1CfyR4uE+ipNsak1WjgPUqf7Pa0VnsGr2tA/2j5ys+r+9mhQ4OmV6RIGHLG7A3szxEdwPkr6xw2GjQZKufHSxuotwj9xgk+AHmrC52Fxk7yqmMo0NnbkpLE1S0TrVUyY60pUKVRCelDRdBLTv0SkpqqdDwRAOtOvIz8is/tRazQ6GqPgqkHmxwlw8vRXxdJEb/v5LK7f1wKdNu9z3O7gI+YTVpHXWjHx9sR7Qqd3bzn1XHrnb7mkr0G1abmOGJj2weYcPoVwW97LUsFrc3OaLpadMVM5tcOca/wALoeye1vRRRrnqH3Xn4OTv0+nZontM2fFpo9PRIdUo64TMsOoy4TPYXKNzbToyw/4ZZZXkLmGqP8rwLK6L6FqoNqsILgMwDn+oEeaevK8S+j1cntdn3DECORHzC45srtI6yVdT0bjmOB4j7z9Op2a9mj8SQWmM4HVDph8Hg492aWllx2HUknkv7LaSID8jHqrNoyVVZqT3Yulgj4SIz8FMsbi04HafCfkpJ5WSD2eCG74hwcfWR6rD7e1MJpRriLh4tPqttaHhr6kmAAHGdIiCfJc1vW8DarWC33Wnq/tbnJ4Z5rQs4Ny1dEjK7RqqNPR1bX2Y1tPdopW6g+MngEdpkHzMq7a7JZO/LbirUHySA4AZz1WuAEcoC1DSuofMvBllx8r8VkcJQyklIUyKCly8hleRAcl2mfNd3crH2f1Q230S4wA15P8Ai3EPMSq7adkWhyZuR8Wmj2+oOSzan7zSo8HaLBVc+T+Y4ie3h6LXXTZ8IHYseK/Q0RWLXOYwNxRxJGUnmV5ntDeT1KTR+4k+QhVTklyNwpylwdLohPtXPLNtrXP/AGx/if8A6VnZtrqu9rD3EfNL95HxGP8AHmbNCWqhobVfmp/6unyICnUb+pO+LD+4R56IqSfBW6U1yiY8Jh7k+HgiQQRxGfmotq0ViK2FRrCOyfPRc72rvYVbSc4ZThngesY7Z8FprZenR0atSc29Vo/W7SeOUZc1hrDYRVJxzA1MxmZ3+a2ezqSi5VZdNjzvbNbKjQXXd+i9/YdvOjS96i5sb2zmOYBz7k5dV+dG3o3lwbHVqNgPZO4n4mHeNRqMwER2bpR/1XNPOCJ03gIP/wA24A4ajXZ6HL6rRbpThom8+v5MeDrUKneUtn5cfQpNt9lGU2C12YA0HxiaDOAnQT25Z6HtVVs9fmAFpJNMjMbxO8K9rU3MD2HE0OBa4aAg8dxWGtlB9CrAzBOXPs58liXdi6PxReUemse1I3D0SWJe+Dv1y2wPszHscHYWgHnA39ysLXeVNlPG9zWxmJOvIcZ0XC7i2wq0Q4U3YWu94RMdkzl6KwrW59XNzi7LUmfNda2qrbt/kN9fO34jnP0Lzanan+oeRTltPTm7PKfoqSzY820xLn5E8Bvz3cypViuVzhid1WxM74HAfMq1o02sbFNvf9d5P3ktZuFKOiCPP5qVp95N+/IzV+2TCaYHwjXjG9aak7IKnvhs88tfGT4qysNTFTYeLR4wFkUX+pNeZ6StH9Cm/Ik4khKGV5NiJ4leQleXBOc7W2PrscPiyVRdlUU69NzwSGPzA17ltb1oBzMxoZCxBb+M4fqPlJHok68MPI5Rl0O51LxoVruqsbUZ7hIBOEgt6wEOjePNYCw1phRbQ89FUp/C6kTHDIuy5SBqguh/UaeQSt7R7vHmP2FfvW8rg1lkforiz1FQ2Iq4s5WSzeSLWnVTgqKGw5J8HJHJ2CRTtJaZaSOwx/ypLtpnNEVBjHEZH6HyUBRLborI1GimpSjLlFPeNUPruLCXBxkDgYAMjcckVJlpYDgDgODYOvHjlCfuhudTcRv7tFcWW0lzy0hpgcM+C9hRuG6MdljCPnF3babqay85f0KH+8Whh6zNOLB8oSP2kPxUWE94WuYMu7+VHrkYMWFpOWo7VJVoP5Ch0pL5jMDaIRBoMI5k/MKnvemy0NLRSDT8JBcSDxA0W9pWVjoJY3/UcAVGtFkaCIHvHuGQ0AyXd7TllafuHTUi1JNfQ5Uy7pcKVf8ACqfC8iMXI8+1Oup1rOejeYB0cMwRyIW9vC7KdUFr2gjXdkZOY4KnvCytFGlAyLXZbsjHyVFOm3NaXj31Hp3K7t6lleH/AFeHoWV3Oc6gx1QzlkXcOthJ4mIyTlQz+kDx/juQOZDGkb/oDl4lMMOQ5gesISeFkhTjqkkiLeAkaQnrlqTSA/KSPOfmvXgMio1xnKoODh5j+Fj2tRus34nq72koUIxXTBbEpEJK8CtYwhSQvJCvI4OP/9k="/>
          <p:cNvSpPr>
            <a:spLocks noChangeAspect="1" noChangeArrowheads="1"/>
          </p:cNvSpPr>
          <p:nvPr/>
        </p:nvSpPr>
        <p:spPr bwMode="auto">
          <a:xfrm>
            <a:off x="63500" y="-1162050"/>
            <a:ext cx="19050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endParaRPr lang="en-GB" sz="1800">
              <a:latin typeface="Calibri" panose="020F0502020204030204" pitchFamily="34" charset="0"/>
            </a:endParaRPr>
          </a:p>
        </p:txBody>
      </p:sp>
      <p:sp>
        <p:nvSpPr>
          <p:cNvPr id="90117" name="AutoShape 8" descr="data:image/jpeg;base64,/9j/4AAQSkZJRgABAQAAAQABAAD/2wCEAAkGBhQSERQUEhQVFBUVFxwYFxgYFxcXGBcYGBcVFxcXFBQXHCYeFxwjGRcXHy8gJCcpLCwsFx4xNTAqNSYsLCkBCQoKDgwOGg8PGikkHCQsKSwsLCwsLCwsLC0pLCksKSwsKSksLCkpLCwsKSksLCksLCwsLCwtLCksKSwpLCwsLP/AABEIAPwAyAMBIgACEQEDEQH/xAAcAAABBQEBAQAAAAAAAAAAAAACAQMEBQYHAAj/xAA+EAABAwEFBAcGBQQBBQEAAAABAAIRAwQFEiExBkFRYRMicYGRobEHMkLB0fAjUmJy4RQVgpLxM1OistIW/8QAGwEAAgMBAQEAAAAAAAAAAAAAAQQCAwUABgf/xAAwEQACAQMDAQYFBAMBAAAAAAAAAQIDBBESITFBBRNRYXHwIkKRodEjMoGxFBXBBv/aAAwDAQACEQMRAD8AZATgCEI2ha5lBAJxoQNCdaFxzFDU40IWhOAIkTwRhJCULgihEEgCILjjwCMIQ4cUhtDR8Q8UAhwvQolW9KbT77fFNG/aX5wuycWKUBQ6V50zHXGen8cVKa8IBCheheXoXHHoSQiISALjgCF4hEUiIBtwSQnEMLjhuF5EQvIgKgJ1oQNCdAXHBNRtCEBONCBwTQnGoQiCJwUJYSAIatUNElAIla0BoJWRvja/CSGmTy0Hek2qvwtaAw5k58hxWEtNfxKWq1dOyL6dLVuywtm1FR2jj4lV774qnV5UBz0Ick3NvqOqCXQmG2POpPik/qnfmlRwlhRySwSBazxKmWW+6zPcqvaO0x4KsATrW8PA/VFSaA4p8mvur2iVqeVQNqjjOF3iBB7wtlcu19C09UEsf+R0An9pGTlyNlKeR4I+jcO0K2FeS5KpUIvg7tqvYVh9jNry6KNd2ejHnf8ApcePA71uQnoTUllCUouLwwSEJRlIp5I4ASOCMhI5cAbckRLyGQ4KhqdAQNRhEAbU41A1OBA4IIgka1HC7ARHPhZ7aHaBtIRq7hw7VJ2hvboWSCJ3D5rndrtRcS95zKprVNC8y2lT1sj261lzi52pVVVeTnuTlepiklMGpos9yyPxikelJCINRBiiTPU3clZ2TA7Jwjnkf5UehdjnaEKdRuSoDmB2YhPgEGycYseZdLXaQOB/5KL+yEHTy+4Vnd13PB003ycvBXv9v0J1O8qtzLo0smc/tAgHfxTFpLW5Eekq7vdvRiPiI8Bxj6obn2QNQdJVBg6DeeZQ1+JZ3LbwjOYA7Ma+S6FsRfTqtM06pl1PQ7y3TPj2qBV2ZY3MNiO3PlCivsjqZxs6jhmCMvscldRuFGXkUXFnJx8zdG0tx4MQxxOGRMcYToWd2fpOrVTaKog4W4ANCSwtLyOwEd5WjIWxmLScTEacXhgEJCEZCFcAAryVyVEBTNTjULBkjAXADanAEDU6AuOFAXqjoC8FX39bOjouPcFz2CYfae8elrYRo1Zy21JMbgphdOJyr3CSsmrPVI06UMRGag5pkhO2kJkBQLAmgqTTJH3IUVolTLPXw6oMKJ9mtAGrQezL0VzY7ZMQwDjDT66qDYbQDHU8G/MrSXVSBEkQNw3k9uiqkNU0WF32Zz4xZDcNB/qP5Ku3UGsmo7RogTvPLhu+5TViAaMRz+pjIb9yZvO0F2GmDrmfmewaKljkeCHd1zm1Vi52k+f0A+9VsrRQZRZ1i1jQIkkAeJTd2s/prM+rhlwbkDvJyEnmSJK5nfVvqVarnVHl5k66D9o+EclqdndmO+k98RXIjeXytEtstmtt+0lmb8eI/pBPnoqG8NpKTohjvL6qio0sT2g6EgL1CwOqloadTAkZTqRK9F/orWmvibfq0jHl2tcT4wv4NrsteDMFNpdDqjJYDvw1a7SAdJyGS0ZWMvO4K9jotq4W1P6O0OokNc6XFzm1QfcybNSM+K11itQqU2VG6PaHCZGonestaF8MXx7X2I1VLOX19scKQopQlSKQClSJUTimanU21OhEiG0I0ARgoBDaFltt7QRTa3iSfAfytSBksXtq4l8bg1QqbRJwW5kne4AoYbnn2+Cn1R1R2fP+FFrDMD7yz+ix3uzXWyG6lLEO5QGsVy2InwVfbaUEHipAwMyBon6AJUYMVpd9kmJj770GFIsLFRPAQPvgr6x14gNzJ1O4DhP3wUax0WCAGgnsJPmT6LXXRs9JxVMuW+OfDsHLgqJyHqUMi2cltLE775BHs9YOlququza3Iczw8/NMX1WL3tpU9NG8O35+C0dmu91Ok2nTIaANYkneSeBJzVI1gn3w5nQuY90Bwjs59xhchvNgbUcJac9xyPZ9F0K8bspn/rPc88MUDuaFSubZWOwsY1ruwz3krV7P7RnZNuKynyjPvLGNyll4aMayphcCNxB8ENUuYcnCcs29nFdJsFy0agno2nkQFmto6Nno1MOBjfLuHFbq/wDQU58wf1MmXY8ofMiPQqmtRo9M7pRUtgFQGo44+lpUXgvaTmQGuE6yY3LoDWgAAAAAQANwGQWL2aFIvpPLWOxPcKZIBdTgDA0E5jMGP3LarOhJyzJkaySaSPFA5GQhhWi4BSpYSKREpmJ0JticAQZwYRgIAnAgENY/amnL+4+n8LXYljds62EiOZ8RCjN/CyUOTJ1nZZblDtB56KQDlJ7VAruzWS+TW6E6zAwPv7yW62a2SpljXva17nietoAdwj15rD3dWzE7l0rZW2CpZmiesx2GOROXnIVNTges1Fy3KDaPYwU35ACeGkcwqRlzub7hMbx/K67bbrFSkSXCBkJO/QwFnhdIDCcPWxEZ7o+/NVKTQzUoxe5R3LYsLpOZEeJ0W1r2ghuAESR1jwHNZ2ysh+Fok4su3irO8KvRjCOs7IuP5nuyaP44BQnINOGCRs7d4fWfUOYb1RP5viPcIHeVeWyi8mAQOabuSyClTa3lmeJOp8Va4QVBF2DF3rs9VeHTXydOQ6uo/MDJ71mrq2cFKo1r2NfDpxScUzyj5rpdssgKqG2YNeMlZrljAO4TeourJQa1uWSwe2Vzh9YOIzzwmBO4EHiuhWduWarb9soqMyGbcwujLTuiMqalszM2e6gLEOjHXbDxxxsP8FaKjUxNa7TEAY4SJjuVdc1QAPbw6w7CIPoPFWtRwJfh0xvjs6R63KMtST8jzNxT0Np9H/e4JQokJTImCV5ISvIgKZpRhACjauAPNCUIGlONXHCYFgNtrSDUa1u5byociFzC/wCvitDyeOEd2qprvES2isyIVUQIUCuzNTajkw7rR98VlmoesZgq6ue+HUKmIZj4mzEiQddx3gqppsgpwFQe5dBuO6OxXffNOuGOYQ8E9YQARxxAbwnbdQbTY9zSYcMwTMEaQuR3JbnUqwc0xn3EcxvW+tt9PfTiGwc3ATmOEqiUcPY0adbXHfkO53hodVIk/COJJU667GalTpH5hpJ/c86nmG6f8KqsTukcGtyaMyeE8Oe4cNVqrI4AAAQBkByVMi+JPoqZSeotEJxzDxXImSrS4BuSoc31MtBqfkpNtrEw2Y58B9UFC00miA5v+wnvU+QZxsSRUG/EI3QUjrVTggkzzy9VCtl7U2g9cSqKjahVrtDHEgZukmDEzkUVEjKWCTZCA6s74WtPnLvQeak3ESbPTLtXAuP+TnO+ahXk8MstZwyL5A/yIY3y9VbWWjgpsZ+Vob4AD5Lbt46YpeX9nl7ueubfn/Q6SkISyhJTImCvLxXkQFIE6xNBONUiI6AjCbCIIHDdb5LlFpfNUni4nzXVLeSGEjgfRcstVPC88Y+aWueBm3/cRLS/JDTSETlpGacad24ff8LOZorckNb1SmnHNGasN7vVRw+VBlg/Q1B5roFy2TpKWfxarn1lMkDd6ldL2RIwx3+OvnKqqMaockyhYujyAyU2zVc81Y/08hV9psxaVTyOJ4ZdWV6kkyqSyWpTBa12C1SHbTSkhQa2zdEuLg3A46luUniVI/uLMQEieGp7gM1MFKq/3KNQ/wCOH/2hSUX0RVKrGLzky9vZVpE/iOOIzJcSCQInM5GPsrNV6vQuL8wXEzuzJz/45rf37cj30HY306MiZL2zx3kcI71hr0uAY6Yo2ilUe7MxUDgyGuOkyI0y7dyco0KjWr3+BSve08aVFZfUf/vgruoNcAymypicTkPw2y1pHGYkc1qbNeNOoSGPDiBnE6TE8DnwXKaVmtFSrTZTDx0kQ8NdhDSQMYcABHVku5cV1ihY2tzAGKAC6BidG9ztSd60qMtSepGBXSTSQ8UJRICrkUCFeXivLgFECnaZTIKNrVMBICIJsFeq1IElcAg31eLabeLjkBx/hc2t5Je4mMzu9ArK+L6NSq6DyHIKvbUbv3ZD6pCvUXCHqFPqRGUs5OiarV/v770Vuts5N0UDEk8DmSS6vlCWm7LvUMlPUHINbBTLiwWaT2re7MVIc3nke0fULEXRVyjvC1NzWiKgzkOgjuP2EtUH6GDpVlblmhtNnlFYnS1OvVKGmUVWjhKj2i1MY1z6uItYMRaww52YAbi3ZxnzV3XoA6qrtlhbB5iCOIOoKupSjGScllFVVSlFqLwzOO9pVZgw2alRszf0sDnf5PfqecKHU27tbg4Pql+IRLs4/aNB4Ks2isbLPmCSCYw7x2FVDLcw6O7iD9F7q0uez5RWlRXqt/qzyVxRuYyxJt+hOqvLpJzOso7qux1SrTBdga92AumDm2XNHPCQOWNs6oLNUaJxzhc0wRxggHPUTr3rR7G3I17zaagMg9STkTvfH3Jkq3tOrJ0l3bWHz6eRRbJJvVz0NpSphrQ1uTQAABoAMhHcnEIXiVgjJ4lCSvErwRACV5ecV5EGDPsYpATLU6CpER1qzu197dHSLRq7JXpMrCbYPLziHuAkDtykqupLEXgnCOWZl9UgE8fmoj653J20aKMBlkst7s0o7IULzikaEpaok0InKWqTAlaPv5IBLexHPtWluB/4zJ0P36gLN2FuU8dFd3bUwva7cCPvwS81sOUXudZsGUcPRS3uVfYavVEdqkPrZJdGgz1aoqm8rTAKnVaiz182mAVYiuTMXtCDVqTuaMvFVV23Rjc4kO3BuEtBzzc6HEYsLQTGUzqIK2FyUW1XZsmniAdOeeHSf1QTyULay5GsrPaPhIjsICbWy2MySzJ5Jmx7WnGDTAPusxEPOHIjOImTMiNVs7O3P9uR+Swezbiww3IzkeIIA8pW8slNzWSc8RJ7OEj9sLQpVFhJmbVpvLaJSQleCQpgWyeSFKQhJRAIV5CUq7BxRtKNqbaUYMKQCNeNUgAN1eY7MpPkFm9o7YxjG09x17BmfHTvVhf9vBbkYwmZ8oCw9d5qOknsVFWelYL6UMsYNLEdMip12bLPquAAMH710HetBszs1jh7wTy3d66FZNl6kYsECMpyjsnIJFNctDuh+ODltXYcgw0knlBE9uh7lWWrZ99Mw5pHAwV3ew7OuaThDZ3wfmR81ItNysjC9kzr1ZA8Quk0+mAxg4/M36nzwLuKbqWMt711/aD2fNIx0YHCPdngOHYsLarofn1c2e8N4HGN33304fJdtwyisJw9m/5H17lZULT/ACmRZi08OHivVGxJ4KDWUWR2Op3Fa8VCk7i3PtGXyVi2rksrsdbJoYTuJj1+auqlphJvZmnHdJjlqtMLOXmS8xxVrVfieOCC12cTKkngDjkh7FQ2t0btKnV7HfCfH1UvaK6TUc4HVwgE8QIH/kB4qvpHo3hw1aZ8M10W2WJlXFibLfe5hrs5B3RKapPUmhGvHS0cRu+8CxzWuyLXRz1z+a7VYWB1JpEZtB7wB8/Vct9oGzDrLXFQHGyocQdxO/Fz3810L2eW3prG1x1YcJ7Dx+9yvi9sCklvnxH7ZZ8DstCJHfuUeVcXtQ/DafymO7T6KllaFKWqJnVo6ZCkoSUqEq4pBJXl4lIiApAVFt1pgHPIDP6J2rVwtJO5ZHaO9CBgHvO15ISkorJKKyytvi9OkdA90K62G2aFoq4qgOBonL4u86Dn6qq2auI2irBkMbGM98ADiScl1y4bCGmoGjC2A1oGkAeazZNyeWaNOOETbDZgGkU24ATAA3DSZ1V1Ts5JB4acMtMkNis0AZffYrijRCg2XJAWWjhHMp40SU82mnG5KvJIgus7Tk4BjjkDHVdO4g+hWU2m2LJPS0RhrM3DSo3OWkcY8e1bt9MOCAdYYXajf6FGMsPJGUdSwcNv3ZVzaYtFGH0nguIA92MnSNxGh7Fi6gg6ffDx9V9FmwinVc1w/Drk5bm1YzI4B7R/s3muVe0DYw2SpjZnSqGWmNHflO4ZacuxdUik8rhnU5uSxLlEj2T0GVems7+Aew7wRkYPe3wV7fNzvoHrCWnRw07+BWI2IvP+nttN4yBOEjhMCD4hd1q0mVmQQC1w0VLgpDMKrpvyOTjJyk1DIVve2zL6biWAvYO8jtG8c1TwlpRcXuPwmpLKINSjmt/cloltInMOpMB8MJ8wsZRsj6joptc88GifHh3rZ3Xc76NJrahBcSchmGB2gB39bOeaYoZyLXWnSt9wNpbiFosz6WHE6mekYN7gMywdrcTe8LA7D3iLFa32Z5mnWgsd25sJ5OBjkYXVaVf3H7xk7vyPmuVe0e5+htktyaRjbyBd1mjkHE9gIV7W4lnY6ba2TReD8M/VZguT+zG0P9TYnlx67Ww7mYiTzMKOSnrbhiFzyhZQuK8SkJTYmIUiSV5dkBk72toYyToM/Bc/dUdWqzq5xgDmcgAtHtlaOo0DeSo/s+sXSWsGJwMc8ciBAPdM9sJSvLfA3RibfZu4xRY1ozh8Ej4nAHEewGQO9baysAIA1VJdNMMLW/oB796urnOKan5jl2DRLDqL2yNVgxqh2cKbTKqZNDrUpCQIpUSQlNy84Q4HuPfp5+qF4IzCKpmJH3wXAGbfZw9sHKcpGoMy1w5h0FRLzuttqs7qVUDrDC79Lx8TeGcEdysIkdo81GZX/FLT8bMY7WnC7yLPBSW6wVywnk+d7ysL7PWex4h9J0HtBycORGfeF224ryx0KNUGWvbJ/do4eIKz3tW2bBaLWwZtGCrzYcmu/wASY7COCrvZffQAfZKhkSXU556geR7yoLZl3KOiCqARwdofkkq2Gk4y5jCeJaEFA60393yISh+E4Xdx4j6qzBWS6DGtENAA4AAJu2U8Qgbsx2jRJTMGFIAyQ4OKic3Dc4T9VmvaI9vRWao8AjpOjf8Ate0td/5Nae5aV7OqI1GXyWV21w1KVKm45OrNPcQQfP1V1OGqWCmrU0R1ehjdi7UaNpr2dxyId4sJ+nmtdK59RcWW9kziza/m4SCT2wD3rf4kxbcMXunugpSOKElCXJsTyKSvISUiIDmG2b+uwcifNW3sqyr1CfyR4uE+ipNsak1WjgPUqf7Pa0VnsGr2tA/2j5ys+r+9mhQ4OmV6RIGHLG7A3szxEdwPkr6xw2GjQZKufHSxuotwj9xgk+AHmrC52Fxk7yqmMo0NnbkpLE1S0TrVUyY60pUKVRCelDRdBLTv0SkpqqdDwRAOtOvIz8is/tRazQ6GqPgqkHmxwlw8vRXxdJEb/v5LK7f1wKdNu9z3O7gI+YTVpHXWjHx9sR7Qqd3bzn1XHrnb7mkr0G1abmOGJj2weYcPoVwW97LUsFrc3OaLpadMVM5tcOca/wALoeye1vRRRrnqH3Xn4OTv0+nZontM2fFpo9PRIdUo64TMsOoy4TPYXKNzbToyw/4ZZZXkLmGqP8rwLK6L6FqoNqsILgMwDn+oEeaevK8S+j1cntdn3DECORHzC45srtI6yVdT0bjmOB4j7z9Op2a9mj8SQWmM4HVDph8Hg492aWllx2HUknkv7LaSID8jHqrNoyVVZqT3Yulgj4SIz8FMsbi04HafCfkpJ5WSD2eCG74hwcfWR6rD7e1MJpRriLh4tPqttaHhr6kmAAHGdIiCfJc1vW8DarWC33Wnq/tbnJ4Z5rQs4Ny1dEjK7RqqNPR1bX2Y1tPdopW6g+MngEdpkHzMq7a7JZO/LbirUHySA4AZz1WuAEcoC1DSuofMvBllx8r8VkcJQyklIUyKCly8hleRAcl2mfNd3crH2f1Q230S4wA15P8Ai3EPMSq7adkWhyZuR8Wmj2+oOSzan7zSo8HaLBVc+T+Y4ie3h6LXXTZ8IHYseK/Q0RWLXOYwNxRxJGUnmV5ntDeT1KTR+4k+QhVTklyNwpylwdLohPtXPLNtrXP/AGx/if8A6VnZtrqu9rD3EfNL95HxGP8AHmbNCWqhobVfmp/6unyICnUb+pO+LD+4R56IqSfBW6U1yiY8Jh7k+HgiQQRxGfmotq0ViK2FRrCOyfPRc72rvYVbSc4ZThngesY7Z8FprZenR0atSc29Vo/W7SeOUZc1hrDYRVJxzA1MxmZ3+a2ezqSi5VZdNjzvbNbKjQXXd+i9/YdvOjS96i5sb2zmOYBz7k5dV+dG3o3lwbHVqNgPZO4n4mHeNRqMwER2bpR/1XNPOCJ03gIP/wA24A4ajXZ6HL6rRbpThom8+v5MeDrUKneUtn5cfQpNt9lGU2C12YA0HxiaDOAnQT25Z6HtVVs9fmAFpJNMjMbxO8K9rU3MD2HE0OBa4aAg8dxWGtlB9CrAzBOXPs58liXdi6PxReUemse1I3D0SWJe+Dv1y2wPszHscHYWgHnA39ysLXeVNlPG9zWxmJOvIcZ0XC7i2wq0Q4U3YWu94RMdkzl6KwrW59XNzi7LUmfNda2qrbt/kN9fO34jnP0Lzanan+oeRTltPTm7PKfoqSzY820xLn5E8Bvz3cypViuVzhid1WxM74HAfMq1o02sbFNvf9d5P3ktZuFKOiCPP5qVp95N+/IzV+2TCaYHwjXjG9aak7IKnvhs88tfGT4qysNTFTYeLR4wFkUX+pNeZ6StH9Cm/Ik4khKGV5NiJ4leQleXBOc7W2PrscPiyVRdlUU69NzwSGPzA17ltb1oBzMxoZCxBb+M4fqPlJHok68MPI5Rl0O51LxoVruqsbUZ7hIBOEgt6wEOjePNYCw1phRbQ89FUp/C6kTHDIuy5SBqguh/UaeQSt7R7vHmP2FfvW8rg1lkforiz1FQ2Iq4s5WSzeSLWnVTgqKGw5J8HJHJ2CRTtJaZaSOwx/ypLtpnNEVBjHEZH6HyUBRLborI1GimpSjLlFPeNUPruLCXBxkDgYAMjcckVJlpYDgDgODYOvHjlCfuhudTcRv7tFcWW0lzy0hpgcM+C9hRuG6MdljCPnF3babqay85f0KH+8Whh6zNOLB8oSP2kPxUWE94WuYMu7+VHrkYMWFpOWo7VJVoP5Ch0pL5jMDaIRBoMI5k/MKnvemy0NLRSDT8JBcSDxA0W9pWVjoJY3/UcAVGtFkaCIHvHuGQ0AyXd7TllafuHTUi1JNfQ5Uy7pcKVf8ACqfC8iMXI8+1Oup1rOejeYB0cMwRyIW9vC7KdUFr2gjXdkZOY4KnvCytFGlAyLXZbsjHyVFOm3NaXj31Hp3K7t6lleH/AFeHoWV3Oc6gx1QzlkXcOthJ4mIyTlQz+kDx/juQOZDGkb/oDl4lMMOQ5gesISeFkhTjqkkiLeAkaQnrlqTSA/KSPOfmvXgMio1xnKoODh5j+Fj2tRus34nq72koUIxXTBbEpEJK8CtYwhSQvJCvI4OP/9k="/>
          <p:cNvSpPr>
            <a:spLocks noChangeAspect="1" noChangeArrowheads="1"/>
          </p:cNvSpPr>
          <p:nvPr/>
        </p:nvSpPr>
        <p:spPr bwMode="auto">
          <a:xfrm>
            <a:off x="63500" y="-1162050"/>
            <a:ext cx="19050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endParaRPr lang="en-GB" sz="1800">
              <a:latin typeface="Calibri" panose="020F0502020204030204" pitchFamily="34" charset="0"/>
            </a:endParaRPr>
          </a:p>
        </p:txBody>
      </p:sp>
      <p:pic>
        <p:nvPicPr>
          <p:cNvPr id="90118" name="Picture 10" descr="http://orthocj.com/journal/uploads/2011/01/Fig3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888" y="908050"/>
            <a:ext cx="3313112" cy="476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9" name="Picture 12" descr="http://ars.els-cdn.com/content/image/1-s2.0-S0889540607012401-gr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9338" y="981075"/>
            <a:ext cx="3503612"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6228184" y="2852936"/>
            <a:ext cx="1516924" cy="3600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p:txBody>
          <a:bodyPr/>
          <a:lstStyle/>
          <a:p>
            <a:pPr eaLnBrk="1" hangingPunct="1"/>
            <a:r>
              <a:rPr lang="en-GB" smtClean="0"/>
              <a:t>BUT</a:t>
            </a:r>
          </a:p>
        </p:txBody>
      </p:sp>
      <p:sp>
        <p:nvSpPr>
          <p:cNvPr id="91139" name="Content Placeholder 2"/>
          <p:cNvSpPr>
            <a:spLocks noGrp="1"/>
          </p:cNvSpPr>
          <p:nvPr>
            <p:ph idx="1"/>
          </p:nvPr>
        </p:nvSpPr>
        <p:spPr/>
        <p:txBody>
          <a:bodyPr/>
          <a:lstStyle/>
          <a:p>
            <a:pPr eaLnBrk="1" hangingPunct="1">
              <a:lnSpc>
                <a:spcPct val="70000"/>
              </a:lnSpc>
            </a:pPr>
            <a:r>
              <a:rPr lang="en-GB" sz="3000" smtClean="0"/>
              <a:t>It is over 40 years old. Presented in a paper by Delaire to the EOS in1971</a:t>
            </a:r>
          </a:p>
          <a:p>
            <a:pPr eaLnBrk="1" hangingPunct="1">
              <a:lnSpc>
                <a:spcPct val="70000"/>
              </a:lnSpc>
            </a:pPr>
            <a:r>
              <a:rPr lang="en-GB" sz="3000" smtClean="0"/>
              <a:t>It is not very exciting if you are expected to wear one from the age of 7 for a year.</a:t>
            </a:r>
          </a:p>
          <a:p>
            <a:pPr eaLnBrk="1" hangingPunct="1">
              <a:lnSpc>
                <a:spcPct val="70000"/>
              </a:lnSpc>
            </a:pPr>
            <a:r>
              <a:rPr lang="en-GB" sz="3000" b="1" u="sng" smtClean="0"/>
              <a:t>Vaughn AJO 2005 128 p 299-</a:t>
            </a:r>
            <a:r>
              <a:rPr lang="en-GB" sz="3000" smtClean="0"/>
              <a:t> random allocation of patient to</a:t>
            </a:r>
          </a:p>
          <a:p>
            <a:pPr eaLnBrk="1" hangingPunct="1">
              <a:lnSpc>
                <a:spcPct val="70000"/>
              </a:lnSpc>
            </a:pPr>
            <a:r>
              <a:rPr lang="en-GB" sz="3000" smtClean="0"/>
              <a:t>RME and facemask which increased SNA by 2.95˚. </a:t>
            </a:r>
          </a:p>
          <a:p>
            <a:pPr eaLnBrk="1" hangingPunct="1">
              <a:lnSpc>
                <a:spcPct val="70000"/>
              </a:lnSpc>
            </a:pPr>
            <a:r>
              <a:rPr lang="en-GB" sz="3000" smtClean="0"/>
              <a:t>Second group facemask only increased SNA by 2.98˚ and the </a:t>
            </a:r>
          </a:p>
          <a:p>
            <a:pPr eaLnBrk="1" hangingPunct="1">
              <a:lnSpc>
                <a:spcPct val="70000"/>
              </a:lnSpc>
            </a:pPr>
            <a:r>
              <a:rPr lang="en-GB" sz="3000" smtClean="0"/>
              <a:t>Control group SNA increased by 0,32˚. </a:t>
            </a:r>
          </a:p>
          <a:p>
            <a:pPr eaLnBrk="1" hangingPunct="1">
              <a:lnSpc>
                <a:spcPct val="70000"/>
              </a:lnSpc>
            </a:pPr>
            <a:r>
              <a:rPr lang="en-GB" sz="1600" smtClean="0"/>
              <a:t>Does not give start SNA</a:t>
            </a:r>
          </a:p>
          <a:p>
            <a:pPr eaLnBrk="1" hangingPunct="1">
              <a:lnSpc>
                <a:spcPct val="70000"/>
              </a:lnSpc>
            </a:pPr>
            <a:endParaRPr lang="en-GB" sz="1600" smtClean="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Content Placeholder 2"/>
          <p:cNvSpPr>
            <a:spLocks noGrp="1"/>
          </p:cNvSpPr>
          <p:nvPr>
            <p:ph idx="4294967295"/>
          </p:nvPr>
        </p:nvSpPr>
        <p:spPr>
          <a:xfrm>
            <a:off x="0" y="333375"/>
            <a:ext cx="8686800" cy="6524625"/>
          </a:xfrm>
        </p:spPr>
        <p:txBody>
          <a:bodyPr/>
          <a:lstStyle/>
          <a:p>
            <a:pPr eaLnBrk="1" hangingPunct="1"/>
            <a:r>
              <a:rPr lang="en-GB" sz="2400" b="1" u="sng" smtClean="0"/>
              <a:t>Baccetti </a:t>
            </a:r>
            <a:r>
              <a:rPr lang="en-GB" sz="2400" b="1" i="1" u="sng" smtClean="0"/>
              <a:t>et al</a:t>
            </a:r>
            <a:r>
              <a:rPr lang="en-GB" sz="2400" b="1" u="sng" smtClean="0"/>
              <a:t> AJO 2004 126 p </a:t>
            </a:r>
            <a:r>
              <a:rPr lang="en-GB" sz="2400" smtClean="0"/>
              <a:t>16-   34 successful cases out of 102.  Unusual cephalometrics so it is difficult to say if his changes are significant.</a:t>
            </a:r>
          </a:p>
          <a:p>
            <a:pPr eaLnBrk="1" hangingPunct="1"/>
            <a:r>
              <a:rPr lang="en-GB" sz="2400" b="1" u="sng" smtClean="0"/>
              <a:t>Westwood </a:t>
            </a:r>
            <a:r>
              <a:rPr lang="en-GB" sz="2400" b="1" i="1" u="sng" smtClean="0"/>
              <a:t>et al </a:t>
            </a:r>
            <a:r>
              <a:rPr lang="en-GB" sz="2400" b="1" u="sng" smtClean="0"/>
              <a:t>AJO 2003 123 p306-</a:t>
            </a:r>
            <a:r>
              <a:rPr lang="en-GB" sz="2400" u="sng" smtClean="0"/>
              <a:t> </a:t>
            </a:r>
            <a:r>
              <a:rPr lang="en-GB" sz="2400" smtClean="0"/>
              <a:t> on the same 34 cases out of 102.  Start SNA was 80.6 and SNB was 80.7</a:t>
            </a:r>
          </a:p>
          <a:p>
            <a:pPr eaLnBrk="1" hangingPunct="1"/>
            <a:r>
              <a:rPr lang="en-GB" sz="2400" b="1" u="sng" smtClean="0"/>
              <a:t>Baik H S AJO 108 p583- </a:t>
            </a:r>
            <a:r>
              <a:rPr lang="en-GB" sz="2400" smtClean="0"/>
              <a:t>  Very mild cases start SNA 78.1 SNB 78.9</a:t>
            </a:r>
          </a:p>
          <a:p>
            <a:pPr eaLnBrk="1" hangingPunct="1"/>
            <a:r>
              <a:rPr lang="en-GB" sz="2400" b="1" u="sng" smtClean="0"/>
              <a:t>Peter Ngan EJO 1996 18 p 151 </a:t>
            </a:r>
            <a:r>
              <a:rPr lang="en-GB" sz="2400" smtClean="0"/>
              <a:t>claims that he moved the maxilla forward by 1.7mm but start SNA was normal at 80.9 so why did he want to.</a:t>
            </a:r>
          </a:p>
          <a:p>
            <a:pPr eaLnBrk="1" hangingPunct="1"/>
            <a:r>
              <a:rPr lang="en-GB" sz="2400" b="1" u="sng" smtClean="0"/>
              <a:t>Schulz </a:t>
            </a:r>
            <a:r>
              <a:rPr lang="en-GB" sz="2400" b="1" i="1" u="sng" smtClean="0"/>
              <a:t>et al </a:t>
            </a:r>
            <a:r>
              <a:rPr lang="en-GB" sz="2400" b="1" u="sng" smtClean="0"/>
              <a:t>AJO 2005 p326 </a:t>
            </a:r>
            <a:r>
              <a:rPr lang="en-GB" sz="2400" smtClean="0"/>
              <a:t>chin cap and RME the effect of 5 years treatment was next to nothing. Start SNA 79.1 start SNB 75.2</a:t>
            </a:r>
          </a:p>
          <a:p>
            <a:pPr eaLnBrk="1" hangingPunct="1"/>
            <a:r>
              <a:rPr lang="en-GB" sz="2400" b="1" u="sng" smtClean="0"/>
              <a:t>Mandall </a:t>
            </a:r>
            <a:r>
              <a:rPr lang="en-GB" sz="2400" b="1" i="1" u="sng" smtClean="0"/>
              <a:t>et al </a:t>
            </a:r>
            <a:r>
              <a:rPr lang="en-GB" sz="2400" b="1" u="sng" smtClean="0"/>
              <a:t>JO 2010 37 p149 </a:t>
            </a:r>
            <a:r>
              <a:rPr lang="en-GB" sz="2400" smtClean="0">
                <a:solidFill>
                  <a:srgbClr val="FF0000"/>
                </a:solidFill>
              </a:rPr>
              <a:t>  a real RCT </a:t>
            </a:r>
            <a:r>
              <a:rPr lang="en-GB" sz="2400" smtClean="0"/>
              <a:t> but start radiographs not in RCP. ANB increased by 2.1 SNA increased by 1.4 (0.7 AFTER 3 YEARS)</a:t>
            </a:r>
            <a:r>
              <a:rPr lang="en-GB" sz="2400" smtClean="0">
                <a:solidFill>
                  <a:srgbClr val="FF0000"/>
                </a:solidFill>
              </a:rPr>
              <a:t> but  the start radiographs were in INTERCUSPAL POSITION</a:t>
            </a:r>
            <a:endParaRPr lang="en-GB" sz="2400" smtClean="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93186" name="Title 1"/>
          <p:cNvSpPr>
            <a:spLocks noGrp="1"/>
          </p:cNvSpPr>
          <p:nvPr>
            <p:ph type="title"/>
          </p:nvPr>
        </p:nvSpPr>
        <p:spPr>
          <a:xfrm>
            <a:off x="0" y="274638"/>
            <a:ext cx="9144000" cy="1785937"/>
          </a:xfrm>
        </p:spPr>
        <p:txBody>
          <a:bodyPr/>
          <a:lstStyle/>
          <a:p>
            <a:r>
              <a:rPr lang="en-GB" smtClean="0"/>
              <a:t>It would be nice to see an impressive case using this technique</a:t>
            </a:r>
          </a:p>
        </p:txBody>
      </p:sp>
      <p:sp>
        <p:nvSpPr>
          <p:cNvPr id="93187" name="Content Placeholder 2"/>
          <p:cNvSpPr>
            <a:spLocks noGrp="1"/>
          </p:cNvSpPr>
          <p:nvPr>
            <p:ph idx="1"/>
          </p:nvPr>
        </p:nvSpPr>
        <p:spPr>
          <a:xfrm>
            <a:off x="457200" y="1989138"/>
            <a:ext cx="8229600" cy="4137025"/>
          </a:xfrm>
        </p:spPr>
        <p:txBody>
          <a:bodyPr/>
          <a:lstStyle/>
          <a:p>
            <a:r>
              <a:rPr lang="en-GB" smtClean="0"/>
              <a:t>Look at these cases what do you think</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p:cNvSpPr>
            <a:spLocks noGrp="1"/>
          </p:cNvSpPr>
          <p:nvPr>
            <p:ph type="title"/>
          </p:nvPr>
        </p:nvSpPr>
        <p:spPr>
          <a:xfrm>
            <a:off x="457200" y="0"/>
            <a:ext cx="8229600" cy="1125538"/>
          </a:xfrm>
        </p:spPr>
        <p:txBody>
          <a:bodyPr/>
          <a:lstStyle/>
          <a:p>
            <a:r>
              <a:rPr lang="en-GB" smtClean="0"/>
              <a:t>JCO 2011 p 604 Baccetti</a:t>
            </a:r>
          </a:p>
        </p:txBody>
      </p:sp>
      <p:pic>
        <p:nvPicPr>
          <p:cNvPr id="942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125538"/>
            <a:ext cx="2609850"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4213" y="1125538"/>
            <a:ext cx="2584450" cy="285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4888" y="1125538"/>
            <a:ext cx="2603500" cy="287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4" name="Picture 2"/>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20638" y="4149725"/>
            <a:ext cx="2835275" cy="1582738"/>
          </a:xfrm>
        </p:spPr>
      </p:pic>
      <p:pic>
        <p:nvPicPr>
          <p:cNvPr id="9421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87675" y="4149725"/>
            <a:ext cx="2665413" cy="158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95963" y="4221163"/>
            <a:ext cx="2706687"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3742828" y="2102723"/>
            <a:ext cx="1516924" cy="3600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1607594" y="2155867"/>
            <a:ext cx="1309562" cy="3068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C:\Users\user1\Pictures\MP Navigator EX\2012_10_01\IMG.jpg"/>
          <p:cNvPicPr>
            <a:picLocks noChangeAspect="1" noChangeArrowheads="1"/>
          </p:cNvPicPr>
          <p:nvPr/>
        </p:nvPicPr>
        <p:blipFill>
          <a:blip r:embed="rId2">
            <a:extLst>
              <a:ext uri="{28A0092B-C50C-407E-A947-70E740481C1C}">
                <a14:useLocalDpi xmlns:a14="http://schemas.microsoft.com/office/drawing/2010/main" val="0"/>
              </a:ext>
            </a:extLst>
          </a:blip>
          <a:srcRect t="11250" b="5501"/>
          <a:stretch>
            <a:fillRect/>
          </a:stretch>
        </p:blipFill>
        <p:spPr bwMode="auto">
          <a:xfrm>
            <a:off x="0" y="115888"/>
            <a:ext cx="5292725"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5" name="TextBox 2"/>
          <p:cNvSpPr txBox="1">
            <a:spLocks noChangeArrowheads="1"/>
          </p:cNvSpPr>
          <p:nvPr/>
        </p:nvSpPr>
        <p:spPr bwMode="auto">
          <a:xfrm>
            <a:off x="5580063" y="5157788"/>
            <a:ext cx="3563937"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r>
              <a:rPr lang="en-GB" sz="2400">
                <a:latin typeface="Calibri" panose="020F0502020204030204" pitchFamily="34" charset="0"/>
              </a:rPr>
              <a:t>Orthodontic update 2011</a:t>
            </a:r>
          </a:p>
          <a:p>
            <a:pPr eaLnBrk="1" hangingPunct="1"/>
            <a:r>
              <a:rPr lang="en-GB" sz="2400">
                <a:latin typeface="Calibri" panose="020F0502020204030204" pitchFamily="34" charset="0"/>
              </a:rPr>
              <a:t>Misra ,Waring and Malik</a:t>
            </a:r>
          </a:p>
        </p:txBody>
      </p:sp>
      <p:sp>
        <p:nvSpPr>
          <p:cNvPr id="4" name="Rectangle 3"/>
          <p:cNvSpPr/>
          <p:nvPr/>
        </p:nvSpPr>
        <p:spPr>
          <a:xfrm>
            <a:off x="3059113" y="5805488"/>
            <a:ext cx="2233612" cy="863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80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18434" name="Title 6"/>
          <p:cNvSpPr>
            <a:spLocks noGrp="1"/>
          </p:cNvSpPr>
          <p:nvPr>
            <p:ph type="title"/>
          </p:nvPr>
        </p:nvSpPr>
        <p:spPr/>
        <p:txBody>
          <a:bodyPr/>
          <a:lstStyle/>
          <a:p>
            <a:r>
              <a:rPr lang="en-GB" smtClean="0"/>
              <a:t>So for maximum good looks</a:t>
            </a:r>
          </a:p>
        </p:txBody>
      </p:sp>
      <p:sp>
        <p:nvSpPr>
          <p:cNvPr id="18435" name="Content Placeholder 7"/>
          <p:cNvSpPr>
            <a:spLocks noGrp="1"/>
          </p:cNvSpPr>
          <p:nvPr>
            <p:ph idx="1"/>
          </p:nvPr>
        </p:nvSpPr>
        <p:spPr/>
        <p:txBody>
          <a:bodyPr/>
          <a:lstStyle/>
          <a:p>
            <a:r>
              <a:rPr lang="en-GB" smtClean="0"/>
              <a:t>Go for average with a smile</a:t>
            </a:r>
          </a:p>
          <a:p>
            <a:r>
              <a:rPr lang="en-GB" smtClean="0"/>
              <a:t>But remember a smile is a peculiarly human trait . When animals show their teeth it is a sign of aggression.</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p:cNvPicPr>
            <a:picLocks noChangeAspect="1" noChangeArrowheads="1"/>
          </p:cNvPicPr>
          <p:nvPr>
            <p:ph type="ctrTitle"/>
          </p:nvPr>
        </p:nvPicPr>
        <p:blipFill>
          <a:blip r:embed="rId2">
            <a:extLst>
              <a:ext uri="{28A0092B-C50C-407E-A947-70E740481C1C}">
                <a14:useLocalDpi xmlns:a14="http://schemas.microsoft.com/office/drawing/2010/main" val="0"/>
              </a:ext>
            </a:extLst>
          </a:blip>
          <a:srcRect/>
          <a:stretch>
            <a:fillRect/>
          </a:stretch>
        </p:blipFill>
        <p:spPr>
          <a:xfrm>
            <a:off x="619125" y="836613"/>
            <a:ext cx="7672388" cy="3313112"/>
          </a:xfrm>
          <a:noFill/>
        </p:spPr>
      </p:pic>
      <p:pic>
        <p:nvPicPr>
          <p:cNvPr id="9625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4437063"/>
            <a:ext cx="822960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0" name="TextBox 3"/>
          <p:cNvSpPr txBox="1">
            <a:spLocks noChangeArrowheads="1"/>
          </p:cNvSpPr>
          <p:nvPr/>
        </p:nvSpPr>
        <p:spPr bwMode="auto">
          <a:xfrm>
            <a:off x="2195513" y="404813"/>
            <a:ext cx="6337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r>
              <a:rPr lang="en-GB" sz="1800"/>
              <a:t>Mandall </a:t>
            </a:r>
            <a:r>
              <a:rPr lang="en-GB" sz="1800" i="1"/>
              <a:t>et al</a:t>
            </a:r>
            <a:r>
              <a:rPr lang="en-GB" sz="1800" i="1">
                <a:solidFill>
                  <a:srgbClr val="FF0000"/>
                </a:solidFill>
              </a:rPr>
              <a:t> START PICTURE  NOT IN RCP</a:t>
            </a:r>
            <a:endParaRPr lang="en-GB" sz="1800"/>
          </a:p>
        </p:txBody>
      </p:sp>
      <p:sp>
        <p:nvSpPr>
          <p:cNvPr id="8" name="Rectangle 7"/>
          <p:cNvSpPr/>
          <p:nvPr/>
        </p:nvSpPr>
        <p:spPr>
          <a:xfrm>
            <a:off x="7092280" y="1916832"/>
            <a:ext cx="864096" cy="2880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2127548" y="2461865"/>
            <a:ext cx="864096" cy="2880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4500067" y="2204864"/>
            <a:ext cx="864096" cy="2880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p:cNvSpPr>
          <p:nvPr>
            <p:ph type="title"/>
          </p:nvPr>
        </p:nvSpPr>
        <p:spPr/>
        <p:txBody>
          <a:bodyPr/>
          <a:lstStyle/>
          <a:p>
            <a:r>
              <a:rPr lang="en-GB" smtClean="0"/>
              <a:t>JCO 2011 p 19 Wilmes</a:t>
            </a:r>
            <a:br>
              <a:rPr lang="en-GB" smtClean="0"/>
            </a:br>
            <a:endParaRPr lang="en-GB" smtClean="0"/>
          </a:p>
        </p:txBody>
      </p:sp>
      <p:pic>
        <p:nvPicPr>
          <p:cNvPr id="97283" name="Picture 4"/>
          <p:cNvPicPr>
            <a:picLocks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1125538"/>
            <a:ext cx="2828925" cy="3135312"/>
          </a:xfrm>
          <a:noFill/>
        </p:spPr>
      </p:pic>
      <p:pic>
        <p:nvPicPr>
          <p:cNvPr id="9728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425" y="1268413"/>
            <a:ext cx="3097213" cy="309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6238" y="2205038"/>
            <a:ext cx="2952750" cy="207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6"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87675" y="4941888"/>
            <a:ext cx="3024188" cy="165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7"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8225" y="4941888"/>
            <a:ext cx="3025775" cy="167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8"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941888"/>
            <a:ext cx="2951163" cy="163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1691680" y="2208486"/>
            <a:ext cx="864096" cy="2880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Subtitle 2"/>
          <p:cNvSpPr>
            <a:spLocks noGrp="1"/>
          </p:cNvSpPr>
          <p:nvPr>
            <p:ph type="subTitle" idx="1"/>
          </p:nvPr>
        </p:nvSpPr>
        <p:spPr>
          <a:xfrm>
            <a:off x="1258888" y="5949950"/>
            <a:ext cx="6400800" cy="671513"/>
          </a:xfrm>
        </p:spPr>
        <p:txBody>
          <a:bodyPr/>
          <a:lstStyle/>
          <a:p>
            <a:pPr>
              <a:lnSpc>
                <a:spcPct val="80000"/>
              </a:lnSpc>
            </a:pPr>
            <a:endParaRPr lang="en-GB" sz="1000" smtClean="0">
              <a:solidFill>
                <a:srgbClr val="898989"/>
              </a:solidFill>
            </a:endParaRPr>
          </a:p>
          <a:p>
            <a:pPr>
              <a:lnSpc>
                <a:spcPct val="80000"/>
              </a:lnSpc>
            </a:pPr>
            <a:endParaRPr lang="en-GB" sz="1000" smtClean="0">
              <a:solidFill>
                <a:srgbClr val="898989"/>
              </a:solidFill>
            </a:endParaRPr>
          </a:p>
          <a:p>
            <a:pPr>
              <a:lnSpc>
                <a:spcPct val="80000"/>
              </a:lnSpc>
            </a:pPr>
            <a:r>
              <a:rPr lang="en-GB" sz="2000" smtClean="0">
                <a:solidFill>
                  <a:schemeClr val="tx1"/>
                </a:solidFill>
              </a:rPr>
              <a:t>JCO 2011 pg 19 Wilmes</a:t>
            </a:r>
          </a:p>
        </p:txBody>
      </p:sp>
      <p:pic>
        <p:nvPicPr>
          <p:cNvPr id="9830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36513"/>
            <a:ext cx="3600450" cy="375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263" y="-28575"/>
            <a:ext cx="3671887" cy="375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0" name="Picture 4"/>
          <p:cNvPicPr>
            <a:picLocks noChangeAspect="1" noChangeArrowheads="1"/>
          </p:cNvPicPr>
          <p:nvPr/>
        </p:nvPicPr>
        <p:blipFill>
          <a:blip r:embed="rId4">
            <a:extLst>
              <a:ext uri="{28A0092B-C50C-407E-A947-70E740481C1C}">
                <a14:useLocalDpi xmlns:a14="http://schemas.microsoft.com/office/drawing/2010/main" val="0"/>
              </a:ext>
            </a:extLst>
          </a:blip>
          <a:srcRect t="5681"/>
          <a:stretch>
            <a:fillRect/>
          </a:stretch>
        </p:blipFill>
        <p:spPr bwMode="auto">
          <a:xfrm>
            <a:off x="0" y="3933825"/>
            <a:ext cx="3276600" cy="220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1" name="Picture 5"/>
          <p:cNvPicPr>
            <a:picLocks noChangeAspect="1" noChangeArrowheads="1"/>
          </p:cNvPicPr>
          <p:nvPr/>
        </p:nvPicPr>
        <p:blipFill>
          <a:blip r:embed="rId5">
            <a:extLst>
              <a:ext uri="{28A0092B-C50C-407E-A947-70E740481C1C}">
                <a14:useLocalDpi xmlns:a14="http://schemas.microsoft.com/office/drawing/2010/main" val="0"/>
              </a:ext>
            </a:extLst>
          </a:blip>
          <a:srcRect l="16200"/>
          <a:stretch>
            <a:fillRect/>
          </a:stretch>
        </p:blipFill>
        <p:spPr bwMode="auto">
          <a:xfrm>
            <a:off x="3348038" y="3933825"/>
            <a:ext cx="2592387" cy="220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1863" y="3933825"/>
            <a:ext cx="3132137"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2414092" y="1268760"/>
            <a:ext cx="864096" cy="2880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ctrTitle"/>
          </p:nvPr>
        </p:nvSpPr>
        <p:spPr/>
        <p:txBody>
          <a:bodyPr/>
          <a:lstStyle/>
          <a:p>
            <a:pPr eaLnBrk="1" hangingPunct="1"/>
            <a:r>
              <a:rPr lang="en-GB" smtClean="0"/>
              <a:t>WAIT A MINUTE </a:t>
            </a:r>
          </a:p>
        </p:txBody>
      </p:sp>
      <p:sp>
        <p:nvSpPr>
          <p:cNvPr id="99331" name="Subtitle 2"/>
          <p:cNvSpPr>
            <a:spLocks noGrp="1"/>
          </p:cNvSpPr>
          <p:nvPr>
            <p:ph type="subTitle" idx="1"/>
          </p:nvPr>
        </p:nvSpPr>
        <p:spPr/>
        <p:txBody>
          <a:bodyPr/>
          <a:lstStyle/>
          <a:p>
            <a:pPr eaLnBrk="1" hangingPunct="1"/>
            <a:r>
              <a:rPr lang="en-GB" smtClean="0">
                <a:solidFill>
                  <a:srgbClr val="FF0000"/>
                </a:solidFill>
              </a:rPr>
              <a:t>AREN’T YOU JUST AS BAD?</a:t>
            </a:r>
          </a:p>
          <a:p>
            <a:pPr eaLnBrk="1" hangingPunct="1"/>
            <a:endParaRPr lang="en-GB" smtClean="0">
              <a:solidFill>
                <a:srgbClr val="FF0000"/>
              </a:solidFill>
            </a:endParaRPr>
          </a:p>
          <a:p>
            <a:pPr eaLnBrk="1" hangingPunct="1"/>
            <a:r>
              <a:rPr lang="en-GB" smtClean="0">
                <a:solidFill>
                  <a:srgbClr val="FF0000"/>
                </a:solidFill>
              </a:rPr>
              <a:t>This case uses simple splints to correct a class III malocclusions</a:t>
            </a: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4572000" y="1397000"/>
          <a:ext cx="3887788" cy="4525965"/>
        </p:xfrm>
        <a:graphic>
          <a:graphicData uri="http://schemas.openxmlformats.org/drawingml/2006/table">
            <a:tbl>
              <a:tblPr/>
              <a:tblGrid>
                <a:gridCol w="1943894"/>
                <a:gridCol w="1943894"/>
              </a:tblGrid>
              <a:tr h="64611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GB" sz="2000" b="0" i="0" u="none" strike="noStrike" cap="none" normalizeH="0" baseline="0" dirty="0" smtClean="0">
                          <a:ln>
                            <a:noFill/>
                          </a:ln>
                          <a:solidFill>
                            <a:schemeClr val="tx1"/>
                          </a:solidFill>
                          <a:effectLst/>
                          <a:latin typeface="Arial" charset="0"/>
                        </a:rPr>
                        <a:t>SNA</a:t>
                      </a:r>
                    </a:p>
                  </a:txBody>
                  <a:tcPr marL="91425" marR="914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GB" sz="2000" b="0" i="0" u="none" strike="noStrike" cap="none" normalizeH="0" baseline="0" dirty="0" smtClean="0">
                          <a:ln>
                            <a:noFill/>
                          </a:ln>
                          <a:solidFill>
                            <a:schemeClr val="tx1"/>
                          </a:solidFill>
                          <a:effectLst/>
                          <a:latin typeface="Arial" charset="0"/>
                        </a:rPr>
                        <a:t>80</a:t>
                      </a:r>
                    </a:p>
                  </a:txBody>
                  <a:tcPr marL="91425" marR="914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77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GB" sz="2000" b="0" i="0" u="none" strike="noStrike" cap="none" normalizeH="0" baseline="0" dirty="0" smtClean="0">
                          <a:ln>
                            <a:noFill/>
                          </a:ln>
                          <a:solidFill>
                            <a:schemeClr val="tx1"/>
                          </a:solidFill>
                          <a:effectLst/>
                          <a:latin typeface="Arial" charset="0"/>
                        </a:rPr>
                        <a:t>SNB</a:t>
                      </a:r>
                    </a:p>
                  </a:txBody>
                  <a:tcPr marL="91425" marR="914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GB" sz="2000" b="0" i="0" u="none" strike="noStrike" cap="none" normalizeH="0" baseline="0" dirty="0" smtClean="0">
                          <a:ln>
                            <a:noFill/>
                          </a:ln>
                          <a:solidFill>
                            <a:schemeClr val="tx1"/>
                          </a:solidFill>
                          <a:effectLst/>
                          <a:latin typeface="Arial" charset="0"/>
                        </a:rPr>
                        <a:t>84</a:t>
                      </a:r>
                    </a:p>
                  </a:txBody>
                  <a:tcPr marL="91425" marR="914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611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rPr>
                        <a:t>ANB</a:t>
                      </a:r>
                    </a:p>
                  </a:txBody>
                  <a:tcPr marL="91425" marR="914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rPr>
                        <a:t>-4</a:t>
                      </a:r>
                    </a:p>
                  </a:txBody>
                  <a:tcPr marL="91425" marR="914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611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rPr>
                        <a:t>UI</a:t>
                      </a:r>
                    </a:p>
                  </a:txBody>
                  <a:tcPr marL="91425" marR="914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rPr>
                        <a:t>111</a:t>
                      </a:r>
                    </a:p>
                  </a:txBody>
                  <a:tcPr marL="91425" marR="914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611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rPr>
                        <a:t>LI</a:t>
                      </a:r>
                    </a:p>
                  </a:txBody>
                  <a:tcPr marL="91425" marR="914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rPr>
                        <a:t>90</a:t>
                      </a:r>
                    </a:p>
                  </a:txBody>
                  <a:tcPr marL="91425" marR="914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77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Arial" charset="0"/>
                        </a:rPr>
                        <a:t>LiAPo</a:t>
                      </a:r>
                    </a:p>
                  </a:txBody>
                  <a:tcPr marL="91425" marR="914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GB" sz="2000" b="0" i="0" u="none" strike="noStrike" cap="none" normalizeH="0" baseline="0" dirty="0" smtClean="0">
                          <a:ln>
                            <a:noFill/>
                          </a:ln>
                          <a:solidFill>
                            <a:schemeClr val="tx1"/>
                          </a:solidFill>
                          <a:effectLst/>
                          <a:latin typeface="Arial" charset="0"/>
                        </a:rPr>
                        <a:t>+2</a:t>
                      </a:r>
                    </a:p>
                  </a:txBody>
                  <a:tcPr marL="91425" marR="914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611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rPr>
                        <a:t>MM</a:t>
                      </a:r>
                    </a:p>
                  </a:txBody>
                  <a:tcPr marL="91425" marR="914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rPr>
                        <a:t>18</a:t>
                      </a:r>
                    </a:p>
                  </a:txBody>
                  <a:tcPr marL="91425" marR="914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100380" name="Picture 5"/>
          <p:cNvPicPr>
            <a:picLocks noChangeAspect="1" noChangeArrowheads="1"/>
          </p:cNvPicPr>
          <p:nvPr/>
        </p:nvPicPr>
        <p:blipFill>
          <a:blip r:embed="rId2">
            <a:extLst>
              <a:ext uri="{28A0092B-C50C-407E-A947-70E740481C1C}">
                <a14:useLocalDpi xmlns:a14="http://schemas.microsoft.com/office/drawing/2010/main" val="0"/>
              </a:ext>
            </a:extLst>
          </a:blip>
          <a:srcRect l="43715" t="10936" r="10892" b="3125"/>
          <a:stretch>
            <a:fillRect/>
          </a:stretch>
        </p:blipFill>
        <p:spPr bwMode="auto">
          <a:xfrm>
            <a:off x="323850" y="115888"/>
            <a:ext cx="3190875"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81" name="TextBox 4"/>
          <p:cNvSpPr txBox="1">
            <a:spLocks noChangeArrowheads="1"/>
          </p:cNvSpPr>
          <p:nvPr/>
        </p:nvSpPr>
        <p:spPr bwMode="auto">
          <a:xfrm>
            <a:off x="4643438" y="404813"/>
            <a:ext cx="28813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cs typeface="Arial" panose="020B0604020202020204" pitchFamily="34" charset="0"/>
              </a:defRPr>
            </a:lvl1pPr>
            <a:lvl2pPr marL="742950" indent="-285750" eaLnBrk="0" hangingPunct="0">
              <a:defRPr sz="2800">
                <a:solidFill>
                  <a:schemeClr val="tx1"/>
                </a:solidFill>
                <a:latin typeface="Arial" panose="020B0604020202020204" pitchFamily="34" charset="0"/>
                <a:cs typeface="Arial" panose="020B0604020202020204" pitchFamily="34" charset="0"/>
              </a:defRPr>
            </a:lvl2pPr>
            <a:lvl3pPr marL="1143000" indent="-228600" eaLnBrk="0" hangingPunct="0">
              <a:defRPr sz="2800">
                <a:solidFill>
                  <a:schemeClr val="tx1"/>
                </a:solidFill>
                <a:latin typeface="Arial" panose="020B0604020202020204" pitchFamily="34" charset="0"/>
                <a:cs typeface="Arial" panose="020B0604020202020204" pitchFamily="34" charset="0"/>
              </a:defRPr>
            </a:lvl3pPr>
            <a:lvl4pPr marL="1600200" indent="-228600" eaLnBrk="0" hangingPunct="0">
              <a:defRPr sz="2800">
                <a:solidFill>
                  <a:schemeClr val="tx1"/>
                </a:solidFill>
                <a:latin typeface="Arial" panose="020B0604020202020204" pitchFamily="34" charset="0"/>
                <a:cs typeface="Arial" panose="020B0604020202020204" pitchFamily="34" charset="0"/>
              </a:defRPr>
            </a:lvl4pPr>
            <a:lvl5pPr marL="2057400" indent="-228600" eaLnBrk="0" hangingPunct="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r>
              <a:rPr lang="en-GB" sz="1800">
                <a:latin typeface="Calibri" panose="020F0502020204030204" pitchFamily="34" charset="0"/>
              </a:rPr>
              <a:t>J.S</a:t>
            </a:r>
          </a:p>
        </p:txBody>
      </p:sp>
      <p:pic>
        <p:nvPicPr>
          <p:cNvPr id="100382" name="Picture 2"/>
          <p:cNvPicPr>
            <a:picLocks noChangeAspect="1" noChangeArrowheads="1"/>
          </p:cNvPicPr>
          <p:nvPr/>
        </p:nvPicPr>
        <p:blipFill>
          <a:blip r:embed="rId3">
            <a:extLst>
              <a:ext uri="{28A0092B-C50C-407E-A947-70E740481C1C}">
                <a14:useLocalDpi xmlns:a14="http://schemas.microsoft.com/office/drawing/2010/main" val="0"/>
              </a:ext>
            </a:extLst>
          </a:blip>
          <a:srcRect r="59390" b="41553"/>
          <a:stretch>
            <a:fillRect/>
          </a:stretch>
        </p:blipFill>
        <p:spPr bwMode="auto">
          <a:xfrm>
            <a:off x="395288" y="3357563"/>
            <a:ext cx="3114675" cy="335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2483768" y="4891534"/>
            <a:ext cx="864096" cy="2880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pPr eaLnBrk="1" hangingPunct="1"/>
            <a:r>
              <a:rPr lang="en-GB" smtClean="0"/>
              <a:t>JS 12yrs 4 months</a:t>
            </a:r>
          </a:p>
        </p:txBody>
      </p:sp>
      <p:pic>
        <p:nvPicPr>
          <p:cNvPr id="101379" name="Picture 4" descr="DSC_0010"/>
          <p:cNvPicPr>
            <a:picLocks noChangeAspect="1" noChangeArrowheads="1"/>
          </p:cNvPicPr>
          <p:nvPr/>
        </p:nvPicPr>
        <p:blipFill>
          <a:blip r:embed="rId2">
            <a:extLst>
              <a:ext uri="{28A0092B-C50C-407E-A947-70E740481C1C}">
                <a14:useLocalDpi xmlns:a14="http://schemas.microsoft.com/office/drawing/2010/main" val="0"/>
              </a:ext>
            </a:extLst>
          </a:blip>
          <a:srcRect l="3581" t="15991" b="11993"/>
          <a:stretch>
            <a:fillRect/>
          </a:stretch>
        </p:blipFill>
        <p:spPr bwMode="auto">
          <a:xfrm>
            <a:off x="1763713" y="4149725"/>
            <a:ext cx="4968875" cy="248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0" name="Picture 5" descr="DSC_0011"/>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l="8788" t="15732" r="10454" b="10815"/>
          <a:stretch>
            <a:fillRect/>
          </a:stretch>
        </p:blipFill>
        <p:spPr>
          <a:xfrm>
            <a:off x="4341813" y="1412875"/>
            <a:ext cx="4257675" cy="2592388"/>
          </a:xfrm>
        </p:spPr>
      </p:pic>
      <p:pic>
        <p:nvPicPr>
          <p:cNvPr id="101381" name="Picture 6" descr="DSC_0014"/>
          <p:cNvPicPr>
            <a:picLocks noChangeAspect="1" noChangeArrowheads="1"/>
          </p:cNvPicPr>
          <p:nvPr/>
        </p:nvPicPr>
        <p:blipFill>
          <a:blip r:embed="rId4">
            <a:extLst>
              <a:ext uri="{28A0092B-C50C-407E-A947-70E740481C1C}">
                <a14:useLocalDpi xmlns:a14="http://schemas.microsoft.com/office/drawing/2010/main" val="0"/>
              </a:ext>
            </a:extLst>
          </a:blip>
          <a:srcRect l="8205" t="14687" r="14745" b="14308"/>
          <a:stretch>
            <a:fillRect/>
          </a:stretch>
        </p:blipFill>
        <p:spPr bwMode="auto">
          <a:xfrm>
            <a:off x="55563" y="1412875"/>
            <a:ext cx="4156075" cy="256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3" name="Picture 8" descr="JS_kk_0036"/>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l="10966" t="16037" b="9906"/>
          <a:stretch>
            <a:fillRect/>
          </a:stretch>
        </p:blipFill>
        <p:spPr>
          <a:xfrm>
            <a:off x="107950" y="1557338"/>
            <a:ext cx="4387850" cy="2433637"/>
          </a:xfrm>
        </p:spPr>
      </p:pic>
      <p:pic>
        <p:nvPicPr>
          <p:cNvPr id="102404" name="Picture 12" descr="JS_mm_0034"/>
          <p:cNvPicPr>
            <a:picLocks noGrp="1" noChangeAspect="1" noChangeArrowheads="1"/>
          </p:cNvPicPr>
          <p:nvPr>
            <p:ph sz="quarter" idx="3"/>
          </p:nvPr>
        </p:nvPicPr>
        <p:blipFill>
          <a:blip r:embed="rId3" cstate="print">
            <a:extLst>
              <a:ext uri="{28A0092B-C50C-407E-A947-70E740481C1C}">
                <a14:useLocalDpi xmlns:a14="http://schemas.microsoft.com/office/drawing/2010/main" val="0"/>
              </a:ext>
            </a:extLst>
          </a:blip>
          <a:srcRect t="9651" r="1935" b="4790"/>
          <a:stretch>
            <a:fillRect/>
          </a:stretch>
        </p:blipFill>
        <p:spPr>
          <a:xfrm>
            <a:off x="2484438" y="4221163"/>
            <a:ext cx="4321175" cy="2513012"/>
          </a:xfrm>
        </p:spPr>
      </p:pic>
      <p:pic>
        <p:nvPicPr>
          <p:cNvPr id="102405" name="Picture 14" descr="JS_ll_0039"/>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l="5856" t="17792" r="3725" b="9732"/>
          <a:stretch>
            <a:fillRect/>
          </a:stretch>
        </p:blipFill>
        <p:spPr>
          <a:xfrm>
            <a:off x="4606925" y="1557338"/>
            <a:ext cx="4357688" cy="2398712"/>
          </a:xfrm>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7" name="Picture 8" descr="JS_k_0051"/>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57200" y="2516188"/>
            <a:ext cx="4038600" cy="2692400"/>
          </a:xfrm>
        </p:spPr>
      </p:pic>
      <p:pic>
        <p:nvPicPr>
          <p:cNvPr id="103428" name="Picture 9" descr="JS_l_0053"/>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5027613" y="1600200"/>
            <a:ext cx="3279775" cy="2185988"/>
          </a:xfrm>
        </p:spPr>
      </p:pic>
      <p:pic>
        <p:nvPicPr>
          <p:cNvPr id="103429" name="Picture 10" descr="JS_m_0048"/>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5026025" y="3938588"/>
            <a:ext cx="3281363" cy="2187575"/>
          </a:xfrm>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4"/>
          <p:cNvSpPr>
            <a:spLocks noGrp="1" noChangeArrowheads="1"/>
          </p:cNvSpPr>
          <p:nvPr>
            <p:ph type="title"/>
          </p:nvPr>
        </p:nvSpPr>
        <p:spPr/>
        <p:txBody>
          <a:bodyPr/>
          <a:lstStyle/>
          <a:p>
            <a:pPr algn="r" eaLnBrk="1" hangingPunct="1"/>
            <a:r>
              <a:rPr lang="en-US" sz="800" smtClean="0"/>
              <a:t>JS11</a:t>
            </a:r>
          </a:p>
        </p:txBody>
      </p:sp>
      <p:sp>
        <p:nvSpPr>
          <p:cNvPr id="104451" name="Rectangle 5"/>
          <p:cNvSpPr>
            <a:spLocks noGrp="1" noChangeArrowheads="1"/>
          </p:cNvSpPr>
          <p:nvPr>
            <p:ph sz="quarter" idx="1"/>
          </p:nvPr>
        </p:nvSpPr>
        <p:spPr/>
        <p:txBody>
          <a:bodyPr/>
          <a:lstStyle/>
          <a:p>
            <a:pPr eaLnBrk="1" hangingPunct="1"/>
            <a:endParaRPr lang="en-GB" sz="2400" smtClean="0"/>
          </a:p>
        </p:txBody>
      </p:sp>
      <p:sp>
        <p:nvSpPr>
          <p:cNvPr id="104453" name="Rectangle 7"/>
          <p:cNvSpPr>
            <a:spLocks noGrp="1" noChangeArrowheads="1"/>
          </p:cNvSpPr>
          <p:nvPr>
            <p:ph sz="half" idx="3"/>
          </p:nvPr>
        </p:nvSpPr>
        <p:spPr/>
        <p:txBody>
          <a:bodyPr/>
          <a:lstStyle/>
          <a:p>
            <a:pPr eaLnBrk="1" hangingPunct="1"/>
            <a:endParaRPr lang="en-GB" sz="2800" smtClean="0"/>
          </a:p>
        </p:txBody>
      </p:sp>
      <p:pic>
        <p:nvPicPr>
          <p:cNvPr id="104454" name="Picture 9" descr="10.07.22.11 :: OT :: SC Study Series 1"/>
          <p:cNvPicPr>
            <a:picLocks noChangeAspect="1" noChangeArrowheads="1"/>
          </p:cNvPicPr>
          <p:nvPr/>
        </p:nvPicPr>
        <p:blipFill>
          <a:blip r:embed="rId2">
            <a:extLst>
              <a:ext uri="{28A0092B-C50C-407E-A947-70E740481C1C}">
                <a14:useLocalDpi xmlns:a14="http://schemas.microsoft.com/office/drawing/2010/main" val="0"/>
              </a:ext>
            </a:extLst>
          </a:blip>
          <a:srcRect l="5286" t="18608" r="13641" b="12405"/>
          <a:stretch>
            <a:fillRect/>
          </a:stretch>
        </p:blipFill>
        <p:spPr bwMode="auto">
          <a:xfrm>
            <a:off x="611188" y="1557338"/>
            <a:ext cx="3887787" cy="219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5" name="Picture 11" descr="10.07.22.11 :: OT :: SC Study Series 1"/>
          <p:cNvPicPr>
            <a:picLocks noChangeAspect="1" noChangeArrowheads="1"/>
          </p:cNvPicPr>
          <p:nvPr/>
        </p:nvPicPr>
        <p:blipFill>
          <a:blip r:embed="rId3">
            <a:extLst>
              <a:ext uri="{28A0092B-C50C-407E-A947-70E740481C1C}">
                <a14:useLocalDpi xmlns:a14="http://schemas.microsoft.com/office/drawing/2010/main" val="0"/>
              </a:ext>
            </a:extLst>
          </a:blip>
          <a:srcRect l="14108" t="21182" r="17751" b="25688"/>
          <a:stretch>
            <a:fillRect/>
          </a:stretch>
        </p:blipFill>
        <p:spPr bwMode="auto">
          <a:xfrm>
            <a:off x="4572000" y="1557338"/>
            <a:ext cx="4176713" cy="216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6" name="Picture 13" descr="10.07.22.11 :: OT :: SC Study Series 1"/>
          <p:cNvPicPr>
            <a:picLocks noChangeAspect="1" noChangeArrowheads="1"/>
          </p:cNvPicPr>
          <p:nvPr/>
        </p:nvPicPr>
        <p:blipFill>
          <a:blip r:embed="rId4">
            <a:extLst>
              <a:ext uri="{28A0092B-C50C-407E-A947-70E740481C1C}">
                <a14:useLocalDpi xmlns:a14="http://schemas.microsoft.com/office/drawing/2010/main" val="0"/>
              </a:ext>
            </a:extLst>
          </a:blip>
          <a:srcRect l="5286" t="13283" b="20363"/>
          <a:stretch>
            <a:fillRect/>
          </a:stretch>
        </p:blipFill>
        <p:spPr bwMode="auto">
          <a:xfrm>
            <a:off x="1547813" y="3860800"/>
            <a:ext cx="6121400" cy="284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4"/>
          <p:cNvSpPr>
            <a:spLocks noGrp="1" noChangeArrowheads="1"/>
          </p:cNvSpPr>
          <p:nvPr>
            <p:ph type="title"/>
          </p:nvPr>
        </p:nvSpPr>
        <p:spPr/>
        <p:txBody>
          <a:bodyPr/>
          <a:lstStyle/>
          <a:p>
            <a:pPr eaLnBrk="1" hangingPunct="1"/>
            <a:r>
              <a:rPr lang="en-GB" smtClean="0"/>
              <a:t>JS Aged 15</a:t>
            </a:r>
          </a:p>
        </p:txBody>
      </p:sp>
      <p:sp>
        <p:nvSpPr>
          <p:cNvPr id="105475" name="Rectangle 5"/>
          <p:cNvSpPr>
            <a:spLocks noGrp="1" noChangeArrowheads="1"/>
          </p:cNvSpPr>
          <p:nvPr>
            <p:ph sz="quarter" idx="1"/>
          </p:nvPr>
        </p:nvSpPr>
        <p:spPr/>
        <p:txBody>
          <a:bodyPr/>
          <a:lstStyle/>
          <a:p>
            <a:pPr eaLnBrk="1" hangingPunct="1"/>
            <a:endParaRPr lang="en-GB" sz="2400" smtClean="0"/>
          </a:p>
        </p:txBody>
      </p:sp>
      <p:sp>
        <p:nvSpPr>
          <p:cNvPr id="105477" name="Rectangle 7"/>
          <p:cNvSpPr>
            <a:spLocks noGrp="1" noChangeArrowheads="1"/>
          </p:cNvSpPr>
          <p:nvPr>
            <p:ph sz="half" idx="3"/>
          </p:nvPr>
        </p:nvSpPr>
        <p:spPr/>
        <p:txBody>
          <a:bodyPr/>
          <a:lstStyle/>
          <a:p>
            <a:pPr eaLnBrk="1" hangingPunct="1"/>
            <a:endParaRPr lang="en-GB" sz="2800" smtClean="0"/>
          </a:p>
        </p:txBody>
      </p:sp>
      <p:pic>
        <p:nvPicPr>
          <p:cNvPr id="105478" name="Picture 9" descr="11.01.28.16 :: OT :: SC Study Series 1"/>
          <p:cNvPicPr>
            <a:picLocks noChangeAspect="1" noChangeArrowheads="1"/>
          </p:cNvPicPr>
          <p:nvPr/>
        </p:nvPicPr>
        <p:blipFill>
          <a:blip r:embed="rId2">
            <a:extLst>
              <a:ext uri="{28A0092B-C50C-407E-A947-70E740481C1C}">
                <a14:useLocalDpi xmlns:a14="http://schemas.microsoft.com/office/drawing/2010/main" val="0"/>
              </a:ext>
            </a:extLst>
          </a:blip>
          <a:srcRect l="5286" t="15974" r="11855" b="12405"/>
          <a:stretch>
            <a:fillRect/>
          </a:stretch>
        </p:blipFill>
        <p:spPr bwMode="auto">
          <a:xfrm>
            <a:off x="179388" y="1196975"/>
            <a:ext cx="4392612" cy="252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9" name="Picture 11" descr="11.01.28.16 :: OT :: SC Study Series 1"/>
          <p:cNvPicPr>
            <a:picLocks noChangeAspect="1" noChangeArrowheads="1"/>
          </p:cNvPicPr>
          <p:nvPr/>
        </p:nvPicPr>
        <p:blipFill>
          <a:blip r:embed="rId3">
            <a:extLst>
              <a:ext uri="{28A0092B-C50C-407E-A947-70E740481C1C}">
                <a14:useLocalDpi xmlns:a14="http://schemas.microsoft.com/office/drawing/2010/main" val="0"/>
              </a:ext>
            </a:extLst>
          </a:blip>
          <a:srcRect l="8823" t="13400" r="8318" b="14922"/>
          <a:stretch>
            <a:fillRect/>
          </a:stretch>
        </p:blipFill>
        <p:spPr bwMode="auto">
          <a:xfrm>
            <a:off x="4643438" y="1196975"/>
            <a:ext cx="4356100" cy="250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80" name="Picture 13" descr="11.01.28.16 :: OT :: SC Study Series 1"/>
          <p:cNvPicPr>
            <a:picLocks noChangeAspect="1" noChangeArrowheads="1"/>
          </p:cNvPicPr>
          <p:nvPr/>
        </p:nvPicPr>
        <p:blipFill>
          <a:blip r:embed="rId4">
            <a:extLst>
              <a:ext uri="{28A0092B-C50C-407E-A947-70E740481C1C}">
                <a14:useLocalDpi xmlns:a14="http://schemas.microsoft.com/office/drawing/2010/main" val="0"/>
              </a:ext>
            </a:extLst>
          </a:blip>
          <a:srcRect t="13283" r="3032" b="15038"/>
          <a:stretch>
            <a:fillRect/>
          </a:stretch>
        </p:blipFill>
        <p:spPr bwMode="auto">
          <a:xfrm>
            <a:off x="1619250" y="3789363"/>
            <a:ext cx="5905500" cy="289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4173</Words>
  <Application>Microsoft Office PowerPoint</Application>
  <PresentationFormat>On-screen Show (4:3)</PresentationFormat>
  <Paragraphs>643</Paragraphs>
  <Slides>166</Slides>
  <Notes>1</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166</vt:i4>
      </vt:variant>
    </vt:vector>
  </HeadingPairs>
  <TitlesOfParts>
    <vt:vector size="173" baseType="lpstr">
      <vt:lpstr>Arial</vt:lpstr>
      <vt:lpstr>Calibri</vt:lpstr>
      <vt:lpstr>Wingdings</vt:lpstr>
      <vt:lpstr>inherit</vt:lpstr>
      <vt:lpstr>Times</vt:lpstr>
      <vt:lpstr>Office Theme</vt:lpstr>
      <vt:lpstr>Microsoft Office Excel Chart</vt:lpstr>
      <vt:lpstr>Version with text for web –site  added text on pink slides</vt:lpstr>
      <vt:lpstr>Francis Galton 1822-1911</vt:lpstr>
      <vt:lpstr>Francis Galton</vt:lpstr>
      <vt:lpstr>PowerPoint Presentation</vt:lpstr>
      <vt:lpstr>PowerPoint Presentation</vt:lpstr>
      <vt:lpstr>PowerPoint Presentation</vt:lpstr>
      <vt:lpstr>PowerPoint Presentation</vt:lpstr>
      <vt:lpstr>PowerPoint Presentation</vt:lpstr>
      <vt:lpstr>So for maximum good looks</vt:lpstr>
      <vt:lpstr>PowerPoint Presentation</vt:lpstr>
      <vt:lpstr>PowerPoint Presentation</vt:lpstr>
      <vt:lpstr>However average can be used as a trick</vt:lpstr>
      <vt:lpstr>The trick of averages</vt:lpstr>
      <vt:lpstr>The trick of averages</vt:lpstr>
      <vt:lpstr>PowerPoint Presentation</vt:lpstr>
      <vt:lpstr>Clifford Ballard and Dick Mills</vt:lpstr>
      <vt:lpstr>Mills looked at patients where the lower incisors were proclined during treatment</vt:lpstr>
      <vt:lpstr>What happened afterwards</vt:lpstr>
      <vt:lpstr>PowerPoint Presentation</vt:lpstr>
      <vt:lpstr>PowerPoint Presentation</vt:lpstr>
      <vt:lpstr>So on average they moved to the original position.</vt:lpstr>
      <vt:lpstr>Who was the most famous orthodontist in Australia in 1952?</vt:lpstr>
      <vt:lpstr>PR Begg (sitting behind the empty chair)</vt:lpstr>
      <vt:lpstr>PowerPoint Presentation</vt:lpstr>
      <vt:lpstr>Begg concluded</vt:lpstr>
      <vt:lpstr>PowerPoint Presentation</vt:lpstr>
      <vt:lpstr>Begg was  a towering figure in Australian Orthodontics</vt:lpstr>
      <vt:lpstr>Storey and smith’s results</vt:lpstr>
      <vt:lpstr>PowerPoint Presentation</vt:lpstr>
      <vt:lpstr>PowerPoint Presentation</vt:lpstr>
      <vt:lpstr>PowerPoint Presentation</vt:lpstr>
      <vt:lpstr>Intrusion forces with Ricketts utility</vt:lpstr>
      <vt:lpstr>Which brings us to the next fiction You must open the bite in adults by intrusion</vt:lpstr>
      <vt:lpstr>Actually  I was working in Prof Houston’s department at that time and he never mentioned it to me</vt:lpstr>
      <vt:lpstr>PowerPoint Presentation</vt:lpstr>
      <vt:lpstr>5 years post treatment</vt:lpstr>
      <vt:lpstr>Orthopaedic change</vt:lpstr>
      <vt:lpstr>Tricks with functional appliance</vt:lpstr>
      <vt:lpstr>For over 100 years orthodontists have been claiming that their appliances produced orthopaedic change</vt:lpstr>
      <vt:lpstr>PowerPoint Presentation</vt:lpstr>
      <vt:lpstr>PowerPoint Presentation</vt:lpstr>
      <vt:lpstr>PowerPoint Presentation</vt:lpstr>
      <vt:lpstr>But do we even know if camouflage TREATMENT IS A BAD IDEA?</vt:lpstr>
      <vt:lpstr>At the BOC 1995</vt:lpstr>
      <vt:lpstr>Treated by 7 different methods </vt:lpstr>
      <vt:lpstr>PowerPoint Presentation</vt:lpstr>
      <vt:lpstr>They had the models before and after and tracings of the Ceph</vt:lpstr>
      <vt:lpstr>PowerPoint Presentation</vt:lpstr>
      <vt:lpstr>So it should be possible to tell which case was treated with which appliance.</vt:lpstr>
      <vt:lpstr>50 Orthodontists tried the challenge. </vt:lpstr>
      <vt:lpstr>PowerPoint Presentation</vt:lpstr>
      <vt:lpstr>PowerPoint Presentation</vt:lpstr>
      <vt:lpstr>Surgical case</vt:lpstr>
      <vt:lpstr>At first sight this looks impressive.</vt:lpstr>
      <vt:lpstr>Correct Guess</vt:lpstr>
      <vt:lpstr>Contestants score Nobody got all 7 correct and one orthodontist scored  zero</vt:lpstr>
      <vt:lpstr>Which was the best case?</vt:lpstr>
      <vt:lpstr>Irritating to know</vt:lpstr>
      <vt:lpstr>Normal ANB 2-4⁰with sd 2⁰ the cases show all have an SNA near to 81⁰</vt:lpstr>
      <vt:lpstr>PowerPoint Presentation</vt:lpstr>
      <vt:lpstr>PowerPoint Presentation</vt:lpstr>
      <vt:lpstr>If you couldn't guess the correct one</vt:lpstr>
      <vt:lpstr>PowerPoint Presentation</vt:lpstr>
      <vt:lpstr>Friction and self ligating brackets</vt:lpstr>
      <vt:lpstr>PowerPoint Presentation</vt:lpstr>
      <vt:lpstr>PowerPoint Presentation</vt:lpstr>
      <vt:lpstr>However if you use figure of 8 modules</vt:lpstr>
      <vt:lpstr>PowerPoint Presentation</vt:lpstr>
      <vt:lpstr>PowerPoint Presentation</vt:lpstr>
      <vt:lpstr>Conclusions</vt:lpstr>
      <vt:lpstr>Self etching primers are a great idea</vt:lpstr>
      <vt:lpstr>Meta- Analysis</vt:lpstr>
      <vt:lpstr>PowerPoint Presentation</vt:lpstr>
      <vt:lpstr>PowerPoint Presentation</vt:lpstr>
      <vt:lpstr>Mild crowding</vt:lpstr>
      <vt:lpstr>Treatment of mild crowding with simple aligners</vt:lpstr>
      <vt:lpstr>PowerPoint Presentation</vt:lpstr>
      <vt:lpstr>PowerPoint Presentation</vt:lpstr>
      <vt:lpstr>PowerPoint Presentation</vt:lpstr>
      <vt:lpstr>PowerPoint Presentation</vt:lpstr>
      <vt:lpstr>PowerPoint Presentation</vt:lpstr>
      <vt:lpstr>PowerPoint Presentation</vt:lpstr>
      <vt:lpstr>Face Mask therapy</vt:lpstr>
      <vt:lpstr>PowerPoint Presentation</vt:lpstr>
      <vt:lpstr>BUT</vt:lpstr>
      <vt:lpstr>PowerPoint Presentation</vt:lpstr>
      <vt:lpstr>It would be nice to see an impressive case using this technique</vt:lpstr>
      <vt:lpstr>JCO 2011 p 604 Baccetti</vt:lpstr>
      <vt:lpstr>PowerPoint Presentation</vt:lpstr>
      <vt:lpstr>PowerPoint Presentation</vt:lpstr>
      <vt:lpstr>JCO 2011 p 19 Wilmes </vt:lpstr>
      <vt:lpstr>PowerPoint Presentation</vt:lpstr>
      <vt:lpstr>WAIT A MINUTE </vt:lpstr>
      <vt:lpstr>PowerPoint Presentation</vt:lpstr>
      <vt:lpstr>JS 12yrs 4 months</vt:lpstr>
      <vt:lpstr>PowerPoint Presentation</vt:lpstr>
      <vt:lpstr>PowerPoint Presentation</vt:lpstr>
      <vt:lpstr>JS11</vt:lpstr>
      <vt:lpstr>JS Aged 15</vt:lpstr>
      <vt:lpstr>PowerPoint Presentation</vt:lpstr>
      <vt:lpstr>JFGravelly BJO 1984 Vol 11 85-91</vt:lpstr>
      <vt:lpstr>So Gravelly says that</vt:lpstr>
      <vt:lpstr>RW the simple splint also works in class II cases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should these simple appliances work better than  the existing appliances?</vt:lpstr>
      <vt:lpstr>one little screw may change your life</vt:lpstr>
      <vt:lpstr>The second year registrars and I   Looked for a single example of a case where  the use of a TAD made treatment possible, where it is unlikely that it could have been done except by using headgear or surgery.</vt:lpstr>
      <vt:lpstr>We were looking for</vt:lpstr>
      <vt:lpstr>PowerPoint Presentation</vt:lpstr>
      <vt:lpstr>But we looked at all the published cases in the last 10 years.  But could not find a single case that  fitted our criteria. (one possible exception)</vt:lpstr>
      <vt:lpstr>PowerPoint Presentation</vt:lpstr>
      <vt:lpstr>PowerPoint Presentation</vt:lpstr>
      <vt:lpstr>PowerPoint Presentation</vt:lpstr>
      <vt:lpstr>PowerPoint Presentation</vt:lpstr>
      <vt:lpstr>PowerPoint Presentation</vt:lpstr>
      <vt:lpstr>PowerPoint Presentation</vt:lpstr>
      <vt:lpstr>Xun et al Angle Orthodontist claims 5⁰ reduction of MM but Ceph very dark and clearly not taken at the start of treatment </vt:lpstr>
      <vt:lpstr>Typical case 4 premolars extracted and TADs nice treatment but it is hard to see that the TADs made any difference</vt:lpstr>
      <vt:lpstr>  Contemporary orthodontics: the micro-screw M. O. Sharif and D. T. Waring  </vt:lpstr>
      <vt:lpstr>PowerPoint Presentation</vt:lpstr>
      <vt:lpstr>PowerPoint Presentation</vt:lpstr>
      <vt:lpstr>Interesting case </vt:lpstr>
      <vt:lpstr>PowerPoint Presentation</vt:lpstr>
      <vt:lpstr>PowerPoint Presentation</vt:lpstr>
      <vt:lpstr>Again</vt:lpstr>
      <vt:lpstr>Ribbon arch 1913-2013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 Fudalej AJDO 2011 p723</vt:lpstr>
      <vt:lpstr>PowerPoint Presentation</vt:lpstr>
      <vt:lpstr>Should it go to one of these from the JCO</vt:lpstr>
      <vt:lpstr>PowerPoint Presentation</vt:lpstr>
      <vt:lpstr>At least we know which teeth are there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Last one</vt:lpstr>
      <vt:lpstr>PowerPoint Presentation</vt:lpstr>
      <vt:lpstr>PowerPoint Presentation</vt:lpstr>
      <vt:lpstr> Leonardo Fibonacci 1170-1250</vt:lpstr>
      <vt:lpstr>PowerPoint Presentation</vt:lpstr>
      <vt:lpstr>PowerPoint Presentation</vt:lpstr>
      <vt:lpstr>Unfortunately</vt:lpstr>
      <vt:lpstr>Continued as part two the truth about orthodontics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
  <cp:lastModifiedBy/>
  <cp:revision>94</cp:revision>
  <dcterms:created xsi:type="dcterms:W3CDTF">2011-08-29T18:52:47Z</dcterms:created>
  <dcterms:modified xsi:type="dcterms:W3CDTF">2014-03-28T13:12:54Z</dcterms:modified>
</cp:coreProperties>
</file>