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72"/>
  </p:notesMasterIdLst>
  <p:sldIdLst>
    <p:sldId id="431" r:id="rId2"/>
    <p:sldId id="503" r:id="rId3"/>
    <p:sldId id="504" r:id="rId4"/>
    <p:sldId id="280" r:id="rId5"/>
    <p:sldId id="505" r:id="rId6"/>
    <p:sldId id="435" r:id="rId7"/>
    <p:sldId id="484" r:id="rId8"/>
    <p:sldId id="506" r:id="rId9"/>
    <p:sldId id="436" r:id="rId10"/>
    <p:sldId id="507" r:id="rId11"/>
    <p:sldId id="346" r:id="rId12"/>
    <p:sldId id="347" r:id="rId13"/>
    <p:sldId id="463" r:id="rId14"/>
    <p:sldId id="508" r:id="rId15"/>
    <p:sldId id="348" r:id="rId16"/>
    <p:sldId id="349" r:id="rId17"/>
    <p:sldId id="267" r:id="rId18"/>
    <p:sldId id="350" r:id="rId19"/>
    <p:sldId id="509" r:id="rId20"/>
    <p:sldId id="432" r:id="rId21"/>
    <p:sldId id="351" r:id="rId22"/>
    <p:sldId id="502" r:id="rId23"/>
    <p:sldId id="313" r:id="rId24"/>
    <p:sldId id="314" r:id="rId25"/>
    <p:sldId id="464" r:id="rId26"/>
    <p:sldId id="315" r:id="rId27"/>
    <p:sldId id="316" r:id="rId28"/>
    <p:sldId id="445" r:id="rId29"/>
    <p:sldId id="443" r:id="rId30"/>
    <p:sldId id="444" r:id="rId31"/>
    <p:sldId id="317" r:id="rId32"/>
    <p:sldId id="398" r:id="rId33"/>
    <p:sldId id="460" r:id="rId34"/>
    <p:sldId id="399" r:id="rId35"/>
    <p:sldId id="400" r:id="rId36"/>
    <p:sldId id="446" r:id="rId37"/>
    <p:sldId id="447" r:id="rId38"/>
    <p:sldId id="448" r:id="rId39"/>
    <p:sldId id="465" r:id="rId40"/>
    <p:sldId id="322" r:id="rId41"/>
    <p:sldId id="368" r:id="rId42"/>
    <p:sldId id="369" r:id="rId43"/>
    <p:sldId id="370" r:id="rId44"/>
    <p:sldId id="373" r:id="rId45"/>
    <p:sldId id="466" r:id="rId46"/>
    <p:sldId id="374" r:id="rId47"/>
    <p:sldId id="510" r:id="rId48"/>
    <p:sldId id="375" r:id="rId49"/>
    <p:sldId id="376" r:id="rId50"/>
    <p:sldId id="377" r:id="rId51"/>
    <p:sldId id="387" r:id="rId52"/>
    <p:sldId id="388" r:id="rId53"/>
    <p:sldId id="389" r:id="rId54"/>
    <p:sldId id="390" r:id="rId55"/>
    <p:sldId id="391" r:id="rId56"/>
    <p:sldId id="411" r:id="rId57"/>
    <p:sldId id="412" r:id="rId58"/>
    <p:sldId id="413" r:id="rId59"/>
    <p:sldId id="414" r:id="rId60"/>
    <p:sldId id="384" r:id="rId61"/>
    <p:sldId id="393" r:id="rId62"/>
    <p:sldId id="394" r:id="rId63"/>
    <p:sldId id="395" r:id="rId64"/>
    <p:sldId id="403" r:id="rId65"/>
    <p:sldId id="461" r:id="rId66"/>
    <p:sldId id="497" r:id="rId67"/>
    <p:sldId id="498" r:id="rId68"/>
    <p:sldId id="402" r:id="rId69"/>
    <p:sldId id="404" r:id="rId70"/>
    <p:sldId id="449" r:id="rId71"/>
    <p:sldId id="496" r:id="rId72"/>
    <p:sldId id="450" r:id="rId73"/>
    <p:sldId id="451" r:id="rId74"/>
    <p:sldId id="269" r:id="rId75"/>
    <p:sldId id="511" r:id="rId76"/>
    <p:sldId id="512" r:id="rId77"/>
    <p:sldId id="499" r:id="rId78"/>
    <p:sldId id="318" r:id="rId79"/>
    <p:sldId id="354" r:id="rId80"/>
    <p:sldId id="355" r:id="rId81"/>
    <p:sldId id="357" r:id="rId82"/>
    <p:sldId id="356" r:id="rId83"/>
    <p:sldId id="359" r:id="rId84"/>
    <p:sldId id="360" r:id="rId85"/>
    <p:sldId id="361" r:id="rId86"/>
    <p:sldId id="442" r:id="rId87"/>
    <p:sldId id="424" r:id="rId88"/>
    <p:sldId id="425" r:id="rId89"/>
    <p:sldId id="319" r:id="rId90"/>
    <p:sldId id="283" r:id="rId91"/>
    <p:sldId id="501" r:id="rId92"/>
    <p:sldId id="285" r:id="rId93"/>
    <p:sldId id="286" r:id="rId94"/>
    <p:sldId id="287" r:id="rId95"/>
    <p:sldId id="289" r:id="rId96"/>
    <p:sldId id="291" r:id="rId97"/>
    <p:sldId id="292" r:id="rId98"/>
    <p:sldId id="293" r:id="rId99"/>
    <p:sldId id="294" r:id="rId100"/>
    <p:sldId id="295" r:id="rId101"/>
    <p:sldId id="296" r:id="rId102"/>
    <p:sldId id="297" r:id="rId103"/>
    <p:sldId id="298" r:id="rId104"/>
    <p:sldId id="299" r:id="rId105"/>
    <p:sldId id="307" r:id="rId106"/>
    <p:sldId id="308" r:id="rId107"/>
    <p:sldId id="309" r:id="rId108"/>
    <p:sldId id="300" r:id="rId109"/>
    <p:sldId id="301" r:id="rId110"/>
    <p:sldId id="303" r:id="rId111"/>
    <p:sldId id="304" r:id="rId112"/>
    <p:sldId id="305" r:id="rId113"/>
    <p:sldId id="310" r:id="rId114"/>
    <p:sldId id="452" r:id="rId115"/>
    <p:sldId id="454" r:id="rId116"/>
    <p:sldId id="455" r:id="rId117"/>
    <p:sldId id="396" r:id="rId118"/>
    <p:sldId id="490" r:id="rId119"/>
    <p:sldId id="491" r:id="rId120"/>
    <p:sldId id="419" r:id="rId121"/>
    <p:sldId id="457" r:id="rId122"/>
    <p:sldId id="458" r:id="rId123"/>
    <p:sldId id="462" r:id="rId124"/>
    <p:sldId id="421" r:id="rId125"/>
    <p:sldId id="422" r:id="rId126"/>
    <p:sldId id="423" r:id="rId127"/>
    <p:sldId id="437" r:id="rId128"/>
    <p:sldId id="438" r:id="rId129"/>
    <p:sldId id="439" r:id="rId130"/>
    <p:sldId id="440" r:id="rId131"/>
    <p:sldId id="492" r:id="rId132"/>
    <p:sldId id="493" r:id="rId133"/>
    <p:sldId id="325" r:id="rId134"/>
    <p:sldId id="326" r:id="rId135"/>
    <p:sldId id="327" r:id="rId136"/>
    <p:sldId id="328" r:id="rId137"/>
    <p:sldId id="329" r:id="rId138"/>
    <p:sldId id="330" r:id="rId139"/>
    <p:sldId id="331" r:id="rId140"/>
    <p:sldId id="332" r:id="rId141"/>
    <p:sldId id="333" r:id="rId142"/>
    <p:sldId id="336" r:id="rId143"/>
    <p:sldId id="334" r:id="rId144"/>
    <p:sldId id="335" r:id="rId145"/>
    <p:sldId id="337" r:id="rId146"/>
    <p:sldId id="339" r:id="rId147"/>
    <p:sldId id="340" r:id="rId148"/>
    <p:sldId id="342" r:id="rId149"/>
    <p:sldId id="343" r:id="rId150"/>
    <p:sldId id="344" r:id="rId151"/>
    <p:sldId id="362" r:id="rId152"/>
    <p:sldId id="363" r:id="rId153"/>
    <p:sldId id="364" r:id="rId154"/>
    <p:sldId id="365" r:id="rId155"/>
    <p:sldId id="397" r:id="rId156"/>
    <p:sldId id="366" r:id="rId157"/>
    <p:sldId id="459" r:id="rId158"/>
    <p:sldId id="430" r:id="rId159"/>
    <p:sldId id="513" r:id="rId160"/>
    <p:sldId id="406" r:id="rId161"/>
    <p:sldId id="408" r:id="rId162"/>
    <p:sldId id="479" r:id="rId163"/>
    <p:sldId id="489" r:id="rId164"/>
    <p:sldId id="480" r:id="rId165"/>
    <p:sldId id="481" r:id="rId166"/>
    <p:sldId id="482" r:id="rId167"/>
    <p:sldId id="483" r:id="rId168"/>
    <p:sldId id="428" r:id="rId169"/>
    <p:sldId id="485" r:id="rId170"/>
    <p:sldId id="429" r:id="rId17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modifyVerifier cryptProviderType="rsaAES" cryptAlgorithmClass="hash" cryptAlgorithmType="typeAny" cryptAlgorithmSid="14" spinCount="100000" saltData="3j5Yz6pD2S6KRaa01JeHUw==" hashData="CF8CoWp13v1XIT1W5Xb5bOytroaw22VqxFcoiXQO7sFDMP1R9z+HFcumlOrbI1vs6C8jJNukN5ssKGIXmOYFb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130" autoAdjust="0"/>
  </p:normalViewPr>
  <p:slideViewPr>
    <p:cSldViewPr>
      <p:cViewPr varScale="1">
        <p:scale>
          <a:sx n="82" d="100"/>
          <a:sy n="82" d="100"/>
        </p:scale>
        <p:origin x="124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heme" Target="theme/theme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88FA229-4C3B-44E2-A53E-5BF541188457}" type="datetimeFigureOut">
              <a:rPr lang="en-GB"/>
              <a:pPr>
                <a:defRPr/>
              </a:pPr>
              <a:t>28/03/2014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1F03C0E6-3903-46A8-A359-049648166757}" type="slidenum">
              <a:rPr lang="en-GB"/>
              <a:pPr>
                <a:defRPr/>
              </a:pPr>
              <a:t>‹#›</a:t>
            </a:fld>
            <a:endParaRPr lang="en-GB"/>
          </a:p>
        </p:txBody>
      </p:sp>
    </p:spTree>
    <p:extLst>
      <p:ext uri="{BB962C8B-B14F-4D97-AF65-F5344CB8AC3E}">
        <p14:creationId xmlns:p14="http://schemas.microsoft.com/office/powerpoint/2010/main" val="12559383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bwMode="auto">
          <a:noFill/>
          <a:ln>
            <a:solidFill>
              <a:srgbClr val="000000"/>
            </a:solidFill>
            <a:miter lim="800000"/>
            <a:headEnd/>
            <a:tailEnd/>
          </a:ln>
        </p:spPr>
      </p:sp>
      <p:sp>
        <p:nvSpPr>
          <p:cNvPr id="152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
        <p:nvSpPr>
          <p:cNvPr id="1085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6BFA36-BDFA-4059-9CE5-0EDFADA02B29}" type="slidenum">
              <a:rPr lang="en-GB"/>
              <a:pPr fontAlgn="base">
                <a:spcBef>
                  <a:spcPct val="0"/>
                </a:spcBef>
                <a:spcAft>
                  <a:spcPct val="0"/>
                </a:spcAft>
                <a:defRPr/>
              </a:pPr>
              <a:t>133</a:t>
            </a:fld>
            <a:endParaRPr lang="en-GB"/>
          </a:p>
        </p:txBody>
      </p:sp>
    </p:spTree>
    <p:extLst>
      <p:ext uri="{BB962C8B-B14F-4D97-AF65-F5344CB8AC3E}">
        <p14:creationId xmlns:p14="http://schemas.microsoft.com/office/powerpoint/2010/main" val="393922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D190590-53DC-4AAC-9279-D5928247D20F}" type="datetimeFigureOut">
              <a:rPr lang="en-GB"/>
              <a:pPr>
                <a:defRPr/>
              </a:pPr>
              <a:t>28/03/2014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7B9B837-BB20-4C0F-8DBB-67CF10C1F7D9}"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D5318DD-E166-42C3-8CB5-AD01A1123A99}" type="datetimeFigureOut">
              <a:rPr lang="en-GB"/>
              <a:pPr>
                <a:defRPr/>
              </a:pPr>
              <a:t>28/03/2014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6E8121C-FB08-4756-856A-048A3C43FCFD}"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FA890A9-5E6F-43AD-971E-E1EF9B2E6D24}" type="datetimeFigureOut">
              <a:rPr lang="en-GB"/>
              <a:pPr>
                <a:defRPr/>
              </a:pPr>
              <a:t>28/03/2014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98EF968-CB1B-4CAF-ADA4-CD3605F02BA3}"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GB"/>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GB"/>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716E81A9-0161-4E30-B5C0-3DAA8EF356BF}"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GB"/>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GB"/>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195E6931-28F5-4306-9776-C0E175B11DD4}"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F3C896A0-4A1F-4854-9B3C-AD25B72C2FE1}" type="datetimeFigureOut">
              <a:rPr lang="en-GB"/>
              <a:pPr>
                <a:defRPr/>
              </a:pPr>
              <a:t>28/03/2014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1CEEE1D-DF7F-4640-9D1A-48594FD2FB0C}"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8ACF4C7-5C23-4F9E-8933-B59C193D38F2}" type="datetimeFigureOut">
              <a:rPr lang="en-GB"/>
              <a:pPr>
                <a:defRPr/>
              </a:pPr>
              <a:t>28/03/2014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EC77BBD-E3EB-4187-A70E-C865E125C554}"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37362557-F9CA-4C2A-B078-FF362F9BAF0E}" type="datetimeFigureOut">
              <a:rPr lang="en-GB"/>
              <a:pPr>
                <a:defRPr/>
              </a:pPr>
              <a:t>28/03/2014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3D22555-2838-4A19-9B2F-F1C36A5DBB2E}"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EEE595F4-13C3-4DA9-AE1E-83319EEEEE13}" type="datetimeFigureOut">
              <a:rPr lang="en-GB"/>
              <a:pPr>
                <a:defRPr/>
              </a:pPr>
              <a:t>28/03/2014</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6CF8FBE4-4471-4AC0-84C8-C0F83A39C00A}"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352E86E0-292D-4DC3-A941-341C4A04C96A}" type="datetimeFigureOut">
              <a:rPr lang="en-GB"/>
              <a:pPr>
                <a:defRPr/>
              </a:pPr>
              <a:t>28/03/2014</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820CFC86-CAA0-4FE4-811C-330E96B0B86E}"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2C5481B-BE9E-48EF-B3B6-81A2D3FFA055}" type="datetimeFigureOut">
              <a:rPr lang="en-GB"/>
              <a:pPr>
                <a:defRPr/>
              </a:pPr>
              <a:t>28/03/2014</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EC9CC58D-F859-4AFA-AB5E-46DED2DD56B3}"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D7D4F7-9B56-4264-A36D-BA010DBAB1D9}" type="datetimeFigureOut">
              <a:rPr lang="en-GB"/>
              <a:pPr>
                <a:defRPr/>
              </a:pPr>
              <a:t>28/03/2014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FC7919DD-8929-4CB6-9BF7-CB21444B8CA9}"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ECA2243-C82B-4C92-BBA0-A85554D38310}" type="datetimeFigureOut">
              <a:rPr lang="en-GB"/>
              <a:pPr>
                <a:defRPr/>
              </a:pPr>
              <a:t>28/03/2014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35F0D178-3F65-4A57-96A4-4BAD13B61508}"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16F9430-CC52-454D-AC0A-AB91DD3F48F3}" type="datetimeFigureOut">
              <a:rPr lang="en-GB"/>
              <a:pPr>
                <a:defRPr/>
              </a:pPr>
              <a:t>28/03/2014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BD98FDC-65D3-4FD9-BF7B-C813E1DA757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62" r:id="rId12"/>
    <p:sldLayoutId id="214748366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2.xml"/><Relationship Id="rId4" Type="http://schemas.openxmlformats.org/officeDocument/2006/relationships/image" Target="../media/image187.jpeg"/></Relationships>
</file>

<file path=ppt/slides/_rels/slide10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2.xml"/><Relationship Id="rId4" Type="http://schemas.openxmlformats.org/officeDocument/2006/relationships/image" Target="../media/image196.jpeg"/></Relationships>
</file>

<file path=ppt/slides/_rels/slide105.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2.xml"/><Relationship Id="rId4" Type="http://schemas.openxmlformats.org/officeDocument/2006/relationships/image" Target="../media/image203.jpeg"/></Relationships>
</file>

<file path=ppt/slides/_rels/slide111.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2.xml"/><Relationship Id="rId4" Type="http://schemas.openxmlformats.org/officeDocument/2006/relationships/image" Target="../media/image206.jpeg"/></Relationships>
</file>

<file path=ppt/slides/_rels/slide112.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2.xml"/><Relationship Id="rId4" Type="http://schemas.openxmlformats.org/officeDocument/2006/relationships/image" Target="../media/image209.jpeg"/></Relationships>
</file>

<file path=ppt/slides/_rels/slide11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2.xml"/><Relationship Id="rId4" Type="http://schemas.openxmlformats.org/officeDocument/2006/relationships/image" Target="../media/image212.jpeg"/></Relationships>
</file>

<file path=ppt/slides/_rels/slide114.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7.xml"/><Relationship Id="rId4" Type="http://schemas.openxmlformats.org/officeDocument/2006/relationships/image" Target="../media/image215.png"/></Relationships>
</file>

<file path=ppt/slides/_rels/slide115.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2.xml"/><Relationship Id="rId4" Type="http://schemas.openxmlformats.org/officeDocument/2006/relationships/image" Target="../media/image218.jpeg"/></Relationships>
</file>

<file path=ppt/slides/_rels/slide116.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png"/><Relationship Id="rId1" Type="http://schemas.openxmlformats.org/officeDocument/2006/relationships/slideLayout" Target="../slideLayouts/slideLayout2.xml"/><Relationship Id="rId5" Type="http://schemas.openxmlformats.org/officeDocument/2006/relationships/image" Target="../media/image224.jpeg"/><Relationship Id="rId4" Type="http://schemas.openxmlformats.org/officeDocument/2006/relationships/image" Target="../media/image223.jpeg"/></Relationships>
</file>

<file path=ppt/slides/_rels/slide11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4.xml"/><Relationship Id="rId4" Type="http://schemas.openxmlformats.org/officeDocument/2006/relationships/image" Target="../media/image229.png"/></Relationships>
</file>

<file path=ppt/slides/_rels/slide121.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6.xml"/><Relationship Id="rId5" Type="http://schemas.openxmlformats.org/officeDocument/2006/relationships/image" Target="../media/image233.jpeg"/><Relationship Id="rId4" Type="http://schemas.openxmlformats.org/officeDocument/2006/relationships/image" Target="../media/image232.png"/></Relationships>
</file>

<file path=ppt/slides/_rels/slide122.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2.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2.xml"/><Relationship Id="rId5" Type="http://schemas.openxmlformats.org/officeDocument/2006/relationships/image" Target="../media/image240.jpeg"/><Relationship Id="rId4" Type="http://schemas.openxmlformats.org/officeDocument/2006/relationships/image" Target="../media/image239.jpeg"/></Relationships>
</file>

<file path=ppt/slides/_rels/slide125.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2.xml"/><Relationship Id="rId5" Type="http://schemas.openxmlformats.org/officeDocument/2006/relationships/image" Target="../media/image244.jpeg"/><Relationship Id="rId4" Type="http://schemas.openxmlformats.org/officeDocument/2006/relationships/image" Target="../media/image243.jpeg"/></Relationships>
</file>

<file path=ppt/slides/_rels/slide126.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2.xml"/><Relationship Id="rId5" Type="http://schemas.openxmlformats.org/officeDocument/2006/relationships/image" Target="../media/image250.jpeg"/><Relationship Id="rId4" Type="http://schemas.openxmlformats.org/officeDocument/2006/relationships/image" Target="../media/image249.jpeg"/></Relationships>
</file>

<file path=ppt/slides/_rels/slide128.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eg"/><Relationship Id="rId1" Type="http://schemas.openxmlformats.org/officeDocument/2006/relationships/slideLayout" Target="../slideLayouts/slideLayout2.xml"/><Relationship Id="rId6" Type="http://schemas.openxmlformats.org/officeDocument/2006/relationships/image" Target="../media/image255.jpeg"/><Relationship Id="rId5" Type="http://schemas.openxmlformats.org/officeDocument/2006/relationships/image" Target="../media/image254.jpeg"/><Relationship Id="rId4" Type="http://schemas.openxmlformats.org/officeDocument/2006/relationships/image" Target="../media/image253.jpeg"/></Relationships>
</file>

<file path=ppt/slides/_rels/slide129.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jpeg"/><Relationship Id="rId1" Type="http://schemas.openxmlformats.org/officeDocument/2006/relationships/slideLayout" Target="../slideLayouts/slideLayout2.xml"/><Relationship Id="rId5" Type="http://schemas.openxmlformats.org/officeDocument/2006/relationships/image" Target="../media/image259.png"/><Relationship Id="rId4" Type="http://schemas.openxmlformats.org/officeDocument/2006/relationships/image" Target="../media/image258.jpe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7.xml"/><Relationship Id="rId5" Type="http://schemas.openxmlformats.org/officeDocument/2006/relationships/image" Target="../media/image263.jpeg"/><Relationship Id="rId4" Type="http://schemas.openxmlformats.org/officeDocument/2006/relationships/image" Target="../media/image262.jpeg"/></Relationships>
</file>

<file path=ppt/slides/_rels/slide131.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image" Target="../media/image264.jpeg"/><Relationship Id="rId1" Type="http://schemas.openxmlformats.org/officeDocument/2006/relationships/slideLayout" Target="../slideLayouts/slideLayout2.xml"/><Relationship Id="rId5" Type="http://schemas.openxmlformats.org/officeDocument/2006/relationships/image" Target="../media/image267.jpeg"/><Relationship Id="rId4" Type="http://schemas.openxmlformats.org/officeDocument/2006/relationships/image" Target="../media/image266.jpeg"/></Relationships>
</file>

<file path=ppt/slides/_rels/slide132.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image" Target="../media/image271.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jpeg"/><Relationship Id="rId1" Type="http://schemas.openxmlformats.org/officeDocument/2006/relationships/slideLayout" Target="../slideLayouts/slideLayout12.xml"/><Relationship Id="rId4" Type="http://schemas.openxmlformats.org/officeDocument/2006/relationships/image" Target="../media/image275.jpeg"/></Relationships>
</file>

<file path=ppt/slides/_rels/slide137.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image" Target="../media/image276.jpe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12.xml"/><Relationship Id="rId4" Type="http://schemas.openxmlformats.org/officeDocument/2006/relationships/image" Target="../media/image282.jpeg"/></Relationships>
</file>

<file path=ppt/slides/_rels/slide141.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image" Target="../media/image284.jpe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image" Target="../media/image286.jpeg"/><Relationship Id="rId1" Type="http://schemas.openxmlformats.org/officeDocument/2006/relationships/slideLayout" Target="../slideLayouts/slideLayout13.xml"/><Relationship Id="rId4" Type="http://schemas.openxmlformats.org/officeDocument/2006/relationships/image" Target="../media/image288.jpeg"/></Relationships>
</file>

<file path=ppt/slides/_rels/slide144.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jpeg"/><Relationship Id="rId1" Type="http://schemas.openxmlformats.org/officeDocument/2006/relationships/slideLayout" Target="../slideLayouts/slideLayout13.xml"/><Relationship Id="rId4" Type="http://schemas.openxmlformats.org/officeDocument/2006/relationships/image" Target="../media/image291.jpeg"/></Relationships>
</file>

<file path=ppt/slides/_rels/slide145.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image" Target="../media/image292.jpeg"/><Relationship Id="rId1" Type="http://schemas.openxmlformats.org/officeDocument/2006/relationships/slideLayout" Target="../slideLayouts/slideLayout13.xml"/><Relationship Id="rId4" Type="http://schemas.openxmlformats.org/officeDocument/2006/relationships/image" Target="../media/image294.jpeg"/></Relationships>
</file>

<file path=ppt/slides/_rels/slide146.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image" Target="../media/image295.jpeg"/><Relationship Id="rId1" Type="http://schemas.openxmlformats.org/officeDocument/2006/relationships/slideLayout" Target="../slideLayouts/slideLayout13.xml"/><Relationship Id="rId4" Type="http://schemas.openxmlformats.org/officeDocument/2006/relationships/image" Target="../media/image297.jpeg"/></Relationships>
</file>

<file path=ppt/slides/_rels/slide147.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image" Target="../media/image298.jpe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image" Target="../media/image300.jpeg"/><Relationship Id="rId1" Type="http://schemas.openxmlformats.org/officeDocument/2006/relationships/slideLayout" Target="../slideLayouts/slideLayout13.xml"/><Relationship Id="rId4" Type="http://schemas.openxmlformats.org/officeDocument/2006/relationships/image" Target="../media/image302.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0.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image" Target="../media/image304.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06.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image" Target="../media/image308.jpeg"/><Relationship Id="rId1" Type="http://schemas.openxmlformats.org/officeDocument/2006/relationships/slideLayout" Target="../slideLayouts/slideLayout2.xml"/><Relationship Id="rId4" Type="http://schemas.openxmlformats.org/officeDocument/2006/relationships/image" Target="../media/image310.jpeg"/></Relationships>
</file>

<file path=ppt/slides/_rels/slide154.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image" Target="../media/image311.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image" Target="../media/image313.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image" Target="../media/image315.jpeg"/><Relationship Id="rId1" Type="http://schemas.openxmlformats.org/officeDocument/2006/relationships/slideLayout" Target="../slideLayouts/slideLayout2.xml"/><Relationship Id="rId4" Type="http://schemas.openxmlformats.org/officeDocument/2006/relationships/image" Target="../media/image317.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hyperlink" Target="http://www.google.co.uk/url?sa=i&amp;rct=j&amp;q=&amp;esrc=s&amp;frm=1&amp;source=images&amp;cd=&amp;cad=rja&amp;docid=rjBuoCGVNkDWRM&amp;tbnid=T74gDEt0j6iqbM:&amp;ved=0CAUQjRw&amp;url=http://thelifeandtimesofbillyblaze.blogspot.com/2012_01_01_archive.html&amp;ei=h4dpUqmVEMTY0QXpioHoBw&amp;bvm=bv.55123115,d.d2k&amp;psig=AFQjCNEe2dCu8hY807IbkSaSGXoA8kbChQ&amp;ust=1382734076011518" TargetMode="Externa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0.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image" Target="../media/image319.jpeg"/><Relationship Id="rId1" Type="http://schemas.openxmlformats.org/officeDocument/2006/relationships/slideLayout" Target="../slideLayouts/slideLayout2.xml"/><Relationship Id="rId4" Type="http://schemas.openxmlformats.org/officeDocument/2006/relationships/image" Target="../media/image321.jpeg"/></Relationships>
</file>

<file path=ppt/slides/_rels/slide161.xml.rels><?xml version="1.0" encoding="UTF-8" standalone="yes"?>
<Relationships xmlns="http://schemas.openxmlformats.org/package/2006/relationships"><Relationship Id="rId2" Type="http://schemas.openxmlformats.org/officeDocument/2006/relationships/image" Target="../media/image322.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323.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image" Target="../media/image324.jpeg"/><Relationship Id="rId1" Type="http://schemas.openxmlformats.org/officeDocument/2006/relationships/slideLayout" Target="../slideLayouts/slideLayout2.xml"/><Relationship Id="rId4" Type="http://schemas.openxmlformats.org/officeDocument/2006/relationships/image" Target="../media/image326.jpeg"/></Relationships>
</file>

<file path=ppt/slides/_rels/slide164.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image" Target="../media/image327.jpeg"/><Relationship Id="rId1" Type="http://schemas.openxmlformats.org/officeDocument/2006/relationships/slideLayout" Target="../slideLayouts/slideLayout2.xml"/><Relationship Id="rId5" Type="http://schemas.openxmlformats.org/officeDocument/2006/relationships/image" Target="../media/image330.jpeg"/><Relationship Id="rId4" Type="http://schemas.openxmlformats.org/officeDocument/2006/relationships/image" Target="../media/image329.jpeg"/></Relationships>
</file>

<file path=ppt/slides/_rels/slide165.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image" Target="../media/image331.jpeg"/><Relationship Id="rId1" Type="http://schemas.openxmlformats.org/officeDocument/2006/relationships/slideLayout" Target="../slideLayouts/slideLayout2.xml"/><Relationship Id="rId5" Type="http://schemas.openxmlformats.org/officeDocument/2006/relationships/image" Target="../media/image334.jpeg"/><Relationship Id="rId4" Type="http://schemas.openxmlformats.org/officeDocument/2006/relationships/image" Target="../media/image333.jpeg"/></Relationships>
</file>

<file path=ppt/slides/_rels/slide166.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image" Target="../media/image335.jpeg"/><Relationship Id="rId1" Type="http://schemas.openxmlformats.org/officeDocument/2006/relationships/slideLayout" Target="../slideLayouts/slideLayout2.xml"/><Relationship Id="rId6" Type="http://schemas.openxmlformats.org/officeDocument/2006/relationships/image" Target="../media/image339.jpeg"/><Relationship Id="rId5" Type="http://schemas.openxmlformats.org/officeDocument/2006/relationships/image" Target="../media/image338.jpeg"/><Relationship Id="rId4" Type="http://schemas.openxmlformats.org/officeDocument/2006/relationships/image" Target="../media/image337.jpeg"/></Relationships>
</file>

<file path=ppt/slides/_rels/slide167.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google.co.uk/url?sa=i&amp;rct=j&amp;q=&amp;esrc=s&amp;frm=1&amp;source=images&amp;cd=&amp;cad=rja&amp;docid=u-o20MgE-AG8PM&amp;tbnid=SiFED74dQZbwpM:&amp;ved=0CAUQjRw&amp;url=http://www.bladerubberstamps.co.uk/onlinesales/product.php?product_id=37&amp;ei=lrePUuXeBfCY1AXPioDQAw&amp;psig=AFQjCNGmtVXz15z5bWqDtmfyty5a8K6aRA&amp;ust=1385236673195131" TargetMode="Externa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342.jpeg"/><Relationship Id="rId2" Type="http://schemas.openxmlformats.org/officeDocument/2006/relationships/hyperlink" Target="http://www.google.co.uk/url?sa=i&amp;source=images&amp;cd=&amp;cad=rja&amp;docid=wGqiVF9ibaVR-M&amp;tbnid=bGBlU2_5N9ZQHM:&amp;ved=0CAgQjRwwAA&amp;url=http://seuss.wikia.com/wiki/Guy_in_the_Hat&amp;ei=4niOUojKE8z07AanjoH4CA&amp;psig=AFQjCNGRSQ90kvAO0-X2mv8w41LErNvTag&amp;ust=1385155170377418"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5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5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6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6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7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7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3.xml"/><Relationship Id="rId4" Type="http://schemas.openxmlformats.org/officeDocument/2006/relationships/image" Target="../media/image145.jpeg"/></Relationships>
</file>

<file path=ppt/slides/_rels/slide8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8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8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8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4.xml"/><Relationship Id="rId4" Type="http://schemas.openxmlformats.org/officeDocument/2006/relationships/image" Target="../media/image159.png"/></Relationships>
</file>

<file path=ppt/slides/_rels/slide88.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 Id="rId4" Type="http://schemas.openxmlformats.org/officeDocument/2006/relationships/image" Target="../media/image169.jpeg"/></Relationships>
</file>

<file path=ppt/slides/_rels/slide9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xml"/><Relationship Id="rId4" Type="http://schemas.openxmlformats.org/officeDocument/2006/relationships/image" Target="../media/image176.jpeg"/></Relationships>
</file>

<file path=ppt/slides/_rels/slide9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9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2.xml"/><Relationship Id="rId4" Type="http://schemas.openxmlformats.org/officeDocument/2006/relationships/image" Target="../media/image18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p:txBody>
          <a:bodyPr/>
          <a:lstStyle/>
          <a:p>
            <a:r>
              <a:rPr lang="en-GB" sz="8000" dirty="0" smtClean="0"/>
              <a:t>M.O.S</a:t>
            </a:r>
            <a:br>
              <a:rPr lang="en-GB" sz="8000" dirty="0" smtClean="0"/>
            </a:br>
            <a:r>
              <a:rPr lang="en-GB" sz="2400" dirty="0" smtClean="0"/>
              <a:t>Paper given by D </a:t>
            </a:r>
            <a:r>
              <a:rPr lang="en-GB" sz="2400" dirty="0" err="1" smtClean="0"/>
              <a:t>Spary</a:t>
            </a:r>
            <a:r>
              <a:rPr lang="en-GB" sz="2400" dirty="0" smtClean="0"/>
              <a:t> “ The truth </a:t>
            </a:r>
            <a:r>
              <a:rPr lang="en-GB" sz="2400" smtClean="0"/>
              <a:t>about orthodontics”</a:t>
            </a:r>
            <a:endParaRPr lang="en-GB" sz="8000" dirty="0" smtClean="0"/>
          </a:p>
        </p:txBody>
      </p:sp>
      <p:sp>
        <p:nvSpPr>
          <p:cNvPr id="16386" name="Subtitle 2"/>
          <p:cNvSpPr>
            <a:spLocks noGrp="1"/>
          </p:cNvSpPr>
          <p:nvPr>
            <p:ph type="subTitle" idx="1"/>
          </p:nvPr>
        </p:nvSpPr>
        <p:spPr/>
        <p:txBody>
          <a:bodyPr/>
          <a:lstStyle/>
          <a:p>
            <a:r>
              <a:rPr lang="en-GB" smtClean="0">
                <a:solidFill>
                  <a:srgbClr val="FF0000"/>
                </a:solidFill>
              </a:rPr>
              <a:t>22</a:t>
            </a:r>
            <a:r>
              <a:rPr lang="en-GB" baseline="30000" smtClean="0">
                <a:solidFill>
                  <a:srgbClr val="FF0000"/>
                </a:solidFill>
              </a:rPr>
              <a:t>nd</a:t>
            </a:r>
            <a:r>
              <a:rPr lang="en-GB" smtClean="0">
                <a:solidFill>
                  <a:srgbClr val="FF0000"/>
                </a:solidFill>
              </a:rPr>
              <a:t> Feb 2014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It was the upper 21/</a:t>
            </a:r>
            <a:br>
              <a:rPr lang="en-GB" dirty="0" smtClean="0"/>
            </a:br>
            <a:endParaRPr lang="en-GB" dirty="0"/>
          </a:p>
        </p:txBody>
      </p:sp>
      <p:sp>
        <p:nvSpPr>
          <p:cNvPr id="3" name="Content Placeholder 2"/>
          <p:cNvSpPr>
            <a:spLocks noGrp="1"/>
          </p:cNvSpPr>
          <p:nvPr>
            <p:ph idx="1"/>
          </p:nvPr>
        </p:nvSpPr>
        <p:spPr/>
        <p:txBody>
          <a:bodyPr/>
          <a:lstStyle/>
          <a:p>
            <a:r>
              <a:rPr lang="en-GB" dirty="0" smtClean="0"/>
              <a:t>Did you spot the displaced fraenum</a:t>
            </a:r>
          </a:p>
          <a:p>
            <a:r>
              <a:rPr lang="en-GB" dirty="0" smtClean="0"/>
              <a:t>In this lecture I would like to outline the things that I think are true</a:t>
            </a:r>
          </a:p>
          <a:p>
            <a:r>
              <a:rPr lang="en-GB" dirty="0" smtClean="0"/>
              <a:t>And illustrate it by showing you cases that I have never shown before in a paper called</a:t>
            </a:r>
          </a:p>
          <a:p>
            <a:r>
              <a:rPr lang="en-GB" b="1" dirty="0" smtClean="0"/>
              <a:t>The truth about orthodontics</a:t>
            </a:r>
            <a:endParaRPr lang="en-GB" b="1"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pPr eaLnBrk="1" hangingPunct="1"/>
            <a:r>
              <a:rPr lang="en-GB" dirty="0" smtClean="0"/>
              <a:t>Phase D Detailing</a:t>
            </a:r>
            <a:br>
              <a:rPr lang="en-GB" dirty="0" smtClean="0"/>
            </a:br>
            <a:r>
              <a:rPr lang="en-GB" sz="2000" dirty="0" smtClean="0"/>
              <a:t>with torquing auxiliaries and uprighting springs (usually not at the same time)</a:t>
            </a:r>
            <a:endParaRPr lang="en-GB" dirty="0" smtClean="0"/>
          </a:p>
        </p:txBody>
      </p:sp>
      <p:pic>
        <p:nvPicPr>
          <p:cNvPr id="117763" name="Picture 5" descr="12.07.12.13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2475" y="3933825"/>
            <a:ext cx="3727450" cy="2447925"/>
          </a:xfrm>
          <a:prstGeom prst="rect">
            <a:avLst/>
          </a:prstGeom>
          <a:noFill/>
          <a:ln w="9525">
            <a:noFill/>
            <a:miter lim="800000"/>
            <a:headEnd/>
            <a:tailEnd/>
          </a:ln>
        </p:spPr>
      </p:pic>
      <p:pic>
        <p:nvPicPr>
          <p:cNvPr id="117764" name="Picture 7" descr="12.07.12.13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3933825"/>
            <a:ext cx="4264025" cy="2447925"/>
          </a:xfrm>
          <a:prstGeom prst="rect">
            <a:avLst/>
          </a:prstGeom>
          <a:noFill/>
          <a:ln w="9525">
            <a:noFill/>
            <a:miter lim="800000"/>
            <a:headEnd/>
            <a:tailEnd/>
          </a:ln>
        </p:spPr>
      </p:pic>
      <p:pic>
        <p:nvPicPr>
          <p:cNvPr id="117765" name="Picture 9" descr="12.07.12.13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39975" y="1341438"/>
            <a:ext cx="4471988" cy="2497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pPr eaLnBrk="1" hangingPunct="1"/>
            <a:r>
              <a:rPr lang="en-US" dirty="0" smtClean="0"/>
              <a:t>Nance Button</a:t>
            </a:r>
          </a:p>
        </p:txBody>
      </p:sp>
      <p:pic>
        <p:nvPicPr>
          <p:cNvPr id="118787" name="Picture 5" descr="12.07.12.13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2708275"/>
            <a:ext cx="4032250" cy="2813050"/>
          </a:xfrm>
          <a:prstGeom prst="rect">
            <a:avLst/>
          </a:prstGeom>
          <a:noFill/>
          <a:ln w="9525">
            <a:noFill/>
            <a:miter lim="800000"/>
            <a:headEnd/>
            <a:tailEnd/>
          </a:ln>
        </p:spPr>
      </p:pic>
      <p:pic>
        <p:nvPicPr>
          <p:cNvPr id="118788" name="Picture 7" descr="12.07.12.13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2708275"/>
            <a:ext cx="4032250" cy="2763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Grp="1" noChangeArrowheads="1"/>
          </p:cNvSpPr>
          <p:nvPr>
            <p:ph type="body" idx="1"/>
          </p:nvPr>
        </p:nvSpPr>
        <p:spPr/>
        <p:txBody>
          <a:bodyPr/>
          <a:lstStyle/>
          <a:p>
            <a:pPr eaLnBrk="1" hangingPunct="1"/>
            <a:endParaRPr lang="en-GB" smtClean="0"/>
          </a:p>
        </p:txBody>
      </p:sp>
      <p:pic>
        <p:nvPicPr>
          <p:cNvPr id="119811" name="Picture 5" descr="13.05.31.06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36613"/>
            <a:ext cx="4624388" cy="5400675"/>
          </a:xfrm>
          <a:prstGeom prst="rect">
            <a:avLst/>
          </a:prstGeom>
          <a:noFill/>
          <a:ln w="9525">
            <a:noFill/>
            <a:miter lim="800000"/>
            <a:headEnd/>
            <a:tailEnd/>
          </a:ln>
        </p:spPr>
      </p:pic>
      <p:pic>
        <p:nvPicPr>
          <p:cNvPr id="119812" name="Picture 7" descr="13.05.31.06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836613"/>
            <a:ext cx="4248150" cy="5613400"/>
          </a:xfrm>
          <a:prstGeom prst="rect">
            <a:avLst/>
          </a:prstGeom>
          <a:noFill/>
          <a:ln w="9525">
            <a:noFill/>
            <a:miter lim="800000"/>
            <a:headEnd/>
            <a:tailEnd/>
          </a:ln>
        </p:spPr>
      </p:pic>
      <p:sp>
        <p:nvSpPr>
          <p:cNvPr id="9" name="Rectangle 8"/>
          <p:cNvSpPr/>
          <p:nvPr/>
        </p:nvSpPr>
        <p:spPr>
          <a:xfrm>
            <a:off x="1259632" y="3211264"/>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0" name="Rectangle 9"/>
          <p:cNvSpPr/>
          <p:nvPr/>
        </p:nvSpPr>
        <p:spPr>
          <a:xfrm>
            <a:off x="7164288" y="3211264"/>
            <a:ext cx="1510934" cy="4337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noChangeArrowheads="1"/>
          </p:cNvSpPr>
          <p:nvPr>
            <p:ph type="body" idx="1"/>
          </p:nvPr>
        </p:nvSpPr>
        <p:spPr/>
        <p:txBody>
          <a:bodyPr/>
          <a:lstStyle/>
          <a:p>
            <a:pPr eaLnBrk="1" hangingPunct="1"/>
            <a:endParaRPr lang="en-GB" smtClean="0"/>
          </a:p>
        </p:txBody>
      </p:sp>
      <p:pic>
        <p:nvPicPr>
          <p:cNvPr id="120835" name="Picture 5" descr="13.05.31.06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0538" y="908050"/>
            <a:ext cx="4397375" cy="5257800"/>
          </a:xfrm>
          <a:prstGeom prst="rect">
            <a:avLst/>
          </a:prstGeom>
          <a:noFill/>
          <a:ln w="9525">
            <a:noFill/>
            <a:miter lim="800000"/>
            <a:headEnd/>
            <a:tailEnd/>
          </a:ln>
        </p:spPr>
      </p:pic>
      <p:pic>
        <p:nvPicPr>
          <p:cNvPr id="120836" name="Picture 7" descr="13.05.31.06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8725" y="908050"/>
            <a:ext cx="4105275" cy="5249863"/>
          </a:xfrm>
          <a:prstGeom prst="rect">
            <a:avLst/>
          </a:prstGeom>
          <a:noFill/>
          <a:ln w="9525">
            <a:noFill/>
            <a:miter lim="800000"/>
            <a:headEnd/>
            <a:tailEnd/>
          </a:ln>
        </p:spPr>
      </p:pic>
      <p:sp>
        <p:nvSpPr>
          <p:cNvPr id="10" name="Rectangle 9"/>
          <p:cNvSpPr/>
          <p:nvPr/>
        </p:nvSpPr>
        <p:spPr>
          <a:xfrm>
            <a:off x="1609105" y="3195391"/>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1" name="Rectangle 10"/>
          <p:cNvSpPr/>
          <p:nvPr/>
        </p:nvSpPr>
        <p:spPr>
          <a:xfrm>
            <a:off x="6755160" y="3195391"/>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a:xfrm>
            <a:off x="539750" y="333375"/>
            <a:ext cx="8229600" cy="1143000"/>
          </a:xfrm>
        </p:spPr>
        <p:txBody>
          <a:bodyPr/>
          <a:lstStyle/>
          <a:p>
            <a:pPr eaLnBrk="1" hangingPunct="1"/>
            <a:r>
              <a:rPr lang="en-GB" smtClean="0"/>
              <a:t>Debond</a:t>
            </a:r>
          </a:p>
        </p:txBody>
      </p:sp>
      <p:pic>
        <p:nvPicPr>
          <p:cNvPr id="121859" name="Picture 5" descr="13.05.31.06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3716338"/>
            <a:ext cx="4229100" cy="2835275"/>
          </a:xfrm>
          <a:prstGeom prst="rect">
            <a:avLst/>
          </a:prstGeom>
          <a:noFill/>
          <a:ln w="9525">
            <a:noFill/>
            <a:miter lim="800000"/>
            <a:headEnd/>
            <a:tailEnd/>
          </a:ln>
        </p:spPr>
      </p:pic>
      <p:pic>
        <p:nvPicPr>
          <p:cNvPr id="121860" name="Picture 7" descr="13.05.31.06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3789363"/>
            <a:ext cx="4032250" cy="2713037"/>
          </a:xfrm>
          <a:prstGeom prst="rect">
            <a:avLst/>
          </a:prstGeom>
          <a:noFill/>
          <a:ln w="9525">
            <a:noFill/>
            <a:miter lim="800000"/>
            <a:headEnd/>
            <a:tailEnd/>
          </a:ln>
        </p:spPr>
      </p:pic>
      <p:pic>
        <p:nvPicPr>
          <p:cNvPr id="121861" name="Picture 9" descr="13.05.31.06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55875" y="1341438"/>
            <a:ext cx="4511675" cy="2281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l="13100" r="11115"/>
          <a:stretch>
            <a:fillRect/>
          </a:stretch>
        </p:blipFill>
        <p:spPr bwMode="auto">
          <a:xfrm>
            <a:off x="1403350" y="836613"/>
            <a:ext cx="5832475" cy="5667375"/>
          </a:xfrm>
          <a:prstGeom prst="rect">
            <a:avLst/>
          </a:prstGeom>
          <a:noFill/>
          <a:ln w="9525">
            <a:noFill/>
            <a:miter lim="800000"/>
            <a:headEnd/>
            <a:tailEnd/>
          </a:ln>
        </p:spPr>
      </p:pic>
      <p:sp>
        <p:nvSpPr>
          <p:cNvPr id="122882" name="TextBox 2"/>
          <p:cNvSpPr txBox="1">
            <a:spLocks noChangeArrowheads="1"/>
          </p:cNvSpPr>
          <p:nvPr/>
        </p:nvSpPr>
        <p:spPr bwMode="auto">
          <a:xfrm>
            <a:off x="5292725" y="476250"/>
            <a:ext cx="1223963" cy="369888"/>
          </a:xfrm>
          <a:prstGeom prst="rect">
            <a:avLst/>
          </a:prstGeom>
          <a:noFill/>
          <a:ln w="9525">
            <a:noFill/>
            <a:miter lim="800000"/>
            <a:headEnd/>
            <a:tailEnd/>
          </a:ln>
        </p:spPr>
        <p:txBody>
          <a:bodyPr>
            <a:spAutoFit/>
          </a:bodyPr>
          <a:lstStyle/>
          <a:p>
            <a:r>
              <a:rPr lang="en-GB">
                <a:latin typeface="Calibri" pitchFamily="34" charset="0"/>
              </a:rPr>
              <a:t>3⁰</a:t>
            </a:r>
          </a:p>
        </p:txBody>
      </p:sp>
      <p:sp>
        <p:nvSpPr>
          <p:cNvPr id="4" name="Rectangle 3"/>
          <p:cNvSpPr/>
          <p:nvPr/>
        </p:nvSpPr>
        <p:spPr>
          <a:xfrm>
            <a:off x="6228183" y="836613"/>
            <a:ext cx="1007641" cy="3046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l="15100" t="46271" r="15515"/>
          <a:stretch>
            <a:fillRect/>
          </a:stretch>
        </p:blipFill>
        <p:spPr bwMode="auto">
          <a:xfrm>
            <a:off x="0" y="2060575"/>
            <a:ext cx="8964613" cy="421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l="13100" r="11115"/>
          <a:stretch>
            <a:fillRect/>
          </a:stretch>
        </p:blipFill>
        <p:spPr bwMode="auto">
          <a:xfrm>
            <a:off x="4932363" y="1916113"/>
            <a:ext cx="3989387" cy="3878262"/>
          </a:xfrm>
          <a:prstGeom prst="rect">
            <a:avLst/>
          </a:prstGeom>
          <a:noFill/>
          <a:ln w="9525">
            <a:noFill/>
            <a:miter lim="800000"/>
            <a:headEnd/>
            <a:tailEnd/>
          </a:ln>
        </p:spPr>
      </p:pic>
      <p:pic>
        <p:nvPicPr>
          <p:cNvPr id="12493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t="447" r="13510"/>
          <a:stretch>
            <a:fillRect/>
          </a:stretch>
        </p:blipFill>
        <p:spPr bwMode="auto">
          <a:xfrm>
            <a:off x="242888" y="1916113"/>
            <a:ext cx="4587875" cy="3889375"/>
          </a:xfrm>
          <a:prstGeom prst="rect">
            <a:avLst/>
          </a:prstGeom>
          <a:noFill/>
          <a:ln w="9525">
            <a:noFill/>
            <a:miter lim="800000"/>
            <a:headEnd/>
            <a:tailEnd/>
          </a:ln>
        </p:spPr>
      </p:pic>
      <p:sp>
        <p:nvSpPr>
          <p:cNvPr id="124931" name="TextBox 3"/>
          <p:cNvSpPr txBox="1">
            <a:spLocks noChangeArrowheads="1"/>
          </p:cNvSpPr>
          <p:nvPr/>
        </p:nvSpPr>
        <p:spPr bwMode="auto">
          <a:xfrm>
            <a:off x="3348038" y="1557338"/>
            <a:ext cx="576262" cy="368300"/>
          </a:xfrm>
          <a:prstGeom prst="rect">
            <a:avLst/>
          </a:prstGeom>
          <a:noFill/>
          <a:ln w="9525">
            <a:noFill/>
            <a:miter lim="800000"/>
            <a:headEnd/>
            <a:tailEnd/>
          </a:ln>
        </p:spPr>
        <p:txBody>
          <a:bodyPr>
            <a:spAutoFit/>
          </a:bodyPr>
          <a:lstStyle/>
          <a:p>
            <a:r>
              <a:rPr lang="en-GB">
                <a:latin typeface="Calibri" pitchFamily="34" charset="0"/>
              </a:rPr>
              <a:t>6⁰</a:t>
            </a:r>
          </a:p>
        </p:txBody>
      </p:sp>
      <p:sp>
        <p:nvSpPr>
          <p:cNvPr id="124932" name="Rectangle 4"/>
          <p:cNvSpPr>
            <a:spLocks noChangeArrowheads="1"/>
          </p:cNvSpPr>
          <p:nvPr/>
        </p:nvSpPr>
        <p:spPr bwMode="auto">
          <a:xfrm flipH="1" flipV="1">
            <a:off x="539750" y="333375"/>
            <a:ext cx="2519363" cy="368300"/>
          </a:xfrm>
          <a:prstGeom prst="rect">
            <a:avLst/>
          </a:prstGeom>
          <a:noFill/>
          <a:ln w="9525">
            <a:noFill/>
            <a:miter lim="800000"/>
            <a:headEnd/>
            <a:tailEnd/>
          </a:ln>
        </p:spPr>
        <p:txBody>
          <a:bodyPr>
            <a:spAutoFit/>
          </a:bodyPr>
          <a:lstStyle/>
          <a:p>
            <a:r>
              <a:rPr lang="en-GB">
                <a:solidFill>
                  <a:schemeClr val="bg1"/>
                </a:solidFill>
                <a:latin typeface="Calibri" pitchFamily="34" charset="0"/>
              </a:rPr>
              <a:t>6</a:t>
            </a:r>
          </a:p>
        </p:txBody>
      </p:sp>
      <p:sp>
        <p:nvSpPr>
          <p:cNvPr id="124933" name="TextBox 5"/>
          <p:cNvSpPr txBox="1">
            <a:spLocks noChangeArrowheads="1"/>
          </p:cNvSpPr>
          <p:nvPr/>
        </p:nvSpPr>
        <p:spPr bwMode="auto">
          <a:xfrm>
            <a:off x="7451725" y="1557338"/>
            <a:ext cx="792163" cy="368300"/>
          </a:xfrm>
          <a:prstGeom prst="rect">
            <a:avLst/>
          </a:prstGeom>
          <a:noFill/>
          <a:ln w="9525">
            <a:noFill/>
            <a:miter lim="800000"/>
            <a:headEnd/>
            <a:tailEnd/>
          </a:ln>
        </p:spPr>
        <p:txBody>
          <a:bodyPr>
            <a:spAutoFit/>
          </a:bodyPr>
          <a:lstStyle/>
          <a:p>
            <a:r>
              <a:rPr lang="en-GB">
                <a:latin typeface="Calibri" pitchFamily="34" charset="0"/>
              </a:rPr>
              <a:t>3⁰</a:t>
            </a:r>
          </a:p>
        </p:txBody>
      </p:sp>
      <p:sp>
        <p:nvSpPr>
          <p:cNvPr id="7" name="TextBox 6"/>
          <p:cNvSpPr txBox="1"/>
          <p:nvPr/>
        </p:nvSpPr>
        <p:spPr>
          <a:xfrm>
            <a:off x="467544" y="476672"/>
            <a:ext cx="7488832" cy="523220"/>
          </a:xfrm>
          <a:prstGeom prst="rect">
            <a:avLst/>
          </a:prstGeom>
          <a:noFill/>
        </p:spPr>
        <p:txBody>
          <a:bodyPr wrap="square" rtlCol="0">
            <a:spAutoFit/>
          </a:bodyPr>
          <a:lstStyle/>
          <a:p>
            <a:r>
              <a:rPr lang="en-GB" sz="2800" dirty="0" smtClean="0"/>
              <a:t>Note the lower incisors are not proclined</a:t>
            </a:r>
            <a:endParaRPr lang="en-GB" sz="2800" dirty="0"/>
          </a:p>
        </p:txBody>
      </p:sp>
      <p:sp>
        <p:nvSpPr>
          <p:cNvPr id="8" name="Rectangle 7"/>
          <p:cNvSpPr/>
          <p:nvPr/>
        </p:nvSpPr>
        <p:spPr>
          <a:xfrm>
            <a:off x="4039319" y="1925638"/>
            <a:ext cx="791444" cy="3046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8130306" y="1916113"/>
            <a:ext cx="791444" cy="3046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Grp="1" noChangeArrowheads="1"/>
          </p:cNvSpPr>
          <p:nvPr>
            <p:ph type="ctrTitle"/>
          </p:nvPr>
        </p:nvSpPr>
        <p:spPr/>
        <p:txBody>
          <a:bodyPr rtlCol="0">
            <a:normAutofit fontScale="90000"/>
          </a:bodyPr>
          <a:lstStyle/>
          <a:p>
            <a:pPr eaLnBrk="1" fontAlgn="auto" hangingPunct="1">
              <a:spcAft>
                <a:spcPts val="0"/>
              </a:spcAft>
              <a:defRPr/>
            </a:pPr>
            <a:r>
              <a:rPr lang="en-GB" sz="4000"/>
              <a:t>SEVERE ii DIV ii SOME PROCLINATION OF THE LOWER INCISORS</a:t>
            </a:r>
          </a:p>
        </p:txBody>
      </p:sp>
      <p:sp>
        <p:nvSpPr>
          <p:cNvPr id="21509" name="Rectangle 5"/>
          <p:cNvSpPr>
            <a:spLocks noGrp="1" noChangeArrowheads="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solidFill>
                  <a:schemeClr val="tx1"/>
                </a:solidFill>
              </a:rPr>
              <a:t>In some cases you want to procline the lower incisors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9" name="Picture 5" descr="11.10.03.07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1166813"/>
            <a:ext cx="3816350" cy="5399087"/>
          </a:xfrm>
          <a:prstGeom prst="rect">
            <a:avLst/>
          </a:prstGeom>
          <a:noFill/>
          <a:ln w="9525">
            <a:noFill/>
            <a:miter lim="800000"/>
            <a:headEnd/>
            <a:tailEnd/>
          </a:ln>
        </p:spPr>
      </p:pic>
      <p:pic>
        <p:nvPicPr>
          <p:cNvPr id="126980" name="Picture 7" descr="11.10.03.07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b="-1588"/>
          <a:stretch>
            <a:fillRect/>
          </a:stretch>
        </p:blipFill>
        <p:spPr bwMode="auto">
          <a:xfrm>
            <a:off x="4500563" y="1196975"/>
            <a:ext cx="3816350" cy="5429250"/>
          </a:xfrm>
          <a:prstGeom prst="rect">
            <a:avLst/>
          </a:prstGeom>
          <a:noFill/>
          <a:ln w="9525">
            <a:noFill/>
            <a:miter lim="800000"/>
            <a:headEnd/>
            <a:tailEnd/>
          </a:ln>
        </p:spPr>
      </p:pic>
      <p:sp>
        <p:nvSpPr>
          <p:cNvPr id="13" name="Rectangle 12"/>
          <p:cNvSpPr/>
          <p:nvPr/>
        </p:nvSpPr>
        <p:spPr>
          <a:xfrm>
            <a:off x="1547664" y="3336389"/>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4" name="Rectangle 13"/>
          <p:cNvSpPr/>
          <p:nvPr/>
        </p:nvSpPr>
        <p:spPr>
          <a:xfrm>
            <a:off x="6948264" y="3538167"/>
            <a:ext cx="1296144"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p:txBody>
          <a:bodyPr/>
          <a:lstStyle/>
          <a:p>
            <a:pPr eaLnBrk="1" hangingPunct="1"/>
            <a:endParaRPr lang="en-GB" smtClean="0"/>
          </a:p>
        </p:txBody>
      </p:sp>
      <p:pic>
        <p:nvPicPr>
          <p:cNvPr id="22531" name="Picture 5" descr="12.06.25.11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3438" y="801688"/>
            <a:ext cx="4321175" cy="5924550"/>
          </a:xfrm>
          <a:prstGeom prst="rect">
            <a:avLst/>
          </a:prstGeom>
          <a:noFill/>
          <a:ln w="9525">
            <a:noFill/>
            <a:miter lim="800000"/>
            <a:headEnd/>
            <a:tailEnd/>
          </a:ln>
        </p:spPr>
      </p:pic>
      <p:pic>
        <p:nvPicPr>
          <p:cNvPr id="22532" name="Picture 7" descr="12.06.25.11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0959" y="801688"/>
            <a:ext cx="4032250" cy="5937250"/>
          </a:xfrm>
          <a:prstGeom prst="rect">
            <a:avLst/>
          </a:prstGeom>
          <a:noFill/>
          <a:ln w="9525">
            <a:noFill/>
            <a:miter lim="800000"/>
            <a:headEnd/>
            <a:tailEnd/>
          </a:ln>
        </p:spPr>
      </p:pic>
      <p:sp>
        <p:nvSpPr>
          <p:cNvPr id="10" name="Rectangle 9"/>
          <p:cNvSpPr/>
          <p:nvPr/>
        </p:nvSpPr>
        <p:spPr>
          <a:xfrm>
            <a:off x="1547664" y="3140968"/>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3" name="Rectangle 12"/>
          <p:cNvSpPr/>
          <p:nvPr/>
        </p:nvSpPr>
        <p:spPr>
          <a:xfrm>
            <a:off x="7812360" y="3284985"/>
            <a:ext cx="1123580"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3" name="Picture 5" descr="11.10.03.07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925" y="3789363"/>
            <a:ext cx="4445000" cy="2808287"/>
          </a:xfrm>
          <a:prstGeom prst="rect">
            <a:avLst/>
          </a:prstGeom>
          <a:noFill/>
          <a:ln w="9525">
            <a:noFill/>
            <a:miter lim="800000"/>
            <a:headEnd/>
            <a:tailEnd/>
          </a:ln>
        </p:spPr>
      </p:pic>
      <p:pic>
        <p:nvPicPr>
          <p:cNvPr id="128004" name="Picture 7" descr="11.10.03.07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0563" y="3789363"/>
            <a:ext cx="4745037" cy="2808287"/>
          </a:xfrm>
          <a:prstGeom prst="rect">
            <a:avLst/>
          </a:prstGeom>
          <a:noFill/>
          <a:ln w="9525">
            <a:noFill/>
            <a:miter lim="800000"/>
            <a:headEnd/>
            <a:tailEnd/>
          </a:ln>
        </p:spPr>
      </p:pic>
      <p:pic>
        <p:nvPicPr>
          <p:cNvPr id="128005" name="Picture 9" descr="11.10.03.07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8175" y="660400"/>
            <a:ext cx="5327650" cy="2913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type="title"/>
          </p:nvPr>
        </p:nvSpPr>
        <p:spPr/>
        <p:txBody>
          <a:bodyPr/>
          <a:lstStyle/>
          <a:p>
            <a:pPr eaLnBrk="1" hangingPunct="1"/>
            <a:r>
              <a:rPr lang="en-GB" smtClean="0"/>
              <a:t>Phase A Alignment</a:t>
            </a:r>
          </a:p>
        </p:txBody>
      </p:sp>
      <p:pic>
        <p:nvPicPr>
          <p:cNvPr id="129027" name="Picture 5" descr="12.03.05.11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0650" y="4076700"/>
            <a:ext cx="4035425" cy="2520950"/>
          </a:xfrm>
          <a:prstGeom prst="rect">
            <a:avLst/>
          </a:prstGeom>
          <a:noFill/>
          <a:ln w="9525">
            <a:noFill/>
            <a:miter lim="800000"/>
            <a:headEnd/>
            <a:tailEnd/>
          </a:ln>
        </p:spPr>
      </p:pic>
      <p:pic>
        <p:nvPicPr>
          <p:cNvPr id="129028" name="Picture 7" descr="12.03.05.11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11638" y="4076700"/>
            <a:ext cx="3889375" cy="2493963"/>
          </a:xfrm>
          <a:prstGeom prst="rect">
            <a:avLst/>
          </a:prstGeom>
          <a:noFill/>
          <a:ln w="9525">
            <a:noFill/>
            <a:miter lim="800000"/>
            <a:headEnd/>
            <a:tailEnd/>
          </a:ln>
        </p:spPr>
      </p:pic>
      <p:pic>
        <p:nvPicPr>
          <p:cNvPr id="129029" name="Picture 9" descr="12.03.05.11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76375" y="1268413"/>
            <a:ext cx="5327650" cy="2630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1" name="Picture 5" descr="12.07.03.14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3933825"/>
            <a:ext cx="4084638" cy="2713038"/>
          </a:xfrm>
          <a:prstGeom prst="rect">
            <a:avLst/>
          </a:prstGeom>
          <a:noFill/>
          <a:ln w="9525">
            <a:noFill/>
            <a:miter lim="800000"/>
            <a:headEnd/>
            <a:tailEnd/>
          </a:ln>
        </p:spPr>
      </p:pic>
      <p:pic>
        <p:nvPicPr>
          <p:cNvPr id="130052" name="Picture 7" descr="12.07.03.14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0563" y="3933825"/>
            <a:ext cx="4084637" cy="2713038"/>
          </a:xfrm>
          <a:prstGeom prst="rect">
            <a:avLst/>
          </a:prstGeom>
          <a:noFill/>
          <a:ln w="9525">
            <a:noFill/>
            <a:miter lim="800000"/>
            <a:headEnd/>
            <a:tailEnd/>
          </a:ln>
        </p:spPr>
      </p:pic>
      <p:pic>
        <p:nvPicPr>
          <p:cNvPr id="130053" name="Picture 9" descr="12.07.03.14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84438" y="1125538"/>
            <a:ext cx="4084637" cy="2713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a:xfrm>
            <a:off x="0" y="274638"/>
            <a:ext cx="8964613" cy="1143000"/>
          </a:xfrm>
        </p:spPr>
        <p:txBody>
          <a:bodyPr/>
          <a:lstStyle/>
          <a:p>
            <a:pPr eaLnBrk="1" hangingPunct="1"/>
            <a:r>
              <a:rPr lang="en-US" sz="3600" smtClean="0"/>
              <a:t>Phase B + EOT high pull night only for 6 weeks</a:t>
            </a:r>
          </a:p>
        </p:txBody>
      </p:sp>
      <p:pic>
        <p:nvPicPr>
          <p:cNvPr id="131075" name="Picture 5" descr="13.06.03.02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3933825"/>
            <a:ext cx="4084638" cy="2713038"/>
          </a:xfrm>
          <a:prstGeom prst="rect">
            <a:avLst/>
          </a:prstGeom>
          <a:noFill/>
          <a:ln w="9525">
            <a:noFill/>
            <a:miter lim="800000"/>
            <a:headEnd/>
            <a:tailEnd/>
          </a:ln>
        </p:spPr>
      </p:pic>
      <p:pic>
        <p:nvPicPr>
          <p:cNvPr id="131076" name="Picture 7" descr="13.06.03.02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27538" y="3933825"/>
            <a:ext cx="4084637" cy="2713038"/>
          </a:xfrm>
          <a:prstGeom prst="rect">
            <a:avLst/>
          </a:prstGeom>
          <a:noFill/>
          <a:ln w="9525">
            <a:noFill/>
            <a:miter lim="800000"/>
            <a:headEnd/>
            <a:tailEnd/>
          </a:ln>
        </p:spPr>
      </p:pic>
      <p:pic>
        <p:nvPicPr>
          <p:cNvPr id="131077" name="Picture 9" descr="13.06.03.02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8175" y="1263650"/>
            <a:ext cx="5080000" cy="2597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5" descr="13.11.07.07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0"/>
            <a:ext cx="2627313" cy="3449638"/>
          </a:xfrm>
          <a:prstGeom prst="rect">
            <a:avLst/>
          </a:prstGeom>
          <a:noFill/>
          <a:ln w="9525">
            <a:noFill/>
            <a:miter lim="800000"/>
            <a:headEnd/>
            <a:tailEnd/>
          </a:ln>
        </p:spPr>
      </p:pic>
      <p:pic>
        <p:nvPicPr>
          <p:cNvPr id="132098" name="Picture 7" descr="13.11.07.07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850" y="3500438"/>
            <a:ext cx="2743200" cy="3179762"/>
          </a:xfrm>
          <a:prstGeom prst="rect">
            <a:avLst/>
          </a:prstGeom>
          <a:noFill/>
          <a:ln w="9525">
            <a:noFill/>
            <a:miter lim="800000"/>
            <a:headEnd/>
            <a:tailEnd/>
          </a:ln>
        </p:spPr>
      </p:pic>
      <p:pic>
        <p:nvPicPr>
          <p:cNvPr id="132099"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29118" r="13872"/>
          <a:stretch>
            <a:fillRect/>
          </a:stretch>
        </p:blipFill>
        <p:spPr bwMode="auto">
          <a:xfrm>
            <a:off x="3995738" y="1268413"/>
            <a:ext cx="4860925" cy="5033962"/>
          </a:xfrm>
          <a:prstGeom prst="rect">
            <a:avLst/>
          </a:prstGeom>
          <a:noFill/>
          <a:ln w="9525">
            <a:noFill/>
            <a:miter lim="800000"/>
            <a:headEnd/>
            <a:tailEnd/>
          </a:ln>
        </p:spPr>
      </p:pic>
      <p:sp>
        <p:nvSpPr>
          <p:cNvPr id="12" name="Rectangle 11"/>
          <p:cNvSpPr/>
          <p:nvPr/>
        </p:nvSpPr>
        <p:spPr>
          <a:xfrm>
            <a:off x="557386" y="1508795"/>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3" name="Rectangle 12"/>
          <p:cNvSpPr/>
          <p:nvPr/>
        </p:nvSpPr>
        <p:spPr>
          <a:xfrm>
            <a:off x="2051720" y="4874295"/>
            <a:ext cx="936512"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Picture 5" descr="13.11.07.07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825" y="3789363"/>
            <a:ext cx="4084638" cy="2713037"/>
          </a:xfrm>
          <a:prstGeom prst="rect">
            <a:avLst/>
          </a:prstGeom>
          <a:noFill/>
          <a:ln w="9525">
            <a:noFill/>
            <a:miter lim="800000"/>
            <a:headEnd/>
            <a:tailEnd/>
          </a:ln>
        </p:spPr>
      </p:pic>
      <p:pic>
        <p:nvPicPr>
          <p:cNvPr id="133124" name="Picture 7" descr="13.11.07.07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0563" y="3789363"/>
            <a:ext cx="4084637" cy="2713037"/>
          </a:xfrm>
          <a:prstGeom prst="rect">
            <a:avLst/>
          </a:prstGeom>
          <a:noFill/>
          <a:ln w="9525">
            <a:noFill/>
            <a:miter lim="800000"/>
            <a:headEnd/>
            <a:tailEnd/>
          </a:ln>
        </p:spPr>
      </p:pic>
      <p:pic>
        <p:nvPicPr>
          <p:cNvPr id="133125" name="Picture 9" descr="13.11.07.07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68538" y="908050"/>
            <a:ext cx="4084637" cy="2713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7" name="Picture 5" descr="13.11.07.07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825" y="1916113"/>
            <a:ext cx="4391025" cy="2900362"/>
          </a:xfrm>
          <a:prstGeom prst="rect">
            <a:avLst/>
          </a:prstGeom>
          <a:noFill/>
          <a:ln w="9525">
            <a:noFill/>
            <a:miter lim="800000"/>
            <a:headEnd/>
            <a:tailEnd/>
          </a:ln>
        </p:spPr>
      </p:pic>
      <p:pic>
        <p:nvPicPr>
          <p:cNvPr id="134148" name="Picture 7" descr="13.11.07.07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7900" y="1844675"/>
            <a:ext cx="43561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p:cNvSpPr>
            <a:spLocks noGrp="1"/>
          </p:cNvSpPr>
          <p:nvPr>
            <p:ph type="title"/>
          </p:nvPr>
        </p:nvSpPr>
        <p:spPr>
          <a:xfrm>
            <a:off x="457200" y="274638"/>
            <a:ext cx="8229600" cy="2434282"/>
          </a:xfrm>
        </p:spPr>
        <p:txBody>
          <a:bodyPr/>
          <a:lstStyle/>
          <a:p>
            <a:pPr eaLnBrk="1" hangingPunct="1"/>
            <a:r>
              <a:rPr lang="en-GB" dirty="0" smtClean="0"/>
              <a:t>Once you can do this you will find it has many uses.</a:t>
            </a:r>
            <a:br>
              <a:rPr lang="en-GB" dirty="0" smtClean="0"/>
            </a:br>
            <a:r>
              <a:rPr lang="en-GB" dirty="0" smtClean="0"/>
              <a:t>Other uses upper Begg lower SWA</a:t>
            </a:r>
          </a:p>
        </p:txBody>
      </p:sp>
      <p:sp>
        <p:nvSpPr>
          <p:cNvPr id="135170" name="Content Placeholder 2"/>
          <p:cNvSpPr>
            <a:spLocks noGrp="1"/>
          </p:cNvSpPr>
          <p:nvPr>
            <p:ph idx="1"/>
          </p:nvPr>
        </p:nvSpPr>
        <p:spPr>
          <a:xfrm>
            <a:off x="457200" y="2852936"/>
            <a:ext cx="8229600" cy="3273227"/>
          </a:xfrm>
        </p:spPr>
        <p:txBody>
          <a:bodyPr/>
          <a:lstStyle/>
          <a:p>
            <a:pPr eaLnBrk="1" hangingPunct="1"/>
            <a:r>
              <a:rPr lang="en-GB" smtClean="0"/>
              <a:t>Un-erupted canines</a:t>
            </a:r>
          </a:p>
          <a:p>
            <a:pPr eaLnBrk="1" hangingPunct="1"/>
            <a:r>
              <a:rPr lang="en-GB" smtClean="0"/>
              <a:t>Class II div i</a:t>
            </a:r>
          </a:p>
          <a:p>
            <a:pPr eaLnBrk="1" hangingPunct="1"/>
            <a:r>
              <a:rPr lang="en-GB" smtClean="0"/>
              <a:t>Failed or incomplete functional treatment</a:t>
            </a:r>
          </a:p>
          <a:p>
            <a:pPr eaLnBrk="1" hangingPunct="1"/>
            <a:r>
              <a:rPr lang="en-GB" smtClean="0"/>
              <a:t>Buccal canines. (crowding)</a:t>
            </a:r>
          </a:p>
          <a:p>
            <a:pPr eaLnBrk="1" hangingPunct="1"/>
            <a:r>
              <a:rPr lang="en-GB" smtClean="0"/>
              <a:t>Re-treatment</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p:cNvSpPr>
          <p:nvPr>
            <p:ph type="title"/>
          </p:nvPr>
        </p:nvSpPr>
        <p:spPr/>
        <p:txBody>
          <a:bodyPr/>
          <a:lstStyle/>
          <a:p>
            <a:r>
              <a:rPr lang="en-GB" smtClean="0"/>
              <a:t>Unerupted canines</a:t>
            </a:r>
          </a:p>
        </p:txBody>
      </p:sp>
      <p:pic>
        <p:nvPicPr>
          <p:cNvPr id="136194" name="Picture 3"/>
          <p:cNvPicPr>
            <a:picLocks noGrp="1" noChangeAspect="1" noChangeArrowheads="1"/>
          </p:cNvPicPr>
          <p:nvPr>
            <p:ph type="body" idx="1"/>
          </p:nvPr>
        </p:nvPicPr>
        <p:blipFill>
          <a:blip r:embed="rId2" cstate="email">
            <a:extLst>
              <a:ext uri="{28A0092B-C50C-407E-A947-70E740481C1C}">
                <a14:useLocalDpi xmlns:a14="http://schemas.microsoft.com/office/drawing/2010/main"/>
              </a:ext>
            </a:extLst>
          </a:blip>
          <a:srcRect l="10629" t="21725" r="25623" b="5804"/>
          <a:stretch>
            <a:fillRect/>
          </a:stretch>
        </p:blipFill>
        <p:spPr>
          <a:xfrm>
            <a:off x="4643438" y="1484313"/>
            <a:ext cx="4032250" cy="2520950"/>
          </a:xfrm>
        </p:spPr>
      </p:pic>
      <p:pic>
        <p:nvPicPr>
          <p:cNvPr id="136195" name="Picture 5" descr="10.06.04.01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750" y="1484313"/>
            <a:ext cx="3976688" cy="2543175"/>
          </a:xfrm>
          <a:prstGeom prst="rect">
            <a:avLst/>
          </a:prstGeom>
          <a:noFill/>
          <a:ln w="9525">
            <a:noFill/>
            <a:miter lim="800000"/>
            <a:headEnd/>
            <a:tailEnd/>
          </a:ln>
        </p:spPr>
      </p:pic>
      <p:pic>
        <p:nvPicPr>
          <p:cNvPr id="136196" name="Picture 9" descr="10.12.07.13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313" y="4144963"/>
            <a:ext cx="4084637" cy="2713037"/>
          </a:xfrm>
          <a:prstGeom prst="rect">
            <a:avLst/>
          </a:prstGeom>
          <a:noFill/>
          <a:ln w="9525">
            <a:noFill/>
            <a:miter lim="800000"/>
            <a:headEnd/>
            <a:tailEnd/>
          </a:ln>
        </p:spPr>
      </p:pic>
      <p:pic>
        <p:nvPicPr>
          <p:cNvPr id="136197" name="Picture 11" descr="11.03.11.17 :: OT :: SC Study Series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3438" y="4144963"/>
            <a:ext cx="4084637" cy="2713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9" name="Picture 5" descr="11.06.09.10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288" y="2636838"/>
            <a:ext cx="4084637" cy="2713037"/>
          </a:xfrm>
          <a:prstGeom prst="rect">
            <a:avLst/>
          </a:prstGeom>
          <a:noFill/>
          <a:ln w="9525">
            <a:noFill/>
            <a:miter lim="800000"/>
            <a:headEnd/>
            <a:tailEnd/>
          </a:ln>
        </p:spPr>
      </p:pic>
      <p:pic>
        <p:nvPicPr>
          <p:cNvPr id="137220" name="Picture 7" descr="11.12.08.16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2636838"/>
            <a:ext cx="4084637" cy="2713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p:txBody>
          <a:bodyPr/>
          <a:lstStyle/>
          <a:p>
            <a:pPr eaLnBrk="1" hangingPunct="1"/>
            <a:endParaRPr lang="en-GB" smtClean="0"/>
          </a:p>
        </p:txBody>
      </p:sp>
      <p:pic>
        <p:nvPicPr>
          <p:cNvPr id="23555" name="Picture 5" descr="12.06.25.11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363538"/>
            <a:ext cx="4103687" cy="6257925"/>
          </a:xfrm>
          <a:prstGeom prst="rect">
            <a:avLst/>
          </a:prstGeom>
          <a:noFill/>
          <a:ln w="9525">
            <a:noFill/>
            <a:miter lim="800000"/>
            <a:headEnd/>
            <a:tailEnd/>
          </a:ln>
        </p:spPr>
      </p:pic>
      <p:pic>
        <p:nvPicPr>
          <p:cNvPr id="23556" name="Picture 7" descr="12.06.25.11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6463" y="363538"/>
            <a:ext cx="4016375" cy="6305550"/>
          </a:xfrm>
          <a:prstGeom prst="rect">
            <a:avLst/>
          </a:prstGeom>
          <a:noFill/>
          <a:ln w="9525">
            <a:noFill/>
            <a:miter lim="800000"/>
            <a:headEnd/>
            <a:tailEnd/>
          </a:ln>
        </p:spPr>
      </p:pic>
      <p:sp>
        <p:nvSpPr>
          <p:cNvPr id="14" name="Rectangle 13"/>
          <p:cNvSpPr/>
          <p:nvPr/>
        </p:nvSpPr>
        <p:spPr>
          <a:xfrm>
            <a:off x="1440036" y="2714782"/>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5" name="Rectangle 14"/>
          <p:cNvSpPr/>
          <p:nvPr/>
        </p:nvSpPr>
        <p:spPr>
          <a:xfrm>
            <a:off x="6084168" y="2930806"/>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5"/>
          <p:cNvSpPr>
            <a:spLocks noGrp="1"/>
          </p:cNvSpPr>
          <p:nvPr>
            <p:ph type="title"/>
          </p:nvPr>
        </p:nvSpPr>
        <p:spPr>
          <a:xfrm>
            <a:off x="5076825" y="0"/>
            <a:ext cx="3887788" cy="1412875"/>
          </a:xfrm>
        </p:spPr>
        <p:txBody>
          <a:bodyPr/>
          <a:lstStyle/>
          <a:p>
            <a:r>
              <a:rPr lang="en-GB" sz="3600" dirty="0" smtClean="0"/>
              <a:t>Class II div </a:t>
            </a:r>
            <a:r>
              <a:rPr lang="en-GB" sz="3600" dirty="0" err="1" smtClean="0"/>
              <a:t>i</a:t>
            </a:r>
            <a:endParaRPr lang="en-GB" sz="3600" dirty="0" smtClean="0"/>
          </a:p>
        </p:txBody>
      </p:sp>
      <p:pic>
        <p:nvPicPr>
          <p:cNvPr id="138242" name="Picture 4" descr="11.03.21.26 :: OT :: SC Study Series 1"/>
          <p:cNvPicPr>
            <a:picLocks noGrp="1" noChangeAspect="1" noChangeArrowheads="1"/>
          </p:cNvPicPr>
          <p:nvPr>
            <p:ph type="body" sz="half" idx="1"/>
          </p:nvPr>
        </p:nvPicPr>
        <p:blipFill>
          <a:blip r:embed="rId2" cstate="email">
            <a:extLst>
              <a:ext uri="{28A0092B-C50C-407E-A947-70E740481C1C}">
                <a14:useLocalDpi xmlns:a14="http://schemas.microsoft.com/office/drawing/2010/main"/>
              </a:ext>
            </a:extLst>
          </a:blip>
          <a:srcRect/>
          <a:stretch>
            <a:fillRect/>
          </a:stretch>
        </p:blipFill>
        <p:spPr>
          <a:xfrm>
            <a:off x="250825" y="106363"/>
            <a:ext cx="4537075" cy="2386012"/>
          </a:xfrm>
        </p:spPr>
      </p:pic>
      <p:pic>
        <p:nvPicPr>
          <p:cNvPr id="138243" name="Picture 8" descr="11.03.21.26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19700" y="1412875"/>
            <a:ext cx="3673475" cy="4924425"/>
          </a:xfrm>
          <a:prstGeom prst="rect">
            <a:avLst/>
          </a:prstGeom>
          <a:noFill/>
          <a:ln w="9525">
            <a:noFill/>
            <a:miter lim="800000"/>
            <a:headEnd/>
            <a:tailEnd/>
          </a:ln>
        </p:spPr>
      </p:pic>
      <p:pic>
        <p:nvPicPr>
          <p:cNvPr id="138244"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l="13510" t="4257" r="11633" b="2997"/>
          <a:stretch>
            <a:fillRect/>
          </a:stretch>
        </p:blipFill>
        <p:spPr bwMode="auto">
          <a:xfrm>
            <a:off x="250825" y="2636838"/>
            <a:ext cx="4537075" cy="4138612"/>
          </a:xfrm>
          <a:prstGeom prst="rect">
            <a:avLst/>
          </a:prstGeom>
          <a:noFill/>
          <a:ln w="9525">
            <a:noFill/>
            <a:miter lim="800000"/>
            <a:headEnd/>
            <a:tailEnd/>
          </a:ln>
        </p:spPr>
      </p:pic>
      <p:sp>
        <p:nvSpPr>
          <p:cNvPr id="10" name="Rectangle 9"/>
          <p:cNvSpPr/>
          <p:nvPr/>
        </p:nvSpPr>
        <p:spPr>
          <a:xfrm>
            <a:off x="5976317" y="3659063"/>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5" descr="12.12.06.16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7650" y="115888"/>
            <a:ext cx="3836988" cy="2520950"/>
          </a:xfrm>
          <a:prstGeom prst="rect">
            <a:avLst/>
          </a:prstGeom>
          <a:noFill/>
          <a:ln w="9525">
            <a:noFill/>
            <a:miter lim="800000"/>
            <a:headEnd/>
            <a:tailEnd/>
          </a:ln>
        </p:spPr>
      </p:pic>
      <p:pic>
        <p:nvPicPr>
          <p:cNvPr id="139266" name="Picture 7" descr="13.04.11.08 :: OT :: SC Study Series 1"/>
          <p:cNvPicPr>
            <a:picLocks noGrp="1" noChangeAspect="1" noChangeArrowheads="1"/>
          </p:cNvPicPr>
          <p:nvPr>
            <p:ph type="title"/>
          </p:nvPr>
        </p:nvPicPr>
        <p:blipFill>
          <a:blip r:embed="rId3" cstate="email">
            <a:extLst>
              <a:ext uri="{28A0092B-C50C-407E-A947-70E740481C1C}">
                <a14:useLocalDpi xmlns:a14="http://schemas.microsoft.com/office/drawing/2010/main"/>
              </a:ext>
            </a:extLst>
          </a:blip>
          <a:srcRect/>
          <a:stretch>
            <a:fillRect/>
          </a:stretch>
        </p:blipFill>
        <p:spPr>
          <a:xfrm>
            <a:off x="4140200" y="115888"/>
            <a:ext cx="4144963" cy="2520950"/>
          </a:xfrm>
        </p:spPr>
      </p:pic>
      <p:pic>
        <p:nvPicPr>
          <p:cNvPr id="13926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l="14049" t="5450" r="22142" b="3709"/>
          <a:stretch>
            <a:fillRect/>
          </a:stretch>
        </p:blipFill>
        <p:spPr bwMode="auto">
          <a:xfrm>
            <a:off x="4140200" y="2708275"/>
            <a:ext cx="4535488" cy="4051300"/>
          </a:xfrm>
          <a:prstGeom prst="rect">
            <a:avLst/>
          </a:prstGeom>
          <a:noFill/>
          <a:ln w="9525">
            <a:noFill/>
            <a:miter lim="800000"/>
            <a:headEnd/>
            <a:tailEnd/>
          </a:ln>
        </p:spPr>
      </p:pic>
      <p:pic>
        <p:nvPicPr>
          <p:cNvPr id="139268" name="Picture 5" descr="14.01.28.14 :: OT :: SC Study Series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0825" y="2708275"/>
            <a:ext cx="3817938" cy="2368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8" descr="11.03.21.26 :: OT :: SC Study Series 1"/>
          <p:cNvPicPr>
            <a:picLocks noGrp="1" noChangeAspect="1" noChangeArrowheads="1"/>
          </p:cNvPicPr>
          <p:nvPr>
            <p:ph type="body" sz="half" idx="1"/>
          </p:nvPr>
        </p:nvPicPr>
        <p:blipFill>
          <a:blip r:embed="rId2" cstate="email">
            <a:extLst>
              <a:ext uri="{28A0092B-C50C-407E-A947-70E740481C1C}">
                <a14:useLocalDpi xmlns:a14="http://schemas.microsoft.com/office/drawing/2010/main"/>
              </a:ext>
            </a:extLst>
          </a:blip>
          <a:srcRect/>
          <a:stretch>
            <a:fillRect/>
          </a:stretch>
        </p:blipFill>
        <p:spPr>
          <a:xfrm>
            <a:off x="447675" y="692150"/>
            <a:ext cx="4264025" cy="5616575"/>
          </a:xfrm>
        </p:spPr>
      </p:pic>
      <p:pic>
        <p:nvPicPr>
          <p:cNvPr id="140291" name="Picture 7" descr="14.01.28.14 :: OT :: SC Study Series 1"/>
          <p:cNvPicPr>
            <a:picLocks noGrp="1" noChangeAspect="1" noChangeArrowheads="1"/>
          </p:cNvPicPr>
          <p:nvPr>
            <p:ph type="body" sz="half" idx="4294967295"/>
          </p:nvPr>
        </p:nvPicPr>
        <p:blipFill>
          <a:blip r:embed="rId3" cstate="email">
            <a:extLst>
              <a:ext uri="{28A0092B-C50C-407E-A947-70E740481C1C}">
                <a14:useLocalDpi xmlns:a14="http://schemas.microsoft.com/office/drawing/2010/main"/>
              </a:ext>
            </a:extLst>
          </a:blip>
          <a:srcRect/>
          <a:stretch>
            <a:fillRect/>
          </a:stretch>
        </p:blipFill>
        <p:spPr>
          <a:xfrm>
            <a:off x="4711700" y="692150"/>
            <a:ext cx="3730625" cy="5616575"/>
          </a:xfrm>
        </p:spPr>
      </p:pic>
      <p:sp>
        <p:nvSpPr>
          <p:cNvPr id="13" name="Rectangle 12"/>
          <p:cNvSpPr/>
          <p:nvPr/>
        </p:nvSpPr>
        <p:spPr>
          <a:xfrm>
            <a:off x="1494705" y="3148498"/>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4" name="Rectangle 13"/>
          <p:cNvSpPr/>
          <p:nvPr/>
        </p:nvSpPr>
        <p:spPr>
          <a:xfrm>
            <a:off x="5580112" y="2932474"/>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l="14049" t="5450" r="22142" b="3709"/>
          <a:stretch>
            <a:fillRect/>
          </a:stretch>
        </p:blipFill>
        <p:spPr bwMode="auto">
          <a:xfrm>
            <a:off x="4643438" y="981075"/>
            <a:ext cx="4435475" cy="3960813"/>
          </a:xfrm>
          <a:prstGeom prst="rect">
            <a:avLst/>
          </a:prstGeom>
          <a:noFill/>
          <a:ln w="9525">
            <a:noFill/>
            <a:miter lim="800000"/>
            <a:headEnd/>
            <a:tailEnd/>
          </a:ln>
        </p:spPr>
      </p:pic>
      <p:pic>
        <p:nvPicPr>
          <p:cNvPr id="141314"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l="12109" t="4770" r="17476"/>
          <a:stretch>
            <a:fillRect/>
          </a:stretch>
        </p:blipFill>
        <p:spPr bwMode="auto">
          <a:xfrm>
            <a:off x="0" y="981075"/>
            <a:ext cx="4572000" cy="3960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p:cNvSpPr>
          <p:nvPr>
            <p:ph type="title"/>
          </p:nvPr>
        </p:nvSpPr>
        <p:spPr>
          <a:xfrm>
            <a:off x="457200" y="274638"/>
            <a:ext cx="4619625" cy="922337"/>
          </a:xfrm>
        </p:spPr>
        <p:txBody>
          <a:bodyPr/>
          <a:lstStyle/>
          <a:p>
            <a:r>
              <a:rPr lang="en-GB" sz="4000" dirty="0" smtClean="0"/>
              <a:t>upper arch crowding</a:t>
            </a:r>
          </a:p>
        </p:txBody>
      </p:sp>
      <p:pic>
        <p:nvPicPr>
          <p:cNvPr id="142339" name="Picture 5" descr="10.03.05.03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80063" y="188913"/>
            <a:ext cx="2670175" cy="3529012"/>
          </a:xfrm>
          <a:prstGeom prst="rect">
            <a:avLst/>
          </a:prstGeom>
          <a:noFill/>
          <a:ln w="9525">
            <a:noFill/>
            <a:miter lim="800000"/>
            <a:headEnd/>
            <a:tailEnd/>
          </a:ln>
        </p:spPr>
      </p:pic>
      <p:pic>
        <p:nvPicPr>
          <p:cNvPr id="142340" name="Picture 7" descr="10.03.05.03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4213" y="1268413"/>
            <a:ext cx="4105275" cy="2498725"/>
          </a:xfrm>
          <a:prstGeom prst="rect">
            <a:avLst/>
          </a:prstGeom>
          <a:noFill/>
          <a:ln w="9525">
            <a:noFill/>
            <a:miter lim="800000"/>
            <a:headEnd/>
            <a:tailEnd/>
          </a:ln>
        </p:spPr>
      </p:pic>
      <p:pic>
        <p:nvPicPr>
          <p:cNvPr id="142341" name="Picture 9" descr="10.04.23.10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4213" y="3813175"/>
            <a:ext cx="4103687" cy="2765425"/>
          </a:xfrm>
          <a:prstGeom prst="rect">
            <a:avLst/>
          </a:prstGeom>
          <a:noFill/>
          <a:ln w="9525">
            <a:noFill/>
            <a:miter lim="800000"/>
            <a:headEnd/>
            <a:tailEnd/>
          </a:ln>
        </p:spPr>
      </p:pic>
      <p:pic>
        <p:nvPicPr>
          <p:cNvPr id="142342" name="Picture 11" descr="10.10.08.03 :: OT :: SC Study Series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59338" y="3789363"/>
            <a:ext cx="4084637" cy="2713037"/>
          </a:xfrm>
          <a:prstGeom prst="rect">
            <a:avLst/>
          </a:prstGeom>
          <a:noFill/>
          <a:ln w="9525">
            <a:noFill/>
            <a:miter lim="800000"/>
            <a:headEnd/>
            <a:tailEnd/>
          </a:ln>
        </p:spPr>
      </p:pic>
      <p:sp>
        <p:nvSpPr>
          <p:cNvPr id="12" name="Rectangle 11"/>
          <p:cNvSpPr/>
          <p:nvPr/>
        </p:nvSpPr>
        <p:spPr>
          <a:xfrm>
            <a:off x="5835030" y="1628800"/>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5" descr="11.08.26.10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893763"/>
            <a:ext cx="4156075" cy="2463800"/>
          </a:xfrm>
          <a:prstGeom prst="rect">
            <a:avLst/>
          </a:prstGeom>
          <a:noFill/>
          <a:ln w="9525">
            <a:noFill/>
            <a:miter lim="800000"/>
            <a:headEnd/>
            <a:tailEnd/>
          </a:ln>
        </p:spPr>
      </p:pic>
      <p:pic>
        <p:nvPicPr>
          <p:cNvPr id="143363" name="Picture 7" descr="11.11.04.21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876300"/>
            <a:ext cx="4248150" cy="2489200"/>
          </a:xfrm>
          <a:prstGeom prst="rect">
            <a:avLst/>
          </a:prstGeom>
          <a:noFill/>
          <a:ln w="9525">
            <a:noFill/>
            <a:miter lim="800000"/>
            <a:headEnd/>
            <a:tailEnd/>
          </a:ln>
        </p:spPr>
      </p:pic>
      <p:pic>
        <p:nvPicPr>
          <p:cNvPr id="143364" name="Picture 11" descr="12.02.17.10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3850" y="3500438"/>
            <a:ext cx="4156075" cy="2873375"/>
          </a:xfrm>
          <a:prstGeom prst="rect">
            <a:avLst/>
          </a:prstGeom>
          <a:noFill/>
          <a:ln w="9525">
            <a:noFill/>
            <a:miter lim="800000"/>
            <a:headEnd/>
            <a:tailEnd/>
          </a:ln>
        </p:spPr>
      </p:pic>
      <p:sp>
        <p:nvSpPr>
          <p:cNvPr id="143365" name="Rectangle 13"/>
          <p:cNvSpPr>
            <a:spLocks noGrp="1"/>
          </p:cNvSpPr>
          <p:nvPr>
            <p:ph type="body" idx="1"/>
          </p:nvPr>
        </p:nvSpPr>
        <p:spPr>
          <a:xfrm>
            <a:off x="5148263" y="3789363"/>
            <a:ext cx="647700" cy="935037"/>
          </a:xfrm>
        </p:spPr>
        <p:txBody>
          <a:bodyPr/>
          <a:lstStyle/>
          <a:p>
            <a:endParaRPr lang="en-GB" smtClean="0"/>
          </a:p>
        </p:txBody>
      </p:sp>
      <p:pic>
        <p:nvPicPr>
          <p:cNvPr id="143366" name="Picture 15" descr="12.06.29.13 :: OT :: SC Study Series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0" y="3500438"/>
            <a:ext cx="4321175" cy="2841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p:cNvSpPr>
            <a:spLocks noGrp="1"/>
          </p:cNvSpPr>
          <p:nvPr>
            <p:ph type="body" idx="1"/>
          </p:nvPr>
        </p:nvSpPr>
        <p:spPr/>
        <p:txBody>
          <a:bodyPr/>
          <a:lstStyle/>
          <a:p>
            <a:endParaRPr lang="en-GB" smtClean="0"/>
          </a:p>
        </p:txBody>
      </p:sp>
      <p:pic>
        <p:nvPicPr>
          <p:cNvPr id="144386" name="Picture 5" descr="12.06.29.13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3438" y="333375"/>
            <a:ext cx="4273550" cy="5472113"/>
          </a:xfrm>
          <a:prstGeom prst="rect">
            <a:avLst/>
          </a:prstGeom>
          <a:noFill/>
          <a:ln w="9525">
            <a:noFill/>
            <a:miter lim="800000"/>
            <a:headEnd/>
            <a:tailEnd/>
          </a:ln>
        </p:spPr>
      </p:pic>
      <p:pic>
        <p:nvPicPr>
          <p:cNvPr id="144387" name="Picture 8" descr="10.03.05.03 :: OT :: SC Study Series 1"/>
          <p:cNvPicPr>
            <a:picLocks noGrp="1" noChangeAspect="1" noChangeArrowheads="1"/>
          </p:cNvPicPr>
          <p:nvPr>
            <p:ph type="title"/>
          </p:nvPr>
        </p:nvPicPr>
        <p:blipFill>
          <a:blip r:embed="rId3" cstate="email">
            <a:extLst>
              <a:ext uri="{28A0092B-C50C-407E-A947-70E740481C1C}">
                <a14:useLocalDpi xmlns:a14="http://schemas.microsoft.com/office/drawing/2010/main"/>
              </a:ext>
            </a:extLst>
          </a:blip>
          <a:srcRect/>
          <a:stretch>
            <a:fillRect/>
          </a:stretch>
        </p:blipFill>
        <p:spPr>
          <a:xfrm>
            <a:off x="307975" y="409575"/>
            <a:ext cx="4121150" cy="5395913"/>
          </a:xfrm>
        </p:spPr>
      </p:pic>
      <p:sp>
        <p:nvSpPr>
          <p:cNvPr id="13" name="Rectangle 12"/>
          <p:cNvSpPr/>
          <p:nvPr/>
        </p:nvSpPr>
        <p:spPr>
          <a:xfrm>
            <a:off x="1601999" y="2763343"/>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4" name="Rectangle 13"/>
          <p:cNvSpPr/>
          <p:nvPr/>
        </p:nvSpPr>
        <p:spPr>
          <a:xfrm>
            <a:off x="5700093" y="2763343"/>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p:cNvSpPr>
          <p:nvPr>
            <p:ph type="title"/>
          </p:nvPr>
        </p:nvSpPr>
        <p:spPr/>
        <p:txBody>
          <a:bodyPr/>
          <a:lstStyle/>
          <a:p>
            <a:r>
              <a:rPr lang="en-GB" dirty="0" smtClean="0"/>
              <a:t>Failed Functional</a:t>
            </a:r>
          </a:p>
        </p:txBody>
      </p:sp>
      <p:sp>
        <p:nvSpPr>
          <p:cNvPr id="145410" name="Rectangle 3"/>
          <p:cNvSpPr>
            <a:spLocks noGrp="1"/>
          </p:cNvSpPr>
          <p:nvPr>
            <p:ph type="body" idx="1"/>
          </p:nvPr>
        </p:nvSpPr>
        <p:spPr/>
        <p:txBody>
          <a:bodyPr/>
          <a:lstStyle/>
          <a:p>
            <a:endParaRPr lang="en-GB" dirty="0" smtClean="0"/>
          </a:p>
        </p:txBody>
      </p:sp>
      <p:pic>
        <p:nvPicPr>
          <p:cNvPr id="145411" name="Picture 5" descr="11.06.20.11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1268413"/>
            <a:ext cx="3673475" cy="2679700"/>
          </a:xfrm>
          <a:prstGeom prst="rect">
            <a:avLst/>
          </a:prstGeom>
          <a:noFill/>
          <a:ln w="9525">
            <a:noFill/>
            <a:miter lim="800000"/>
            <a:headEnd/>
            <a:tailEnd/>
          </a:ln>
        </p:spPr>
      </p:pic>
      <p:pic>
        <p:nvPicPr>
          <p:cNvPr id="145412" name="Picture 7" descr="11.06.20.11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56100" y="1223963"/>
            <a:ext cx="3240088" cy="2838450"/>
          </a:xfrm>
          <a:prstGeom prst="rect">
            <a:avLst/>
          </a:prstGeom>
          <a:noFill/>
          <a:ln w="9525">
            <a:noFill/>
            <a:miter lim="800000"/>
            <a:headEnd/>
            <a:tailEnd/>
          </a:ln>
        </p:spPr>
      </p:pic>
      <p:pic>
        <p:nvPicPr>
          <p:cNvPr id="145413" name="Picture 9" descr="12.09.18.09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9750" y="4144963"/>
            <a:ext cx="3673475" cy="2713037"/>
          </a:xfrm>
          <a:prstGeom prst="rect">
            <a:avLst/>
          </a:prstGeom>
          <a:noFill/>
          <a:ln w="9525">
            <a:noFill/>
            <a:miter lim="800000"/>
            <a:headEnd/>
            <a:tailEnd/>
          </a:ln>
        </p:spPr>
      </p:pic>
      <p:pic>
        <p:nvPicPr>
          <p:cNvPr id="145414" name="Picture 11" descr="13.02.05.15 :: OT :: SC Study Series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56100" y="4144963"/>
            <a:ext cx="4013200" cy="2713037"/>
          </a:xfrm>
          <a:prstGeom prst="rect">
            <a:avLst/>
          </a:prstGeom>
          <a:noFill/>
          <a:ln w="9525">
            <a:noFill/>
            <a:miter lim="800000"/>
            <a:headEnd/>
            <a:tailEnd/>
          </a:ln>
        </p:spPr>
      </p:pic>
      <p:sp>
        <p:nvSpPr>
          <p:cNvPr id="14" name="Rectangle 13"/>
          <p:cNvSpPr/>
          <p:nvPr/>
        </p:nvSpPr>
        <p:spPr>
          <a:xfrm>
            <a:off x="5580112" y="2780928"/>
            <a:ext cx="1296144"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Grp="1"/>
          </p:cNvSpPr>
          <p:nvPr>
            <p:ph type="body" idx="1"/>
          </p:nvPr>
        </p:nvSpPr>
        <p:spPr/>
        <p:txBody>
          <a:bodyPr/>
          <a:lstStyle/>
          <a:p>
            <a:endParaRPr lang="en-GB" smtClean="0"/>
          </a:p>
        </p:txBody>
      </p:sp>
      <p:pic>
        <p:nvPicPr>
          <p:cNvPr id="146435" name="Picture 5" descr="13.04.09.09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908050"/>
            <a:ext cx="4084637" cy="2713038"/>
          </a:xfrm>
          <a:prstGeom prst="rect">
            <a:avLst/>
          </a:prstGeom>
          <a:noFill/>
          <a:ln w="9525">
            <a:noFill/>
            <a:miter lim="800000"/>
            <a:headEnd/>
            <a:tailEnd/>
          </a:ln>
        </p:spPr>
      </p:pic>
      <p:pic>
        <p:nvPicPr>
          <p:cNvPr id="146436" name="Picture 7" descr="13.05.02.01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3860800"/>
            <a:ext cx="4084637" cy="2713038"/>
          </a:xfrm>
          <a:prstGeom prst="rect">
            <a:avLst/>
          </a:prstGeom>
          <a:noFill/>
          <a:ln w="9525">
            <a:noFill/>
            <a:miter lim="800000"/>
            <a:headEnd/>
            <a:tailEnd/>
          </a:ln>
        </p:spPr>
      </p:pic>
      <p:pic>
        <p:nvPicPr>
          <p:cNvPr id="146437" name="Picture 9" descr="13.06.10.19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313" y="3860800"/>
            <a:ext cx="4084637" cy="2713038"/>
          </a:xfrm>
          <a:prstGeom prst="rect">
            <a:avLst/>
          </a:prstGeom>
          <a:noFill/>
          <a:ln w="9525">
            <a:noFill/>
            <a:miter lim="800000"/>
            <a:headEnd/>
            <a:tailEnd/>
          </a:ln>
        </p:spPr>
      </p:pic>
      <p:pic>
        <p:nvPicPr>
          <p:cNvPr id="146438" name="Picture 11" descr="13.06.10.19 :: OT :: SC Study Series 1"/>
          <p:cNvPicPr>
            <a:picLocks noChangeAspect="1" noChangeArrowheads="1"/>
          </p:cNvPicPr>
          <p:nvPr/>
        </p:nvPicPr>
        <p:blipFill>
          <a:blip r:embed="rId5"/>
          <a:srcRect/>
          <a:stretch>
            <a:fillRect/>
          </a:stretch>
        </p:blipFill>
        <p:spPr bwMode="auto">
          <a:xfrm>
            <a:off x="155575" y="46038"/>
            <a:ext cx="1588" cy="1587"/>
          </a:xfrm>
          <a:prstGeom prst="rect">
            <a:avLst/>
          </a:prstGeom>
          <a:noFill/>
          <a:ln w="9525">
            <a:noFill/>
            <a:miter lim="800000"/>
            <a:headEnd/>
            <a:tailEnd/>
          </a:ln>
        </p:spPr>
      </p:pic>
      <p:pic>
        <p:nvPicPr>
          <p:cNvPr id="146439" name="Picture 13" descr="13.06.10.19 :: OT :: SC Study Series 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43438" y="31750"/>
            <a:ext cx="3241675" cy="3613150"/>
          </a:xfrm>
          <a:prstGeom prst="rect">
            <a:avLst/>
          </a:prstGeom>
          <a:noFill/>
          <a:ln w="9525">
            <a:noFill/>
            <a:miter lim="800000"/>
            <a:headEnd/>
            <a:tailEnd/>
          </a:ln>
        </p:spPr>
      </p:pic>
      <p:sp>
        <p:nvSpPr>
          <p:cNvPr id="13" name="Rectangle 12"/>
          <p:cNvSpPr/>
          <p:nvPr/>
        </p:nvSpPr>
        <p:spPr>
          <a:xfrm>
            <a:off x="5961535" y="1838325"/>
            <a:ext cx="1296144"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p:cNvSpPr>
          <p:nvPr>
            <p:ph type="title"/>
          </p:nvPr>
        </p:nvSpPr>
        <p:spPr>
          <a:xfrm>
            <a:off x="0" y="115888"/>
            <a:ext cx="9144000" cy="792162"/>
          </a:xfrm>
        </p:spPr>
        <p:txBody>
          <a:bodyPr/>
          <a:lstStyle/>
          <a:p>
            <a:pPr algn="just"/>
            <a:r>
              <a:rPr lang="en-GB" sz="4000" dirty="0" smtClean="0"/>
              <a:t>JH someone has been here before</a:t>
            </a:r>
          </a:p>
        </p:txBody>
      </p:sp>
      <p:pic>
        <p:nvPicPr>
          <p:cNvPr id="147458" name="Picture 4" descr="11.07.01.16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95963" y="723900"/>
            <a:ext cx="2447925" cy="3209925"/>
          </a:xfrm>
          <a:prstGeom prst="rect">
            <a:avLst/>
          </a:prstGeom>
          <a:noFill/>
          <a:ln w="9525">
            <a:noFill/>
            <a:miter lim="800000"/>
            <a:headEnd/>
            <a:tailEnd/>
          </a:ln>
        </p:spPr>
      </p:pic>
      <p:pic>
        <p:nvPicPr>
          <p:cNvPr id="147459" name="Picture 6" descr="11.07.01.16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981075"/>
            <a:ext cx="4679950" cy="2543175"/>
          </a:xfrm>
          <a:prstGeom prst="rect">
            <a:avLst/>
          </a:prstGeom>
          <a:noFill/>
          <a:ln w="9525">
            <a:noFill/>
            <a:miter lim="800000"/>
            <a:headEnd/>
            <a:tailEnd/>
          </a:ln>
        </p:spPr>
      </p:pic>
      <p:pic>
        <p:nvPicPr>
          <p:cNvPr id="147460" name="Picture 8" descr="12.05.01.12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48263" y="4005263"/>
            <a:ext cx="3819525" cy="2376487"/>
          </a:xfrm>
          <a:prstGeom prst="rect">
            <a:avLst/>
          </a:prstGeom>
          <a:noFill/>
          <a:ln w="9525">
            <a:noFill/>
            <a:miter lim="800000"/>
            <a:headEnd/>
            <a:tailEnd/>
          </a:ln>
        </p:spPr>
      </p:pic>
      <p:pic>
        <p:nvPicPr>
          <p:cNvPr id="147461" name="Picture 12"/>
          <p:cNvPicPr>
            <a:picLocks noGrp="1" noChangeAspect="1" noChangeArrowheads="1"/>
          </p:cNvPicPr>
          <p:nvPr>
            <p:ph type="body" idx="4294967295"/>
          </p:nvPr>
        </p:nvPicPr>
        <p:blipFill>
          <a:blip r:embed="rId5" cstate="email">
            <a:extLst>
              <a:ext uri="{28A0092B-C50C-407E-A947-70E740481C1C}">
                <a14:useLocalDpi xmlns:a14="http://schemas.microsoft.com/office/drawing/2010/main"/>
              </a:ext>
            </a:extLst>
          </a:blip>
          <a:srcRect r="5005" b="10863"/>
          <a:stretch>
            <a:fillRect/>
          </a:stretch>
        </p:blipFill>
        <p:spPr>
          <a:xfrm>
            <a:off x="123825" y="3573463"/>
            <a:ext cx="4740275" cy="2663825"/>
          </a:xfrm>
        </p:spPr>
      </p:pic>
      <p:sp>
        <p:nvSpPr>
          <p:cNvPr id="11" name="Rectangle 10"/>
          <p:cNvSpPr/>
          <p:nvPr/>
        </p:nvSpPr>
        <p:spPr>
          <a:xfrm>
            <a:off x="6749728" y="2067469"/>
            <a:ext cx="1296144"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l="7899" t="13165" r="27538"/>
          <a:stretch>
            <a:fillRect/>
          </a:stretch>
        </p:blipFill>
        <p:spPr bwMode="auto">
          <a:xfrm>
            <a:off x="900113" y="201613"/>
            <a:ext cx="6551612" cy="6488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11" descr="12.05.01.12 :: OT :: SC Study Series 1"/>
          <p:cNvPicPr>
            <a:picLocks noGrp="1" noChangeAspect="1" noChangeArrowheads="1"/>
          </p:cNvPicPr>
          <p:nvPr>
            <p:ph type="body" idx="4294967295"/>
          </p:nvPr>
        </p:nvPicPr>
        <p:blipFill>
          <a:blip r:embed="rId2" cstate="email">
            <a:extLst>
              <a:ext uri="{28A0092B-C50C-407E-A947-70E740481C1C}">
                <a14:useLocalDpi xmlns:a14="http://schemas.microsoft.com/office/drawing/2010/main"/>
              </a:ext>
            </a:extLst>
          </a:blip>
          <a:srcRect/>
          <a:stretch>
            <a:fillRect/>
          </a:stretch>
        </p:blipFill>
        <p:spPr>
          <a:xfrm>
            <a:off x="4716463" y="188913"/>
            <a:ext cx="4278312" cy="2663825"/>
          </a:xfrm>
        </p:spPr>
      </p:pic>
      <p:pic>
        <p:nvPicPr>
          <p:cNvPr id="148482" name="Picture 5" descr="12.10.11.08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563" y="188913"/>
            <a:ext cx="4606925" cy="2663825"/>
          </a:xfrm>
          <a:prstGeom prst="rect">
            <a:avLst/>
          </a:prstGeom>
          <a:noFill/>
          <a:ln w="9525">
            <a:noFill/>
            <a:miter lim="800000"/>
            <a:headEnd/>
            <a:tailEnd/>
          </a:ln>
        </p:spPr>
      </p:pic>
      <p:pic>
        <p:nvPicPr>
          <p:cNvPr id="148483" name="Picture 7" descr="13.03.26.18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950" y="2924175"/>
            <a:ext cx="4516438" cy="2881313"/>
          </a:xfrm>
          <a:prstGeom prst="rect">
            <a:avLst/>
          </a:prstGeom>
          <a:noFill/>
          <a:ln w="9525">
            <a:noFill/>
            <a:miter lim="800000"/>
            <a:headEnd/>
            <a:tailEnd/>
          </a:ln>
        </p:spPr>
      </p:pic>
      <p:pic>
        <p:nvPicPr>
          <p:cNvPr id="148484" name="Picture 9" descr="13.03.26.18 :: OT :: SC Study Series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16463" y="2924175"/>
            <a:ext cx="4335462" cy="2881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3"/>
          <p:cNvSpPr>
            <a:spLocks noGrp="1"/>
          </p:cNvSpPr>
          <p:nvPr>
            <p:ph type="body" idx="1"/>
          </p:nvPr>
        </p:nvSpPr>
        <p:spPr/>
        <p:txBody>
          <a:bodyPr/>
          <a:lstStyle/>
          <a:p>
            <a:endParaRPr lang="en-GB" smtClean="0"/>
          </a:p>
        </p:txBody>
      </p:sp>
      <p:pic>
        <p:nvPicPr>
          <p:cNvPr id="149507" name="Picture 5" descr="13.03.26.18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052513"/>
            <a:ext cx="4140200" cy="2713037"/>
          </a:xfrm>
          <a:prstGeom prst="rect">
            <a:avLst/>
          </a:prstGeom>
          <a:noFill/>
          <a:ln w="9525">
            <a:noFill/>
            <a:miter lim="800000"/>
            <a:headEnd/>
            <a:tailEnd/>
          </a:ln>
        </p:spPr>
      </p:pic>
      <p:pic>
        <p:nvPicPr>
          <p:cNvPr id="149508" name="Picture 7" descr="13.12.12.09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4663" y="1052513"/>
            <a:ext cx="4084637" cy="2713037"/>
          </a:xfrm>
          <a:prstGeom prst="rect">
            <a:avLst/>
          </a:prstGeom>
          <a:noFill/>
          <a:ln w="9525">
            <a:noFill/>
            <a:miter lim="800000"/>
            <a:headEnd/>
            <a:tailEnd/>
          </a:ln>
        </p:spPr>
      </p:pic>
      <p:pic>
        <p:nvPicPr>
          <p:cNvPr id="149509" name="Picture 9" descr="13.12.12.11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3789363"/>
            <a:ext cx="4084638" cy="2713037"/>
          </a:xfrm>
          <a:prstGeom prst="rect">
            <a:avLst/>
          </a:prstGeom>
          <a:noFill/>
          <a:ln w="9525">
            <a:noFill/>
            <a:miter lim="800000"/>
            <a:headEnd/>
            <a:tailEnd/>
          </a:ln>
        </p:spPr>
      </p:pic>
      <p:pic>
        <p:nvPicPr>
          <p:cNvPr id="149510" name="Picture 13" descr="13.12.12.11 :: OT :: SC Study Series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84663" y="3789363"/>
            <a:ext cx="4084637" cy="2713037"/>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1" name="Picture 5" descr="13.12.12.11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6013" y="504825"/>
            <a:ext cx="5335587" cy="5948363"/>
          </a:xfrm>
          <a:prstGeom prst="rect">
            <a:avLst/>
          </a:prstGeom>
          <a:noFill/>
          <a:ln w="9525">
            <a:noFill/>
            <a:miter lim="800000"/>
            <a:headEnd/>
            <a:tailEnd/>
          </a:ln>
        </p:spPr>
      </p:pic>
      <p:sp>
        <p:nvSpPr>
          <p:cNvPr id="9" name="Rectangle 8"/>
          <p:cNvSpPr/>
          <p:nvPr/>
        </p:nvSpPr>
        <p:spPr>
          <a:xfrm>
            <a:off x="2771800" y="2564904"/>
            <a:ext cx="2232248"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4"/>
          <p:cNvSpPr>
            <a:spLocks noGrp="1" noChangeArrowheads="1"/>
          </p:cNvSpPr>
          <p:nvPr>
            <p:ph type="ctrTitle"/>
          </p:nvPr>
        </p:nvSpPr>
        <p:spPr>
          <a:xfrm>
            <a:off x="611188" y="404813"/>
            <a:ext cx="7772400" cy="1470025"/>
          </a:xfrm>
        </p:spPr>
        <p:txBody>
          <a:bodyPr/>
          <a:lstStyle/>
          <a:p>
            <a:pPr eaLnBrk="1" hangingPunct="1"/>
            <a:r>
              <a:rPr lang="en-GB" smtClean="0"/>
              <a:t>Case  LP</a:t>
            </a:r>
          </a:p>
        </p:txBody>
      </p:sp>
      <p:sp>
        <p:nvSpPr>
          <p:cNvPr id="151554" name="Rectangle 5"/>
          <p:cNvSpPr>
            <a:spLocks noGrp="1" noChangeArrowheads="1"/>
          </p:cNvSpPr>
          <p:nvPr>
            <p:ph type="subTitle" idx="1"/>
          </p:nvPr>
        </p:nvSpPr>
        <p:spPr>
          <a:xfrm>
            <a:off x="1371600" y="2276475"/>
            <a:ext cx="6400800" cy="3362325"/>
          </a:xfrm>
        </p:spPr>
        <p:txBody>
          <a:bodyPr/>
          <a:lstStyle/>
          <a:p>
            <a:pPr eaLnBrk="1" hangingPunct="1"/>
            <a:r>
              <a:rPr lang="en-GB" smtClean="0">
                <a:solidFill>
                  <a:srgbClr val="FF0000"/>
                </a:solidFill>
              </a:rPr>
              <a:t>Problem List</a:t>
            </a:r>
          </a:p>
          <a:p>
            <a:pPr algn="l" eaLnBrk="1" hangingPunct="1">
              <a:buFontTx/>
              <a:buChar char="•"/>
            </a:pPr>
            <a:r>
              <a:rPr lang="en-GB" smtClean="0">
                <a:solidFill>
                  <a:srgbClr val="FF0000"/>
                </a:solidFill>
              </a:rPr>
              <a:t>Class II div i</a:t>
            </a:r>
          </a:p>
          <a:p>
            <a:pPr algn="l" eaLnBrk="1" hangingPunct="1">
              <a:buFontTx/>
              <a:buChar char="•"/>
            </a:pPr>
            <a:r>
              <a:rPr lang="en-GB" smtClean="0">
                <a:solidFill>
                  <a:srgbClr val="FF0000"/>
                </a:solidFill>
              </a:rPr>
              <a:t>Un-erupted canines</a:t>
            </a:r>
          </a:p>
          <a:p>
            <a:pPr algn="l" eaLnBrk="1" hangingPunct="1">
              <a:buFontTx/>
              <a:buChar char="•"/>
            </a:pPr>
            <a:r>
              <a:rPr lang="en-GB" smtClean="0">
                <a:solidFill>
                  <a:srgbClr val="FF0000"/>
                </a:solidFill>
              </a:rPr>
              <a:t>Missing lower right 6</a:t>
            </a:r>
          </a:p>
          <a:p>
            <a:pPr algn="l" eaLnBrk="1" hangingPunct="1">
              <a:buFontTx/>
              <a:buChar char="•"/>
            </a:pPr>
            <a:r>
              <a:rPr lang="en-GB" smtClean="0">
                <a:solidFill>
                  <a:srgbClr val="FF0000"/>
                </a:solidFill>
              </a:rPr>
              <a:t>Lower centreline shift</a:t>
            </a:r>
          </a:p>
          <a:p>
            <a:pPr eaLnBrk="1" hangingPunct="1"/>
            <a:endParaRPr lang="en-GB" smtClean="0">
              <a:solidFill>
                <a:srgbClr val="FF0000"/>
              </a:solidFill>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5"/>
          <p:cNvSpPr>
            <a:spLocks noGrp="1" noChangeArrowheads="1"/>
          </p:cNvSpPr>
          <p:nvPr>
            <p:ph sz="half" idx="1"/>
          </p:nvPr>
        </p:nvSpPr>
        <p:spPr/>
        <p:txBody>
          <a:bodyPr/>
          <a:lstStyle/>
          <a:p>
            <a:pPr eaLnBrk="1" hangingPunct="1"/>
            <a:endParaRPr lang="en-GB" smtClean="0"/>
          </a:p>
        </p:txBody>
      </p:sp>
      <p:sp>
        <p:nvSpPr>
          <p:cNvPr id="153603" name="Rectangle 6"/>
          <p:cNvSpPr>
            <a:spLocks noGrp="1" noChangeArrowheads="1"/>
          </p:cNvSpPr>
          <p:nvPr>
            <p:ph sz="half" idx="2"/>
          </p:nvPr>
        </p:nvSpPr>
        <p:spPr/>
        <p:txBody>
          <a:bodyPr/>
          <a:lstStyle/>
          <a:p>
            <a:pPr eaLnBrk="1" hangingPunct="1"/>
            <a:endParaRPr lang="en-GB" smtClean="0"/>
          </a:p>
        </p:txBody>
      </p:sp>
      <p:pic>
        <p:nvPicPr>
          <p:cNvPr id="153604" name="Picture 8" descr="10.04.30.01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1196975"/>
            <a:ext cx="4170362" cy="5405438"/>
          </a:xfrm>
          <a:prstGeom prst="rect">
            <a:avLst/>
          </a:prstGeom>
          <a:noFill/>
          <a:ln w="9525">
            <a:noFill/>
            <a:miter lim="800000"/>
            <a:headEnd/>
            <a:tailEnd/>
          </a:ln>
        </p:spPr>
      </p:pic>
      <p:pic>
        <p:nvPicPr>
          <p:cNvPr id="153605" name="Picture 10" descr="10.04.30.01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0563" y="1241425"/>
            <a:ext cx="3959225" cy="5456238"/>
          </a:xfrm>
          <a:prstGeom prst="rect">
            <a:avLst/>
          </a:prstGeom>
          <a:noFill/>
          <a:ln w="9525">
            <a:noFill/>
            <a:miter lim="800000"/>
            <a:headEnd/>
            <a:tailEnd/>
          </a:ln>
        </p:spPr>
      </p:pic>
      <p:sp>
        <p:nvSpPr>
          <p:cNvPr id="11" name="Rectangle 10"/>
          <p:cNvSpPr/>
          <p:nvPr/>
        </p:nvSpPr>
        <p:spPr>
          <a:xfrm>
            <a:off x="6856090" y="3174504"/>
            <a:ext cx="1296144"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2" name="Rectangle 11"/>
          <p:cNvSpPr/>
          <p:nvPr/>
        </p:nvSpPr>
        <p:spPr>
          <a:xfrm>
            <a:off x="1619672" y="3059759"/>
            <a:ext cx="1635008"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5"/>
          <p:cNvSpPr>
            <a:spLocks noGrp="1" noChangeArrowheads="1"/>
          </p:cNvSpPr>
          <p:nvPr>
            <p:ph sz="half" idx="1"/>
          </p:nvPr>
        </p:nvSpPr>
        <p:spPr/>
        <p:txBody>
          <a:bodyPr/>
          <a:lstStyle/>
          <a:p>
            <a:pPr eaLnBrk="1" hangingPunct="1"/>
            <a:endParaRPr lang="en-GB" smtClean="0"/>
          </a:p>
        </p:txBody>
      </p:sp>
      <p:sp>
        <p:nvSpPr>
          <p:cNvPr id="154627" name="Rectangle 6"/>
          <p:cNvSpPr>
            <a:spLocks noGrp="1" noChangeArrowheads="1"/>
          </p:cNvSpPr>
          <p:nvPr>
            <p:ph sz="half" idx="2"/>
          </p:nvPr>
        </p:nvSpPr>
        <p:spPr>
          <a:xfrm>
            <a:off x="4500563" y="1557338"/>
            <a:ext cx="4038600" cy="4525962"/>
          </a:xfrm>
        </p:spPr>
        <p:txBody>
          <a:bodyPr/>
          <a:lstStyle/>
          <a:p>
            <a:pPr eaLnBrk="1" hangingPunct="1"/>
            <a:endParaRPr lang="en-GB" smtClean="0"/>
          </a:p>
        </p:txBody>
      </p:sp>
      <p:pic>
        <p:nvPicPr>
          <p:cNvPr id="154628" name="Picture 8" descr="10.04.30.01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620713"/>
            <a:ext cx="4457700" cy="5641975"/>
          </a:xfrm>
          <a:prstGeom prst="rect">
            <a:avLst/>
          </a:prstGeom>
          <a:noFill/>
          <a:ln w="9525">
            <a:noFill/>
            <a:miter lim="800000"/>
            <a:headEnd/>
            <a:tailEnd/>
          </a:ln>
        </p:spPr>
      </p:pic>
      <p:pic>
        <p:nvPicPr>
          <p:cNvPr id="154629" name="Picture 10" descr="10.04.30.01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59338" y="549275"/>
            <a:ext cx="3960812" cy="5580063"/>
          </a:xfrm>
          <a:prstGeom prst="rect">
            <a:avLst/>
          </a:prstGeom>
          <a:noFill/>
          <a:ln w="9525">
            <a:noFill/>
            <a:miter lim="800000"/>
            <a:headEnd/>
            <a:tailEnd/>
          </a:ln>
        </p:spPr>
      </p:pic>
      <p:sp>
        <p:nvSpPr>
          <p:cNvPr id="11" name="Rectangle 10"/>
          <p:cNvSpPr/>
          <p:nvPr/>
        </p:nvSpPr>
        <p:spPr>
          <a:xfrm>
            <a:off x="1533627" y="2724870"/>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2" name="Rectangle 11"/>
          <p:cNvSpPr/>
          <p:nvPr/>
        </p:nvSpPr>
        <p:spPr>
          <a:xfrm>
            <a:off x="6084168" y="2518864"/>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10"/>
          <p:cNvSpPr>
            <a:spLocks noGrp="1" noChangeArrowheads="1"/>
          </p:cNvSpPr>
          <p:nvPr>
            <p:ph type="title"/>
          </p:nvPr>
        </p:nvSpPr>
        <p:spPr/>
        <p:txBody>
          <a:bodyPr/>
          <a:lstStyle/>
          <a:p>
            <a:pPr eaLnBrk="1" hangingPunct="1"/>
            <a:r>
              <a:rPr lang="en-GB" smtClean="0"/>
              <a:t>Note lower centreline to right</a:t>
            </a:r>
          </a:p>
        </p:txBody>
      </p:sp>
      <p:pic>
        <p:nvPicPr>
          <p:cNvPr id="155653" name="Picture 9" descr="10.04.30.01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31913" y="3716338"/>
            <a:ext cx="3384550" cy="2724150"/>
          </a:xfrm>
          <a:prstGeom prst="rect">
            <a:avLst/>
          </a:prstGeom>
          <a:noFill/>
          <a:ln w="9525">
            <a:noFill/>
            <a:miter lim="800000"/>
            <a:headEnd/>
            <a:tailEnd/>
          </a:ln>
        </p:spPr>
      </p:pic>
      <p:pic>
        <p:nvPicPr>
          <p:cNvPr id="155654" name="Picture 15" descr="10.04.30.01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7900" y="3716338"/>
            <a:ext cx="4111625" cy="2808287"/>
          </a:xfrm>
          <a:prstGeom prst="rect">
            <a:avLst/>
          </a:prstGeom>
          <a:noFill/>
          <a:ln w="9525">
            <a:noFill/>
            <a:miter lim="800000"/>
            <a:headEnd/>
            <a:tailEnd/>
          </a:ln>
        </p:spPr>
      </p:pic>
      <p:pic>
        <p:nvPicPr>
          <p:cNvPr id="155655" name="Picture 17" descr="10.04.30.01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27313" y="1125538"/>
            <a:ext cx="4105275" cy="244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6" name="Picture 8" descr="10.04.30.01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1557338"/>
            <a:ext cx="4159250" cy="3455987"/>
          </a:xfrm>
          <a:prstGeom prst="rect">
            <a:avLst/>
          </a:prstGeom>
          <a:noFill/>
          <a:ln w="9525">
            <a:noFill/>
            <a:miter lim="800000"/>
            <a:headEnd/>
            <a:tailEnd/>
          </a:ln>
        </p:spPr>
      </p:pic>
      <p:pic>
        <p:nvPicPr>
          <p:cNvPr id="156677" name="Picture 10" descr="10.04.30.01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56100" y="1557338"/>
            <a:ext cx="4787900" cy="3419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r="13776"/>
          <a:stretch>
            <a:fillRect/>
          </a:stretch>
        </p:blipFill>
        <p:spPr bwMode="auto">
          <a:xfrm>
            <a:off x="0" y="61913"/>
            <a:ext cx="7885113" cy="6734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l="17081" t="46814" r="19901"/>
          <a:stretch>
            <a:fillRect/>
          </a:stretch>
        </p:blipFill>
        <p:spPr bwMode="auto">
          <a:xfrm>
            <a:off x="0" y="1323975"/>
            <a:ext cx="8748713" cy="4371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Patient has a class II div </a:t>
            </a:r>
            <a:r>
              <a:rPr lang="en-GB" dirty="0" err="1" smtClean="0"/>
              <a:t>i</a:t>
            </a:r>
            <a:r>
              <a:rPr lang="en-GB" dirty="0" smtClean="0"/>
              <a:t> </a:t>
            </a:r>
            <a:r>
              <a:rPr lang="en-GB" dirty="0" err="1" smtClean="0"/>
              <a:t>maloclusion</a:t>
            </a:r>
            <a:r>
              <a:rPr lang="en-GB" dirty="0" smtClean="0"/>
              <a:t> on a skeletal II base. 24</a:t>
            </a:r>
            <a:r>
              <a:rPr lang="en-GB" dirty="0" smtClean="0">
                <a:latin typeface="Calibri"/>
              </a:rPr>
              <a:t>⁰ MM angle and a 9.5 mm overjet. The arches are very well aligned and the molars are class II</a:t>
            </a:r>
            <a:endParaRPr lang="en-GB"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p:txBody>
          <a:bodyPr rtlCol="0">
            <a:normAutofit fontScale="90000"/>
          </a:bodyPr>
          <a:lstStyle/>
          <a:p>
            <a:pPr eaLnBrk="1" fontAlgn="auto" hangingPunct="1">
              <a:spcAft>
                <a:spcPts val="0"/>
              </a:spcAft>
              <a:defRPr/>
            </a:pPr>
            <a:r>
              <a:rPr lang="en-GB" sz="4000"/>
              <a:t>Opening canine spaces. Modified Pedro mechanics in the lower</a:t>
            </a:r>
          </a:p>
        </p:txBody>
      </p:sp>
      <p:sp>
        <p:nvSpPr>
          <p:cNvPr id="159747" name="Rectangle 6"/>
          <p:cNvSpPr>
            <a:spLocks noGrp="1" noChangeArrowheads="1"/>
          </p:cNvSpPr>
          <p:nvPr>
            <p:ph sz="quarter" idx="2"/>
          </p:nvPr>
        </p:nvSpPr>
        <p:spPr/>
        <p:txBody>
          <a:bodyPr/>
          <a:lstStyle/>
          <a:p>
            <a:pPr eaLnBrk="1" hangingPunct="1"/>
            <a:endParaRPr lang="en-GB" sz="2400" smtClean="0"/>
          </a:p>
        </p:txBody>
      </p:sp>
      <p:pic>
        <p:nvPicPr>
          <p:cNvPr id="159749" name="Picture 9" descr="11.02.21.07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950" y="3932238"/>
            <a:ext cx="4248150" cy="2592387"/>
          </a:xfrm>
          <a:prstGeom prst="rect">
            <a:avLst/>
          </a:prstGeom>
          <a:noFill/>
          <a:ln w="9525">
            <a:noFill/>
            <a:miter lim="800000"/>
            <a:headEnd/>
            <a:tailEnd/>
          </a:ln>
        </p:spPr>
      </p:pic>
      <p:pic>
        <p:nvPicPr>
          <p:cNvPr id="159750" name="Picture 11" descr="11.02.21.07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56100" y="4005263"/>
            <a:ext cx="4189413" cy="2519362"/>
          </a:xfrm>
          <a:prstGeom prst="rect">
            <a:avLst/>
          </a:prstGeom>
          <a:noFill/>
          <a:ln w="9525">
            <a:noFill/>
            <a:miter lim="800000"/>
            <a:headEnd/>
            <a:tailEnd/>
          </a:ln>
        </p:spPr>
      </p:pic>
      <p:pic>
        <p:nvPicPr>
          <p:cNvPr id="159751" name="Picture 13" descr="11.02.21.07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46250" y="1341438"/>
            <a:ext cx="4913313" cy="261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Grp="1" noChangeArrowheads="1"/>
          </p:cNvSpPr>
          <p:nvPr>
            <p:ph type="title"/>
          </p:nvPr>
        </p:nvSpPr>
        <p:spPr/>
        <p:txBody>
          <a:bodyPr rtlCol="0">
            <a:normAutofit fontScale="90000"/>
          </a:bodyPr>
          <a:lstStyle/>
          <a:p>
            <a:pPr eaLnBrk="1" fontAlgn="auto" hangingPunct="1">
              <a:spcAft>
                <a:spcPts val="0"/>
              </a:spcAft>
              <a:defRPr/>
            </a:pPr>
            <a:r>
              <a:rPr lang="en-GB" sz="4000"/>
              <a:t>Elastic chain buccal and palatal to lower 7 to tip it forwards</a:t>
            </a:r>
          </a:p>
        </p:txBody>
      </p:sp>
      <p:pic>
        <p:nvPicPr>
          <p:cNvPr id="160770" name="Picture 6" descr="11.02.21.07 :: OT :: SC Study Series 1"/>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23850" y="1700213"/>
            <a:ext cx="8626475" cy="5000625"/>
          </a:xfrm>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6" name="Picture 8" descr="11.02.21.07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7350" y="1557338"/>
            <a:ext cx="4184650" cy="3095625"/>
          </a:xfrm>
          <a:prstGeom prst="rect">
            <a:avLst/>
          </a:prstGeom>
          <a:noFill/>
          <a:ln w="9525">
            <a:noFill/>
            <a:miter lim="800000"/>
            <a:headEnd/>
            <a:tailEnd/>
          </a:ln>
        </p:spPr>
      </p:pic>
      <p:pic>
        <p:nvPicPr>
          <p:cNvPr id="161797" name="Picture 10" descr="11.02.21.07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3559" y="1557338"/>
            <a:ext cx="4333875" cy="3024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ChangeArrowheads="1"/>
          </p:cNvSpPr>
          <p:nvPr>
            <p:ph type="title"/>
          </p:nvPr>
        </p:nvSpPr>
        <p:spPr>
          <a:xfrm>
            <a:off x="457200" y="188913"/>
            <a:ext cx="8229600" cy="1008062"/>
          </a:xfrm>
        </p:spPr>
        <p:txBody>
          <a:bodyPr/>
          <a:lstStyle/>
          <a:p>
            <a:pPr eaLnBrk="1" hangingPunct="1"/>
            <a:r>
              <a:rPr lang="en-GB" smtClean="0"/>
              <a:t>Second molars tipped forwards</a:t>
            </a:r>
          </a:p>
        </p:txBody>
      </p:sp>
      <p:pic>
        <p:nvPicPr>
          <p:cNvPr id="162818" name="Picture 6" descr="April15 024"/>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1935163" y="1125538"/>
            <a:ext cx="4721225" cy="2519362"/>
          </a:xfrm>
        </p:spPr>
      </p:pic>
      <p:pic>
        <p:nvPicPr>
          <p:cNvPr id="162819" name="Picture 7" descr="April15 025"/>
          <p:cNvPicPr>
            <a:picLocks noGrp="1" noChangeAspect="1" noChangeArrowheads="1"/>
          </p:cNvPicPr>
          <p:nvPr>
            <p:ph sz="quarter" idx="2"/>
          </p:nvPr>
        </p:nvPicPr>
        <p:blipFill>
          <a:blip r:embed="rId3" cstate="email">
            <a:extLst>
              <a:ext uri="{28A0092B-C50C-407E-A947-70E740481C1C}">
                <a14:useLocalDpi xmlns:a14="http://schemas.microsoft.com/office/drawing/2010/main"/>
              </a:ext>
            </a:extLst>
          </a:blip>
          <a:srcRect/>
          <a:stretch>
            <a:fillRect/>
          </a:stretch>
        </p:blipFill>
        <p:spPr>
          <a:xfrm>
            <a:off x="265113" y="3789363"/>
            <a:ext cx="4162425" cy="2663825"/>
          </a:xfrm>
        </p:spPr>
      </p:pic>
      <p:pic>
        <p:nvPicPr>
          <p:cNvPr id="162820" name="Picture 8" descr="April15 026"/>
          <p:cNvPicPr>
            <a:picLocks noGrp="1" noChangeAspect="1" noChangeArrowheads="1"/>
          </p:cNvPicPr>
          <p:nvPr>
            <p:ph sz="quarter" idx="3"/>
          </p:nvPr>
        </p:nvPicPr>
        <p:blipFill>
          <a:blip r:embed="rId4" cstate="email">
            <a:extLst>
              <a:ext uri="{28A0092B-C50C-407E-A947-70E740481C1C}">
                <a14:useLocalDpi xmlns:a14="http://schemas.microsoft.com/office/drawing/2010/main"/>
              </a:ext>
            </a:extLst>
          </a:blip>
          <a:srcRect/>
          <a:stretch>
            <a:fillRect/>
          </a:stretch>
        </p:blipFill>
        <p:spPr>
          <a:xfrm>
            <a:off x="4572000" y="3789363"/>
            <a:ext cx="4264025" cy="2592387"/>
          </a:xfrm>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4"/>
          <p:cNvSpPr>
            <a:spLocks noGrp="1" noChangeArrowheads="1"/>
          </p:cNvSpPr>
          <p:nvPr>
            <p:ph type="title"/>
          </p:nvPr>
        </p:nvSpPr>
        <p:spPr>
          <a:xfrm>
            <a:off x="0" y="333375"/>
            <a:ext cx="8229600" cy="1143000"/>
          </a:xfrm>
        </p:spPr>
        <p:txBody>
          <a:bodyPr/>
          <a:lstStyle/>
          <a:p>
            <a:pPr eaLnBrk="1" hangingPunct="1"/>
            <a:r>
              <a:rPr lang="en-GB" smtClean="0"/>
              <a:t>Picking up lower 7</a:t>
            </a:r>
          </a:p>
        </p:txBody>
      </p:sp>
      <p:pic>
        <p:nvPicPr>
          <p:cNvPr id="163842" name="Picture 9" descr="April15 030"/>
          <p:cNvPicPr>
            <a:picLocks noGrp="1" noChangeAspect="1" noChangeArrowheads="1"/>
          </p:cNvPicPr>
          <p:nvPr>
            <p:ph sz="quarter" idx="2"/>
          </p:nvPr>
        </p:nvPicPr>
        <p:blipFill>
          <a:blip r:embed="rId2" cstate="email">
            <a:extLst>
              <a:ext uri="{28A0092B-C50C-407E-A947-70E740481C1C}">
                <a14:useLocalDpi xmlns:a14="http://schemas.microsoft.com/office/drawing/2010/main"/>
              </a:ext>
            </a:extLst>
          </a:blip>
          <a:srcRect/>
          <a:stretch>
            <a:fillRect/>
          </a:stretch>
        </p:blipFill>
        <p:spPr>
          <a:xfrm>
            <a:off x="1763713" y="1412875"/>
            <a:ext cx="5319712" cy="2420938"/>
          </a:xfrm>
        </p:spPr>
      </p:pic>
      <p:pic>
        <p:nvPicPr>
          <p:cNvPr id="163843" name="Picture 10" descr="April15 031"/>
          <p:cNvPicPr>
            <a:picLocks noGrp="1" noChangeAspect="1" noChangeArrowheads="1"/>
          </p:cNvPicPr>
          <p:nvPr>
            <p:ph sz="quarter" idx="3"/>
          </p:nvPr>
        </p:nvPicPr>
        <p:blipFill>
          <a:blip r:embed="rId3" cstate="email">
            <a:extLst>
              <a:ext uri="{28A0092B-C50C-407E-A947-70E740481C1C}">
                <a14:useLocalDpi xmlns:a14="http://schemas.microsoft.com/office/drawing/2010/main"/>
              </a:ext>
            </a:extLst>
          </a:blip>
          <a:srcRect/>
          <a:stretch>
            <a:fillRect/>
          </a:stretch>
        </p:blipFill>
        <p:spPr>
          <a:xfrm>
            <a:off x="103188" y="3933825"/>
            <a:ext cx="4133850" cy="2447925"/>
          </a:xfrm>
        </p:spPr>
      </p:pic>
      <p:pic>
        <p:nvPicPr>
          <p:cNvPr id="163844" name="Picture 12" descr="April15 032"/>
          <p:cNvPicPr>
            <a:picLocks noGrp="1" noChangeAspect="1" noChangeArrowheads="1"/>
          </p:cNvPicPr>
          <p:nvPr>
            <p:ph sz="half" idx="1"/>
          </p:nvPr>
        </p:nvPicPr>
        <p:blipFill>
          <a:blip r:embed="rId4" cstate="email">
            <a:extLst>
              <a:ext uri="{28A0092B-C50C-407E-A947-70E740481C1C}">
                <a14:useLocalDpi xmlns:a14="http://schemas.microsoft.com/office/drawing/2010/main"/>
              </a:ext>
            </a:extLst>
          </a:blip>
          <a:srcRect/>
          <a:stretch>
            <a:fillRect/>
          </a:stretch>
        </p:blipFill>
        <p:spPr>
          <a:xfrm>
            <a:off x="4284663" y="3933825"/>
            <a:ext cx="4411662" cy="2447925"/>
          </a:xfrm>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4"/>
          <p:cNvSpPr>
            <a:spLocks noGrp="1" noChangeArrowheads="1"/>
          </p:cNvSpPr>
          <p:nvPr>
            <p:ph type="title"/>
          </p:nvPr>
        </p:nvSpPr>
        <p:spPr>
          <a:xfrm>
            <a:off x="457200" y="116632"/>
            <a:ext cx="8229600" cy="1143000"/>
          </a:xfrm>
        </p:spPr>
        <p:txBody>
          <a:bodyPr/>
          <a:lstStyle/>
          <a:p>
            <a:pPr eaLnBrk="1" hangingPunct="1"/>
            <a:r>
              <a:rPr lang="en-GB" dirty="0" smtClean="0"/>
              <a:t>Phase B Bite correction</a:t>
            </a:r>
          </a:p>
        </p:txBody>
      </p:sp>
      <p:sp>
        <p:nvSpPr>
          <p:cNvPr id="164868" name="Rectangle 7"/>
          <p:cNvSpPr>
            <a:spLocks noGrp="1" noChangeArrowheads="1"/>
          </p:cNvSpPr>
          <p:nvPr>
            <p:ph sz="quarter" idx="3"/>
          </p:nvPr>
        </p:nvSpPr>
        <p:spPr/>
        <p:txBody>
          <a:bodyPr/>
          <a:lstStyle/>
          <a:p>
            <a:pPr eaLnBrk="1" hangingPunct="1"/>
            <a:endParaRPr lang="en-GB" sz="2400" smtClean="0"/>
          </a:p>
        </p:txBody>
      </p:sp>
      <p:pic>
        <p:nvPicPr>
          <p:cNvPr id="164869" name="Picture 9" descr="11.10.03.02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3860800"/>
            <a:ext cx="4084638" cy="2713038"/>
          </a:xfrm>
          <a:prstGeom prst="rect">
            <a:avLst/>
          </a:prstGeom>
          <a:noFill/>
          <a:ln w="9525">
            <a:noFill/>
            <a:miter lim="800000"/>
            <a:headEnd/>
            <a:tailEnd/>
          </a:ln>
        </p:spPr>
      </p:pic>
      <p:pic>
        <p:nvPicPr>
          <p:cNvPr id="164870" name="Picture 11" descr="11.10.03.02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0563" y="3860800"/>
            <a:ext cx="4084637" cy="2713038"/>
          </a:xfrm>
          <a:prstGeom prst="rect">
            <a:avLst/>
          </a:prstGeom>
          <a:noFill/>
          <a:ln w="9525">
            <a:noFill/>
            <a:miter lim="800000"/>
            <a:headEnd/>
            <a:tailEnd/>
          </a:ln>
        </p:spPr>
      </p:pic>
      <p:pic>
        <p:nvPicPr>
          <p:cNvPr id="164871" name="Picture 13" descr="11.10.03.02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5513" y="1052513"/>
            <a:ext cx="4084637" cy="2713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4"/>
          <p:cNvSpPr>
            <a:spLocks noGrp="1" noChangeArrowheads="1"/>
          </p:cNvSpPr>
          <p:nvPr>
            <p:ph type="title"/>
          </p:nvPr>
        </p:nvSpPr>
        <p:spPr/>
        <p:txBody>
          <a:bodyPr/>
          <a:lstStyle/>
          <a:p>
            <a:pPr eaLnBrk="1" hangingPunct="1"/>
            <a:r>
              <a:rPr lang="en-GB" smtClean="0"/>
              <a:t>Phase C Cuspation</a:t>
            </a:r>
          </a:p>
        </p:txBody>
      </p:sp>
      <p:sp>
        <p:nvSpPr>
          <p:cNvPr id="165892" name="Rectangle 7"/>
          <p:cNvSpPr>
            <a:spLocks noGrp="1" noChangeArrowheads="1"/>
          </p:cNvSpPr>
          <p:nvPr>
            <p:ph sz="quarter" idx="3"/>
          </p:nvPr>
        </p:nvSpPr>
        <p:spPr/>
        <p:txBody>
          <a:bodyPr/>
          <a:lstStyle/>
          <a:p>
            <a:pPr eaLnBrk="1" hangingPunct="1"/>
            <a:endParaRPr lang="en-GB" sz="2400" smtClean="0"/>
          </a:p>
        </p:txBody>
      </p:sp>
      <p:pic>
        <p:nvPicPr>
          <p:cNvPr id="165893" name="Picture 9" descr="12.01.20.07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3716338"/>
            <a:ext cx="3940175" cy="2565400"/>
          </a:xfrm>
          <a:prstGeom prst="rect">
            <a:avLst/>
          </a:prstGeom>
          <a:noFill/>
          <a:ln w="9525">
            <a:noFill/>
            <a:miter lim="800000"/>
            <a:headEnd/>
            <a:tailEnd/>
          </a:ln>
        </p:spPr>
      </p:pic>
      <p:pic>
        <p:nvPicPr>
          <p:cNvPr id="165894" name="Picture 11" descr="12.01.20.07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3716338"/>
            <a:ext cx="3927475" cy="2592387"/>
          </a:xfrm>
          <a:prstGeom prst="rect">
            <a:avLst/>
          </a:prstGeom>
          <a:noFill/>
          <a:ln w="9525">
            <a:noFill/>
            <a:miter lim="800000"/>
            <a:headEnd/>
            <a:tailEnd/>
          </a:ln>
        </p:spPr>
      </p:pic>
      <p:pic>
        <p:nvPicPr>
          <p:cNvPr id="165895" name="Picture 13" descr="12.01.20.07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39975" y="1268413"/>
            <a:ext cx="4335463" cy="2376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5"/>
          <p:cNvSpPr>
            <a:spLocks noGrp="1" noChangeArrowheads="1"/>
          </p:cNvSpPr>
          <p:nvPr>
            <p:ph sz="half" idx="1"/>
          </p:nvPr>
        </p:nvSpPr>
        <p:spPr/>
        <p:txBody>
          <a:bodyPr/>
          <a:lstStyle/>
          <a:p>
            <a:pPr eaLnBrk="1" hangingPunct="1"/>
            <a:endParaRPr lang="en-GB" smtClean="0"/>
          </a:p>
        </p:txBody>
      </p:sp>
      <p:sp>
        <p:nvSpPr>
          <p:cNvPr id="166915" name="Rectangle 6"/>
          <p:cNvSpPr>
            <a:spLocks noGrp="1" noChangeArrowheads="1"/>
          </p:cNvSpPr>
          <p:nvPr>
            <p:ph sz="half" idx="2"/>
          </p:nvPr>
        </p:nvSpPr>
        <p:spPr/>
        <p:txBody>
          <a:bodyPr/>
          <a:lstStyle/>
          <a:p>
            <a:pPr eaLnBrk="1" hangingPunct="1"/>
            <a:endParaRPr lang="en-GB" smtClean="0"/>
          </a:p>
        </p:txBody>
      </p:sp>
      <p:pic>
        <p:nvPicPr>
          <p:cNvPr id="166916" name="Picture 8" descr="12.01.20.07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1628775"/>
            <a:ext cx="4248150" cy="2847975"/>
          </a:xfrm>
          <a:prstGeom prst="rect">
            <a:avLst/>
          </a:prstGeom>
          <a:noFill/>
          <a:ln w="9525">
            <a:noFill/>
            <a:miter lim="800000"/>
            <a:headEnd/>
            <a:tailEnd/>
          </a:ln>
        </p:spPr>
      </p:pic>
      <p:pic>
        <p:nvPicPr>
          <p:cNvPr id="166917" name="Picture 10" descr="12.01.20.07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1628775"/>
            <a:ext cx="4105275" cy="2862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10"/>
          <p:cNvSpPr>
            <a:spLocks noGrp="1" noChangeArrowheads="1"/>
          </p:cNvSpPr>
          <p:nvPr>
            <p:ph sz="quarter" idx="3"/>
          </p:nvPr>
        </p:nvSpPr>
        <p:spPr/>
        <p:txBody>
          <a:bodyPr/>
          <a:lstStyle/>
          <a:p>
            <a:pPr eaLnBrk="1" hangingPunct="1"/>
            <a:endParaRPr lang="en-GB" sz="2400" smtClean="0"/>
          </a:p>
        </p:txBody>
      </p:sp>
      <p:pic>
        <p:nvPicPr>
          <p:cNvPr id="167941" name="Picture 12" descr="12.04.13.09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188" y="4005263"/>
            <a:ext cx="4084637" cy="2713037"/>
          </a:xfrm>
          <a:prstGeom prst="rect">
            <a:avLst/>
          </a:prstGeom>
          <a:noFill/>
          <a:ln w="9525">
            <a:noFill/>
            <a:miter lim="800000"/>
            <a:headEnd/>
            <a:tailEnd/>
          </a:ln>
        </p:spPr>
      </p:pic>
      <p:pic>
        <p:nvPicPr>
          <p:cNvPr id="167942" name="Picture 14" descr="12.04.13.09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7900" y="4005263"/>
            <a:ext cx="4084638" cy="2713037"/>
          </a:xfrm>
          <a:prstGeom prst="rect">
            <a:avLst/>
          </a:prstGeom>
          <a:noFill/>
          <a:ln w="9525">
            <a:noFill/>
            <a:miter lim="800000"/>
            <a:headEnd/>
            <a:tailEnd/>
          </a:ln>
        </p:spPr>
      </p:pic>
      <p:pic>
        <p:nvPicPr>
          <p:cNvPr id="167943" name="Picture 16" descr="12.04.13.09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71775" y="1196975"/>
            <a:ext cx="4084638" cy="2713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94" name="Group 50"/>
          <p:cNvGraphicFramePr>
            <a:graphicFrameLocks noGrp="1"/>
          </p:cNvGraphicFramePr>
          <p:nvPr/>
        </p:nvGraphicFramePr>
        <p:xfrm>
          <a:off x="1524000" y="1397000"/>
          <a:ext cx="6096000" cy="5181600"/>
        </p:xfrm>
        <a:graphic>
          <a:graphicData uri="http://schemas.openxmlformats.org/drawingml/2006/table">
            <a:tbl>
              <a:tblPr/>
              <a:tblGrid>
                <a:gridCol w="2032000"/>
                <a:gridCol w="2032000"/>
                <a:gridCol w="2032000"/>
              </a:tblGrid>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START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FINISH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SNA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84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SNB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78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79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ANB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UI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106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LI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89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OJ</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OB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MM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32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LiAPo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-2mm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tx1"/>
                          </a:solidFill>
                          <a:effectLst/>
                          <a:latin typeface="Arial" charset="0"/>
                        </a:rPr>
                        <a:t>-2mm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5" descr="12.06.25.11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7488" y="3357563"/>
            <a:ext cx="4335462" cy="2879725"/>
          </a:xfrm>
          <a:prstGeom prst="rect">
            <a:avLst/>
          </a:prstGeom>
          <a:noFill/>
          <a:ln w="9525">
            <a:noFill/>
            <a:miter lim="800000"/>
            <a:headEnd/>
            <a:tailEnd/>
          </a:ln>
        </p:spPr>
      </p:pic>
      <p:pic>
        <p:nvPicPr>
          <p:cNvPr id="25604" name="Picture 7" descr="12.06.25.11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3357563"/>
            <a:ext cx="4335463" cy="2879725"/>
          </a:xfrm>
          <a:prstGeom prst="rect">
            <a:avLst/>
          </a:prstGeom>
          <a:noFill/>
          <a:ln w="9525">
            <a:noFill/>
            <a:miter lim="800000"/>
            <a:headEnd/>
            <a:tailEnd/>
          </a:ln>
        </p:spPr>
      </p:pic>
      <p:pic>
        <p:nvPicPr>
          <p:cNvPr id="25605" name="Picture 9" descr="12.06.25.11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39975" y="176213"/>
            <a:ext cx="4535488" cy="301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4"/>
          <p:cNvPicPr>
            <a:picLocks noChangeAspect="1" noChangeArrowheads="1"/>
          </p:cNvPicPr>
          <p:nvPr/>
        </p:nvPicPr>
        <p:blipFill>
          <a:blip r:embed="rId2" cstate="print"/>
          <a:srcRect/>
          <a:stretch>
            <a:fillRect/>
          </a:stretch>
        </p:blipFill>
        <p:spPr bwMode="auto">
          <a:xfrm>
            <a:off x="250825" y="247650"/>
            <a:ext cx="8642350" cy="6362700"/>
          </a:xfrm>
          <a:prstGeom prst="rect">
            <a:avLst/>
          </a:prstGeom>
          <a:noFill/>
          <a:ln w="9525">
            <a:noFill/>
            <a:miter lim="800000"/>
            <a:headEnd/>
            <a:tailEnd/>
          </a:ln>
        </p:spPr>
      </p:pic>
      <p:sp>
        <p:nvSpPr>
          <p:cNvPr id="3" name="Rectangle 2"/>
          <p:cNvSpPr/>
          <p:nvPr/>
        </p:nvSpPr>
        <p:spPr>
          <a:xfrm>
            <a:off x="7596335" y="247650"/>
            <a:ext cx="1296839" cy="3046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3"/>
          <p:cNvSpPr>
            <a:spLocks noGrp="1" noChangeArrowheads="1"/>
          </p:cNvSpPr>
          <p:nvPr>
            <p:ph type="body" idx="1"/>
          </p:nvPr>
        </p:nvSpPr>
        <p:spPr/>
        <p:txBody>
          <a:bodyPr/>
          <a:lstStyle/>
          <a:p>
            <a:pPr eaLnBrk="1" hangingPunct="1"/>
            <a:endParaRPr lang="en-GB" smtClean="0"/>
          </a:p>
        </p:txBody>
      </p:sp>
      <p:pic>
        <p:nvPicPr>
          <p:cNvPr id="171011" name="Picture 4" descr="12.05.18.10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2600" y="260350"/>
            <a:ext cx="4016375" cy="6048375"/>
          </a:xfrm>
          <a:prstGeom prst="rect">
            <a:avLst/>
          </a:prstGeom>
          <a:noFill/>
          <a:ln w="9525">
            <a:noFill/>
            <a:miter lim="800000"/>
            <a:headEnd/>
            <a:tailEnd/>
          </a:ln>
        </p:spPr>
      </p:pic>
      <p:pic>
        <p:nvPicPr>
          <p:cNvPr id="171012" name="Picture 5" descr="12.05.18.10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260350"/>
            <a:ext cx="4032250" cy="6073775"/>
          </a:xfrm>
          <a:prstGeom prst="rect">
            <a:avLst/>
          </a:prstGeom>
          <a:noFill/>
          <a:ln w="9525">
            <a:noFill/>
            <a:miter lim="800000"/>
            <a:headEnd/>
            <a:tailEnd/>
          </a:ln>
        </p:spPr>
      </p:pic>
      <p:sp>
        <p:nvSpPr>
          <p:cNvPr id="9" name="Rectangle 8"/>
          <p:cNvSpPr/>
          <p:nvPr/>
        </p:nvSpPr>
        <p:spPr>
          <a:xfrm>
            <a:off x="1410667" y="2636912"/>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0" name="Rectangle 9"/>
          <p:cNvSpPr/>
          <p:nvPr/>
        </p:nvSpPr>
        <p:spPr>
          <a:xfrm>
            <a:off x="6804248" y="2763343"/>
            <a:ext cx="144016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3"/>
          <p:cNvSpPr>
            <a:spLocks noGrp="1" noChangeArrowheads="1"/>
          </p:cNvSpPr>
          <p:nvPr>
            <p:ph type="body" idx="1"/>
          </p:nvPr>
        </p:nvSpPr>
        <p:spPr/>
        <p:txBody>
          <a:bodyPr/>
          <a:lstStyle/>
          <a:p>
            <a:pPr eaLnBrk="1" hangingPunct="1"/>
            <a:endParaRPr lang="en-GB" smtClean="0"/>
          </a:p>
        </p:txBody>
      </p:sp>
      <p:pic>
        <p:nvPicPr>
          <p:cNvPr id="172035" name="Picture 4" descr="12.05.18.10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1125538"/>
            <a:ext cx="3527425" cy="5311775"/>
          </a:xfrm>
          <a:prstGeom prst="rect">
            <a:avLst/>
          </a:prstGeom>
          <a:noFill/>
          <a:ln w="9525">
            <a:noFill/>
            <a:miter lim="800000"/>
            <a:headEnd/>
            <a:tailEnd/>
          </a:ln>
        </p:spPr>
      </p:pic>
      <p:pic>
        <p:nvPicPr>
          <p:cNvPr id="172036" name="Picture 5" descr="12.05.18.10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11638" y="1052513"/>
            <a:ext cx="3527425" cy="5311775"/>
          </a:xfrm>
          <a:prstGeom prst="rect">
            <a:avLst/>
          </a:prstGeom>
          <a:noFill/>
          <a:ln w="9525">
            <a:noFill/>
            <a:miter lim="800000"/>
            <a:headEnd/>
            <a:tailEnd/>
          </a:ln>
        </p:spPr>
      </p:pic>
      <p:sp>
        <p:nvSpPr>
          <p:cNvPr id="10" name="Rectangle 9"/>
          <p:cNvSpPr/>
          <p:nvPr/>
        </p:nvSpPr>
        <p:spPr>
          <a:xfrm>
            <a:off x="1229247" y="3198377"/>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1" name="Rectangle 10"/>
          <p:cNvSpPr/>
          <p:nvPr/>
        </p:nvSpPr>
        <p:spPr>
          <a:xfrm>
            <a:off x="5436096" y="3414401"/>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9" name="Picture 4" descr="12.05.18.10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288" y="3429000"/>
            <a:ext cx="4084637" cy="2713038"/>
          </a:xfrm>
          <a:prstGeom prst="rect">
            <a:avLst/>
          </a:prstGeom>
          <a:noFill/>
          <a:ln w="9525">
            <a:noFill/>
            <a:miter lim="800000"/>
            <a:headEnd/>
            <a:tailEnd/>
          </a:ln>
        </p:spPr>
      </p:pic>
      <p:pic>
        <p:nvPicPr>
          <p:cNvPr id="173060" name="Picture 5" descr="12.05.18.10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3429000"/>
            <a:ext cx="4084637" cy="2713038"/>
          </a:xfrm>
          <a:prstGeom prst="rect">
            <a:avLst/>
          </a:prstGeom>
          <a:noFill/>
          <a:ln w="9525">
            <a:noFill/>
            <a:miter lim="800000"/>
            <a:headEnd/>
            <a:tailEnd/>
          </a:ln>
        </p:spPr>
      </p:pic>
      <p:pic>
        <p:nvPicPr>
          <p:cNvPr id="173061" name="Picture 6" descr="12.05.18.10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55875" y="549275"/>
            <a:ext cx="4084638" cy="2713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3"/>
          <p:cNvSpPr>
            <a:spLocks noGrp="1" noChangeArrowheads="1"/>
          </p:cNvSpPr>
          <p:nvPr>
            <p:ph type="body" idx="1"/>
          </p:nvPr>
        </p:nvSpPr>
        <p:spPr/>
        <p:txBody>
          <a:bodyPr/>
          <a:lstStyle/>
          <a:p>
            <a:pPr eaLnBrk="1" hangingPunct="1"/>
            <a:endParaRPr lang="en-GB" smtClean="0"/>
          </a:p>
        </p:txBody>
      </p:sp>
      <p:pic>
        <p:nvPicPr>
          <p:cNvPr id="174083" name="Picture 4" descr="12.08.02.01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288" y="260350"/>
            <a:ext cx="4103687" cy="6180138"/>
          </a:xfrm>
          <a:prstGeom prst="rect">
            <a:avLst/>
          </a:prstGeom>
          <a:noFill/>
          <a:ln w="9525">
            <a:noFill/>
            <a:miter lim="800000"/>
            <a:headEnd/>
            <a:tailEnd/>
          </a:ln>
        </p:spPr>
      </p:pic>
      <p:pic>
        <p:nvPicPr>
          <p:cNvPr id="174084" name="Picture 5" descr="12.08.02.01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333375"/>
            <a:ext cx="4113212" cy="6191250"/>
          </a:xfrm>
          <a:prstGeom prst="rect">
            <a:avLst/>
          </a:prstGeom>
          <a:noFill/>
          <a:ln w="9525">
            <a:noFill/>
            <a:miter lim="800000"/>
            <a:headEnd/>
            <a:tailEnd/>
          </a:ln>
        </p:spPr>
      </p:pic>
      <p:sp>
        <p:nvSpPr>
          <p:cNvPr id="9" name="Rectangle 8"/>
          <p:cNvSpPr/>
          <p:nvPr/>
        </p:nvSpPr>
        <p:spPr>
          <a:xfrm>
            <a:off x="1330847" y="2633642"/>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0" name="Rectangle 9"/>
          <p:cNvSpPr/>
          <p:nvPr/>
        </p:nvSpPr>
        <p:spPr>
          <a:xfrm>
            <a:off x="7032212" y="2882384"/>
            <a:ext cx="1368551" cy="3666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7" name="Picture 4" descr="12.08.02.01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188" y="692150"/>
            <a:ext cx="3527425" cy="5311775"/>
          </a:xfrm>
          <a:prstGeom prst="rect">
            <a:avLst/>
          </a:prstGeom>
          <a:noFill/>
          <a:ln w="9525">
            <a:noFill/>
            <a:miter lim="800000"/>
            <a:headEnd/>
            <a:tailEnd/>
          </a:ln>
        </p:spPr>
      </p:pic>
      <p:pic>
        <p:nvPicPr>
          <p:cNvPr id="175108" name="Picture 5" descr="12.08.02.01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4663" y="692150"/>
            <a:ext cx="3816350" cy="5329238"/>
          </a:xfrm>
          <a:prstGeom prst="rect">
            <a:avLst/>
          </a:prstGeom>
          <a:noFill/>
          <a:ln w="9525">
            <a:noFill/>
            <a:miter lim="800000"/>
            <a:headEnd/>
            <a:tailEnd/>
          </a:ln>
        </p:spPr>
      </p:pic>
      <p:sp>
        <p:nvSpPr>
          <p:cNvPr id="4" name="Rectangle 3"/>
          <p:cNvSpPr/>
          <p:nvPr/>
        </p:nvSpPr>
        <p:spPr>
          <a:xfrm>
            <a:off x="1475656" y="2780928"/>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5" name="Rectangle 4"/>
          <p:cNvSpPr/>
          <p:nvPr/>
        </p:nvSpPr>
        <p:spPr>
          <a:xfrm>
            <a:off x="5436096" y="2915989"/>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1" name="Picture 4" descr="12.08.02.01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3357563"/>
            <a:ext cx="4084637" cy="2713037"/>
          </a:xfrm>
          <a:prstGeom prst="rect">
            <a:avLst/>
          </a:prstGeom>
          <a:noFill/>
          <a:ln w="9525">
            <a:noFill/>
            <a:miter lim="800000"/>
            <a:headEnd/>
            <a:tailEnd/>
          </a:ln>
        </p:spPr>
      </p:pic>
      <p:pic>
        <p:nvPicPr>
          <p:cNvPr id="176132" name="Picture 5" descr="12.08.02.01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3357563"/>
            <a:ext cx="4084637" cy="2713037"/>
          </a:xfrm>
          <a:prstGeom prst="rect">
            <a:avLst/>
          </a:prstGeom>
          <a:noFill/>
          <a:ln w="9525">
            <a:noFill/>
            <a:miter lim="800000"/>
            <a:headEnd/>
            <a:tailEnd/>
          </a:ln>
        </p:spPr>
      </p:pic>
      <p:pic>
        <p:nvPicPr>
          <p:cNvPr id="176133" name="Picture 6" descr="12.08.02.01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55875" y="549275"/>
            <a:ext cx="4084638" cy="2713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1"/>
          <p:cNvSpPr>
            <a:spLocks noGrp="1"/>
          </p:cNvSpPr>
          <p:nvPr>
            <p:ph type="ctrTitle"/>
          </p:nvPr>
        </p:nvSpPr>
        <p:spPr/>
        <p:txBody>
          <a:bodyPr/>
          <a:lstStyle/>
          <a:p>
            <a:r>
              <a:rPr lang="en-GB" smtClean="0"/>
              <a:t>Can you see why upper Begg lower straight-wire works so well?</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itle 1"/>
          <p:cNvSpPr>
            <a:spLocks noGrp="1"/>
          </p:cNvSpPr>
          <p:nvPr>
            <p:ph type="title"/>
          </p:nvPr>
        </p:nvSpPr>
        <p:spPr/>
        <p:txBody>
          <a:bodyPr/>
          <a:lstStyle/>
          <a:p>
            <a:pPr eaLnBrk="1" hangingPunct="1"/>
            <a:r>
              <a:rPr lang="en-GB" smtClean="0"/>
              <a:t>People don’t like having teeth out</a:t>
            </a:r>
            <a:r>
              <a:rPr lang="en-GB" sz="1600" smtClean="0"/>
              <a:t>  even deciduous teeth</a:t>
            </a:r>
            <a:endParaRPr lang="en-GB" smtClean="0"/>
          </a:p>
        </p:txBody>
      </p:sp>
      <p:sp>
        <p:nvSpPr>
          <p:cNvPr id="178178" name="Content Placeholder 2"/>
          <p:cNvSpPr>
            <a:spLocks noGrp="1"/>
          </p:cNvSpPr>
          <p:nvPr>
            <p:ph idx="1"/>
          </p:nvPr>
        </p:nvSpPr>
        <p:spPr/>
        <p:txBody>
          <a:bodyPr/>
          <a:lstStyle/>
          <a:p>
            <a:pPr eaLnBrk="1" hangingPunct="1"/>
            <a:r>
              <a:rPr lang="en-GB" smtClean="0"/>
              <a:t>Or TADs</a:t>
            </a:r>
          </a:p>
        </p:txBody>
      </p:sp>
      <p:pic>
        <p:nvPicPr>
          <p:cNvPr id="178179" name="Picture 2" descr="http://www.picturesof.net/_images_300/A_Colorful_Cartoon_Nurse_with_an_Oversized_Hypodermic_Needle_on_Her_Shoulder_Royalty_Free_Clipart_Picture_100613-149885-253053.jpg">
            <a:hlinkClick r:id="rId2"/>
          </p:cNvPr>
          <p:cNvPicPr>
            <a:picLocks noChangeAspect="1" noChangeArrowheads="1"/>
          </p:cNvPicPr>
          <p:nvPr/>
        </p:nvPicPr>
        <p:blipFill>
          <a:blip r:embed="rId3" cstate="print"/>
          <a:srcRect/>
          <a:stretch>
            <a:fillRect/>
          </a:stretch>
        </p:blipFill>
        <p:spPr bwMode="auto">
          <a:xfrm>
            <a:off x="2339975" y="1446213"/>
            <a:ext cx="4752975" cy="526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Modified Pedro mechanics</a:t>
            </a:r>
            <a:endParaRPr lang="en-GB" dirty="0"/>
          </a:p>
        </p:txBody>
      </p:sp>
      <p:sp>
        <p:nvSpPr>
          <p:cNvPr id="3" name="Content Placeholder 2"/>
          <p:cNvSpPr>
            <a:spLocks noGrp="1"/>
          </p:cNvSpPr>
          <p:nvPr>
            <p:ph idx="1"/>
          </p:nvPr>
        </p:nvSpPr>
        <p:spPr>
          <a:xfrm>
            <a:off x="179512" y="1340768"/>
            <a:ext cx="8784976" cy="5517232"/>
          </a:xfrm>
        </p:spPr>
        <p:txBody>
          <a:bodyPr/>
          <a:lstStyle/>
          <a:p>
            <a:r>
              <a:rPr lang="en-GB" dirty="0" smtClean="0"/>
              <a:t>Used for space closure 0.019 x 0.025 steel wire bend down hard just distal to the tooth in front of the gap and use class II elastics to hold this tooth in position.</a:t>
            </a:r>
          </a:p>
          <a:p>
            <a:r>
              <a:rPr lang="en-GB" dirty="0" smtClean="0"/>
              <a:t>Use elastics on buccal and lingual to tip the tooth forwards</a:t>
            </a:r>
          </a:p>
          <a:p>
            <a:r>
              <a:rPr lang="en-GB" dirty="0" smtClean="0"/>
              <a:t>Then tie the tooth to the rest of the arch. Upright with NiTi and short class II</a:t>
            </a:r>
            <a:endParaRPr lang="en-GB"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7" descr="13.04.08.08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9713" y="3429000"/>
            <a:ext cx="4313237" cy="3024188"/>
          </a:xfrm>
          <a:prstGeom prst="rect">
            <a:avLst/>
          </a:prstGeom>
          <a:noFill/>
          <a:ln w="9525">
            <a:noFill/>
            <a:miter lim="800000"/>
            <a:headEnd/>
            <a:tailEnd/>
          </a:ln>
        </p:spPr>
      </p:pic>
      <p:pic>
        <p:nvPicPr>
          <p:cNvPr id="26628" name="Picture 9" descr="13.04.08.08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3429000"/>
            <a:ext cx="4094162" cy="3024188"/>
          </a:xfrm>
          <a:prstGeom prst="rect">
            <a:avLst/>
          </a:prstGeom>
          <a:noFill/>
          <a:ln w="9525">
            <a:noFill/>
            <a:miter lim="800000"/>
            <a:headEnd/>
            <a:tailEnd/>
          </a:ln>
        </p:spPr>
      </p:pic>
      <p:pic>
        <p:nvPicPr>
          <p:cNvPr id="26629" name="Picture 11" descr="13.04.08.08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68538" y="188913"/>
            <a:ext cx="4679950" cy="3108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p:cNvSpPr>
          <p:nvPr>
            <p:ph type="title"/>
          </p:nvPr>
        </p:nvSpPr>
        <p:spPr/>
        <p:txBody>
          <a:bodyPr/>
          <a:lstStyle/>
          <a:p>
            <a:pPr eaLnBrk="1" hangingPunct="1"/>
            <a:r>
              <a:rPr lang="en-GB" dirty="0" smtClean="0"/>
              <a:t>Pedro mechanics</a:t>
            </a:r>
          </a:p>
        </p:txBody>
      </p:sp>
      <p:pic>
        <p:nvPicPr>
          <p:cNvPr id="179203" name="Picture 5" descr="13.02.22.07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84663" y="3722688"/>
            <a:ext cx="4679950" cy="2730500"/>
          </a:xfrm>
          <a:prstGeom prst="rect">
            <a:avLst/>
          </a:prstGeom>
          <a:noFill/>
          <a:ln w="9525">
            <a:noFill/>
            <a:miter lim="800000"/>
            <a:headEnd/>
            <a:tailEnd/>
          </a:ln>
        </p:spPr>
      </p:pic>
      <p:pic>
        <p:nvPicPr>
          <p:cNvPr id="179204" name="Picture 7" descr="13.02.22.07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3350" y="1062038"/>
            <a:ext cx="5689600" cy="2506662"/>
          </a:xfrm>
          <a:prstGeom prst="rect">
            <a:avLst/>
          </a:prstGeom>
          <a:noFill/>
          <a:ln w="9525">
            <a:noFill/>
            <a:miter lim="800000"/>
            <a:headEnd/>
            <a:tailEnd/>
          </a:ln>
        </p:spPr>
      </p:pic>
      <p:pic>
        <p:nvPicPr>
          <p:cNvPr id="179205" name="Picture 9" descr="13.02.22.07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9388" y="3716338"/>
            <a:ext cx="4084637" cy="2713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5" descr="13.02.22.07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5575" y="908050"/>
            <a:ext cx="8956675" cy="594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p:cNvSpPr>
          <p:nvPr>
            <p:ph type="title"/>
          </p:nvPr>
        </p:nvSpPr>
        <p:spPr/>
        <p:txBody>
          <a:bodyPr/>
          <a:lstStyle/>
          <a:p>
            <a:endParaRPr lang="en-GB" smtClean="0"/>
          </a:p>
        </p:txBody>
      </p:sp>
      <p:sp>
        <p:nvSpPr>
          <p:cNvPr id="181250" name="Rectangle 3"/>
          <p:cNvSpPr>
            <a:spLocks noGrp="1"/>
          </p:cNvSpPr>
          <p:nvPr>
            <p:ph type="body" idx="1"/>
          </p:nvPr>
        </p:nvSpPr>
        <p:spPr/>
        <p:txBody>
          <a:bodyPr/>
          <a:lstStyle/>
          <a:p>
            <a:endParaRPr lang="en-GB" smtClean="0"/>
          </a:p>
        </p:txBody>
      </p:sp>
      <p:pic>
        <p:nvPicPr>
          <p:cNvPr id="181251" name="Picture 5" descr="13.11.15.07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620713"/>
            <a:ext cx="8172450" cy="5427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title"/>
          </p:nvPr>
        </p:nvSpPr>
        <p:spPr/>
        <p:txBody>
          <a:bodyPr/>
          <a:lstStyle/>
          <a:p>
            <a:r>
              <a:rPr lang="en-GB" smtClean="0"/>
              <a:t>Yes of course</a:t>
            </a:r>
          </a:p>
        </p:txBody>
      </p:sp>
      <p:sp>
        <p:nvSpPr>
          <p:cNvPr id="193538" name="Content Placeholder 2"/>
          <p:cNvSpPr>
            <a:spLocks noGrp="1"/>
          </p:cNvSpPr>
          <p:nvPr>
            <p:ph idx="1"/>
          </p:nvPr>
        </p:nvSpPr>
        <p:spPr/>
        <p:txBody>
          <a:bodyPr/>
          <a:lstStyle/>
          <a:p>
            <a:pPr>
              <a:buFont typeface="Arial" charset="0"/>
              <a:buNone/>
            </a:pPr>
            <a:r>
              <a:rPr lang="en-GB" smtClean="0"/>
              <a:t> Severe cases require surgery but I think we have gone too far down the line of saying orthodontics can do little more than align the teeth</a:t>
            </a:r>
          </a:p>
        </p:txBody>
      </p:sp>
      <p:pic>
        <p:nvPicPr>
          <p:cNvPr id="19353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825" y="3789363"/>
            <a:ext cx="2878138" cy="1981200"/>
          </a:xfrm>
          <a:prstGeom prst="rect">
            <a:avLst/>
          </a:prstGeom>
          <a:noFill/>
          <a:ln w="9525">
            <a:noFill/>
            <a:miter lim="800000"/>
            <a:headEnd/>
            <a:tailEnd/>
          </a:ln>
        </p:spPr>
      </p:pic>
      <p:pic>
        <p:nvPicPr>
          <p:cNvPr id="19354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3575" y="3789363"/>
            <a:ext cx="2878138" cy="1981200"/>
          </a:xfrm>
          <a:prstGeom prst="rect">
            <a:avLst/>
          </a:prstGeom>
          <a:noFill/>
          <a:ln w="9525">
            <a:noFill/>
            <a:miter lim="800000"/>
            <a:headEnd/>
            <a:tailEnd/>
          </a:ln>
        </p:spPr>
      </p:pic>
      <p:pic>
        <p:nvPicPr>
          <p:cNvPr id="193541"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6325" y="3789363"/>
            <a:ext cx="2854325" cy="1960562"/>
          </a:xfrm>
          <a:prstGeom prst="rect">
            <a:avLst/>
          </a:prstGeom>
          <a:noFill/>
          <a:ln w="9525">
            <a:noFill/>
            <a:miter lim="800000"/>
            <a:headEnd/>
            <a:tailEnd/>
          </a:ln>
        </p:spPr>
      </p:pic>
      <p:sp>
        <p:nvSpPr>
          <p:cNvPr id="7" name="TextBox 6"/>
          <p:cNvSpPr txBox="1"/>
          <p:nvPr/>
        </p:nvSpPr>
        <p:spPr>
          <a:xfrm>
            <a:off x="323528" y="6021288"/>
            <a:ext cx="8568952" cy="646331"/>
          </a:xfrm>
          <a:prstGeom prst="rect">
            <a:avLst/>
          </a:prstGeom>
          <a:noFill/>
        </p:spPr>
        <p:txBody>
          <a:bodyPr wrap="square" rtlCol="0">
            <a:spAutoFit/>
          </a:bodyPr>
          <a:lstStyle/>
          <a:p>
            <a:r>
              <a:rPr lang="en-GB" dirty="0" smtClean="0"/>
              <a:t>I think there is even a case for moving the lateral into the space of a central. Certainly it is better than rushing to extract a sound premolar in juveniles </a:t>
            </a:r>
            <a:endParaRPr lang="en-GB"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p:cNvSpPr>
          <p:nvPr>
            <p:ph type="title"/>
          </p:nvPr>
        </p:nvSpPr>
        <p:spPr>
          <a:xfrm>
            <a:off x="457200" y="274638"/>
            <a:ext cx="8229600" cy="850900"/>
          </a:xfrm>
        </p:spPr>
        <p:txBody>
          <a:bodyPr/>
          <a:lstStyle/>
          <a:p>
            <a:r>
              <a:rPr lang="en-GB" smtClean="0"/>
              <a:t>Last case</a:t>
            </a:r>
          </a:p>
        </p:txBody>
      </p:sp>
      <p:pic>
        <p:nvPicPr>
          <p:cNvPr id="194563" name="Picture 5" descr="10.05.28.13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67175" y="1052513"/>
            <a:ext cx="3529013" cy="2435225"/>
          </a:xfrm>
          <a:prstGeom prst="rect">
            <a:avLst/>
          </a:prstGeom>
          <a:noFill/>
          <a:ln w="9525">
            <a:noFill/>
            <a:miter lim="800000"/>
            <a:headEnd/>
            <a:tailEnd/>
          </a:ln>
        </p:spPr>
      </p:pic>
      <p:pic>
        <p:nvPicPr>
          <p:cNvPr id="194564" name="Picture 7" descr="10.05.28.13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850" y="1052513"/>
            <a:ext cx="3689350" cy="2470150"/>
          </a:xfrm>
          <a:prstGeom prst="rect">
            <a:avLst/>
          </a:prstGeom>
          <a:noFill/>
          <a:ln w="9525">
            <a:noFill/>
            <a:miter lim="800000"/>
            <a:headEnd/>
            <a:tailEnd/>
          </a:ln>
        </p:spPr>
      </p:pic>
      <p:pic>
        <p:nvPicPr>
          <p:cNvPr id="194565" name="Picture 9" descr="10.05.28.13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67175" y="3573463"/>
            <a:ext cx="3529013" cy="2443162"/>
          </a:xfrm>
          <a:prstGeom prst="rect">
            <a:avLst/>
          </a:prstGeom>
          <a:noFill/>
          <a:ln w="9525">
            <a:noFill/>
            <a:miter lim="800000"/>
            <a:headEnd/>
            <a:tailEnd/>
          </a:ln>
        </p:spPr>
      </p:pic>
      <p:pic>
        <p:nvPicPr>
          <p:cNvPr id="194566" name="Picture 11" descr="10.05.28.13 :: OT :: SC Study Series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3850" y="3573463"/>
            <a:ext cx="3689350" cy="2470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p:cNvSpPr>
          <p:nvPr>
            <p:ph type="title"/>
          </p:nvPr>
        </p:nvSpPr>
        <p:spPr/>
        <p:txBody>
          <a:bodyPr/>
          <a:lstStyle/>
          <a:p>
            <a:endParaRPr lang="en-GB" dirty="0" smtClean="0"/>
          </a:p>
        </p:txBody>
      </p:sp>
      <p:sp>
        <p:nvSpPr>
          <p:cNvPr id="195586" name="Rectangle 3"/>
          <p:cNvSpPr>
            <a:spLocks noGrp="1"/>
          </p:cNvSpPr>
          <p:nvPr>
            <p:ph type="body" idx="1"/>
          </p:nvPr>
        </p:nvSpPr>
        <p:spPr/>
        <p:txBody>
          <a:bodyPr/>
          <a:lstStyle/>
          <a:p>
            <a:endParaRPr lang="en-GB" smtClean="0"/>
          </a:p>
        </p:txBody>
      </p:sp>
      <p:pic>
        <p:nvPicPr>
          <p:cNvPr id="195587" name="Picture 5" descr="12.01.17.11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620713"/>
            <a:ext cx="4084638" cy="2713037"/>
          </a:xfrm>
          <a:prstGeom prst="rect">
            <a:avLst/>
          </a:prstGeom>
          <a:noFill/>
          <a:ln w="9525">
            <a:noFill/>
            <a:miter lim="800000"/>
            <a:headEnd/>
            <a:tailEnd/>
          </a:ln>
        </p:spPr>
      </p:pic>
      <p:pic>
        <p:nvPicPr>
          <p:cNvPr id="195588" name="Picture 7" descr="12.03.06.13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0563" y="631825"/>
            <a:ext cx="4175125" cy="2773363"/>
          </a:xfrm>
          <a:prstGeom prst="rect">
            <a:avLst/>
          </a:prstGeom>
          <a:noFill/>
          <a:ln w="9525">
            <a:noFill/>
            <a:miter lim="800000"/>
            <a:headEnd/>
            <a:tailEnd/>
          </a:ln>
        </p:spPr>
      </p:pic>
      <p:pic>
        <p:nvPicPr>
          <p:cNvPr id="195589" name="Picture 9" descr="12.03.06.17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3850" y="3429000"/>
            <a:ext cx="4084638" cy="2713038"/>
          </a:xfrm>
          <a:prstGeom prst="rect">
            <a:avLst/>
          </a:prstGeom>
          <a:noFill/>
          <a:ln w="9525">
            <a:noFill/>
            <a:miter lim="800000"/>
            <a:headEnd/>
            <a:tailEnd/>
          </a:ln>
        </p:spPr>
      </p:pic>
      <p:pic>
        <p:nvPicPr>
          <p:cNvPr id="195590" name="Picture 11" descr="12.04.19.06 :: OT :: SC Study Series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00563" y="3500438"/>
            <a:ext cx="4084637" cy="2713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1" name="Picture 5" descr="12.08.30.03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3716338"/>
            <a:ext cx="4084637" cy="2713037"/>
          </a:xfrm>
          <a:prstGeom prst="rect">
            <a:avLst/>
          </a:prstGeom>
          <a:noFill/>
          <a:ln w="9525">
            <a:noFill/>
            <a:miter lim="800000"/>
            <a:headEnd/>
            <a:tailEnd/>
          </a:ln>
        </p:spPr>
      </p:pic>
      <p:pic>
        <p:nvPicPr>
          <p:cNvPr id="196612" name="Picture 7" descr="12.08.30.03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3716338"/>
            <a:ext cx="4084637" cy="2713037"/>
          </a:xfrm>
          <a:prstGeom prst="rect">
            <a:avLst/>
          </a:prstGeom>
          <a:noFill/>
          <a:ln w="9525">
            <a:noFill/>
            <a:miter lim="800000"/>
            <a:headEnd/>
            <a:tailEnd/>
          </a:ln>
        </p:spPr>
      </p:pic>
      <p:pic>
        <p:nvPicPr>
          <p:cNvPr id="196613" name="Picture 9" descr="12.08.30.03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313" y="836613"/>
            <a:ext cx="4084637" cy="2713037"/>
          </a:xfrm>
          <a:prstGeom prst="rect">
            <a:avLst/>
          </a:prstGeom>
          <a:noFill/>
          <a:ln w="9525">
            <a:noFill/>
            <a:miter lim="800000"/>
            <a:headEnd/>
            <a:tailEnd/>
          </a:ln>
        </p:spPr>
      </p:pic>
      <p:pic>
        <p:nvPicPr>
          <p:cNvPr id="196614" name="Picture 11" descr="12.08.30.03 :: OT :: SC Study Series 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3438" y="2133600"/>
            <a:ext cx="2016125" cy="1389063"/>
          </a:xfrm>
          <a:prstGeom prst="rect">
            <a:avLst/>
          </a:prstGeom>
          <a:noFill/>
          <a:ln w="9525">
            <a:noFill/>
            <a:miter lim="800000"/>
            <a:headEnd/>
            <a:tailEnd/>
          </a:ln>
        </p:spPr>
      </p:pic>
      <p:pic>
        <p:nvPicPr>
          <p:cNvPr id="196615" name="Picture 13" descr="12.08.30.03 :: OT :: SC Study Series 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59563" y="722313"/>
            <a:ext cx="1944687" cy="134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3"/>
          <p:cNvPicPr>
            <a:picLocks noGrp="1" noChangeAspect="1" noChangeArrowheads="1"/>
          </p:cNvPicPr>
          <p:nvPr>
            <p:ph type="body" idx="1"/>
          </p:nvPr>
        </p:nvPicPr>
        <p:blipFill>
          <a:blip r:embed="rId2" cstate="email">
            <a:extLst>
              <a:ext uri="{28A0092B-C50C-407E-A947-70E740481C1C}">
                <a14:useLocalDpi xmlns:a14="http://schemas.microsoft.com/office/drawing/2010/main"/>
              </a:ext>
            </a:extLst>
          </a:blip>
          <a:srcRect l="26373" t="33588" r="34242" b="35572"/>
          <a:stretch>
            <a:fillRect/>
          </a:stretch>
        </p:blipFill>
        <p:spPr>
          <a:xfrm>
            <a:off x="467544" y="0"/>
            <a:ext cx="5631358" cy="2204864"/>
          </a:xfrm>
        </p:spPr>
      </p:pic>
      <p:pic>
        <p:nvPicPr>
          <p:cNvPr id="19763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l="17989" t="37579" r="33995" b="33470"/>
          <a:stretch>
            <a:fillRect/>
          </a:stretch>
        </p:blipFill>
        <p:spPr bwMode="auto">
          <a:xfrm>
            <a:off x="467544" y="2204864"/>
            <a:ext cx="5616624" cy="2357595"/>
          </a:xfrm>
          <a:prstGeom prst="rect">
            <a:avLst/>
          </a:prstGeom>
          <a:noFill/>
          <a:ln w="9525">
            <a:noFill/>
            <a:miter lim="800000"/>
            <a:headEnd/>
            <a:tailEnd/>
          </a:ln>
        </p:spPr>
      </p:pic>
      <p:sp>
        <p:nvSpPr>
          <p:cNvPr id="5" name="TextBox 4"/>
          <p:cNvSpPr txBox="1"/>
          <p:nvPr/>
        </p:nvSpPr>
        <p:spPr>
          <a:xfrm>
            <a:off x="467544" y="4725144"/>
            <a:ext cx="8424936" cy="1477328"/>
          </a:xfrm>
          <a:prstGeom prst="rect">
            <a:avLst/>
          </a:prstGeom>
          <a:noFill/>
        </p:spPr>
        <p:txBody>
          <a:bodyPr wrap="square" rtlCol="0">
            <a:spAutoFit/>
          </a:bodyPr>
          <a:lstStyle/>
          <a:p>
            <a:r>
              <a:rPr lang="en-GB" dirty="0" smtClean="0"/>
              <a:t>Can your surgical colleagues take impacted third molars and make them erupt?</a:t>
            </a:r>
          </a:p>
          <a:p>
            <a:r>
              <a:rPr lang="en-GB" dirty="0" smtClean="0"/>
              <a:t>Can your restorative colleagues take grossly carious  teeth and turn them into perfectly sound teeth?</a:t>
            </a:r>
          </a:p>
          <a:p>
            <a:r>
              <a:rPr lang="en-GB" dirty="0" smtClean="0"/>
              <a:t>Can your paediatric colleagues take cases with one functioning molar per quadrant and make it two</a:t>
            </a:r>
            <a:endParaRPr lang="en-GB"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p:txBody>
          <a:bodyPr/>
          <a:lstStyle/>
          <a:p>
            <a:r>
              <a:rPr lang="en-GB" dirty="0" smtClean="0"/>
              <a:t>YOU CAN-</a:t>
            </a:r>
            <a:br>
              <a:rPr lang="en-GB" dirty="0" smtClean="0"/>
            </a:br>
            <a:r>
              <a:rPr lang="en-GB" sz="3200" dirty="0" smtClean="0"/>
              <a:t>and you can</a:t>
            </a:r>
            <a:endParaRPr lang="en-GB" dirty="0" smtClean="0"/>
          </a:p>
        </p:txBody>
      </p:sp>
      <p:sp>
        <p:nvSpPr>
          <p:cNvPr id="198658" name="Content Placeholder 2"/>
          <p:cNvSpPr>
            <a:spLocks noGrp="1"/>
          </p:cNvSpPr>
          <p:nvPr>
            <p:ph sz="half" idx="1"/>
          </p:nvPr>
        </p:nvSpPr>
        <p:spPr>
          <a:xfrm>
            <a:off x="457200" y="1600200"/>
            <a:ext cx="7138988" cy="2620963"/>
          </a:xfrm>
        </p:spPr>
        <p:txBody>
          <a:bodyPr/>
          <a:lstStyle/>
          <a:p>
            <a:r>
              <a:rPr lang="en-GB" smtClean="0">
                <a:solidFill>
                  <a:srgbClr val="CC0000"/>
                </a:solidFill>
              </a:rPr>
              <a:t>Reduce BIG overjets</a:t>
            </a:r>
          </a:p>
          <a:p>
            <a:r>
              <a:rPr lang="en-GB" smtClean="0">
                <a:solidFill>
                  <a:srgbClr val="CC0000"/>
                </a:solidFill>
              </a:rPr>
              <a:t>Open deep overbites</a:t>
            </a:r>
          </a:p>
          <a:p>
            <a:r>
              <a:rPr lang="en-GB" smtClean="0">
                <a:solidFill>
                  <a:srgbClr val="CC0000"/>
                </a:solidFill>
              </a:rPr>
              <a:t>Correct class II molars</a:t>
            </a:r>
          </a:p>
          <a:p>
            <a:r>
              <a:rPr lang="en-GB" smtClean="0">
                <a:solidFill>
                  <a:srgbClr val="CC0000"/>
                </a:solidFill>
              </a:rPr>
              <a:t>Close space where teeth are missing</a:t>
            </a:r>
          </a:p>
          <a:p>
            <a:endParaRPr lang="en-GB" smtClean="0"/>
          </a:p>
          <a:p>
            <a:endParaRPr lang="en-GB" smtClean="0"/>
          </a:p>
        </p:txBody>
      </p:sp>
      <p:sp>
        <p:nvSpPr>
          <p:cNvPr id="198659" name="Content Placeholder 6"/>
          <p:cNvSpPr>
            <a:spLocks noGrp="1"/>
          </p:cNvSpPr>
          <p:nvPr>
            <p:ph sz="half" idx="2"/>
          </p:nvPr>
        </p:nvSpPr>
        <p:spPr>
          <a:xfrm>
            <a:off x="755650" y="4581525"/>
            <a:ext cx="7931150" cy="1544638"/>
          </a:xfrm>
        </p:spPr>
        <p:txBody>
          <a:bodyPr/>
          <a:lstStyle/>
          <a:p>
            <a:pPr algn="ctr">
              <a:buFont typeface="Arial" charset="0"/>
              <a:buNone/>
            </a:pPr>
            <a:r>
              <a:rPr lang="en-GB" sz="4400" smtClean="0"/>
              <a:t>-Be proud of orthodontics</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p:cNvSpPr>
            <a:spLocks noGrp="1"/>
          </p:cNvSpPr>
          <p:nvPr>
            <p:ph type="ctrTitle"/>
          </p:nvPr>
        </p:nvSpPr>
        <p:spPr/>
        <p:txBody>
          <a:bodyPr/>
          <a:lstStyle/>
          <a:p>
            <a:r>
              <a:rPr lang="en-GB" smtClean="0"/>
              <a:t>And if you don’t do all of these things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ctrTitle"/>
          </p:nvPr>
        </p:nvSpPr>
        <p:spPr>
          <a:xfrm>
            <a:off x="0" y="404812"/>
            <a:ext cx="8893175" cy="2880171"/>
          </a:xfrm>
        </p:spPr>
        <p:txBody>
          <a:bodyPr/>
          <a:lstStyle/>
          <a:p>
            <a:pPr eaLnBrk="1" hangingPunct="1"/>
            <a:r>
              <a:rPr lang="en-GB" sz="3200" dirty="0" smtClean="0"/>
              <a:t>At the end of treatment the she has a normal occlusion. So we can say that</a:t>
            </a:r>
            <a:br>
              <a:rPr lang="en-GB" sz="3200" dirty="0" smtClean="0"/>
            </a:br>
            <a:r>
              <a:rPr lang="en-GB" b="1" dirty="0" smtClean="0"/>
              <a:t>We can move teeth</a:t>
            </a:r>
          </a:p>
        </p:txBody>
      </p:sp>
      <p:sp>
        <p:nvSpPr>
          <p:cNvPr id="27651" name="AutoShape 2" descr="data:image/jpeg;base64,/9j/4AAQSkZJRgABAQAAAQABAAD/2wCEAAkGBhQSERUUExIUFRUUFBYXFxcXFRUUFxYVFRQXFBQXFRUXHCYeFxkjGRUXHy8gIycpLSwsFR4xNTAqNSYrLSkBCQoKDgwOFw8PFykcHBwpLCksKSkpLCksKSkpKSkpLCkpKSksKSksLCksLCksKSkpKSksKSkpKSwpLCwpLCkpKf/AABEIALQBGAMBIgACEQEDEQH/xAAcAAABBQEBAQAAAAAAAAAAAAAEAAEDBQYCBwj/xABAEAABAwIEAwYEAwYEBgMAAAABAAIRAyEEBRIxQVFhBhMicYGRMqGx8MHR4QcUI0JSYhZy0vEkQ4KSosIVM0T/xAAYAQADAQEAAAAAAAAAAAAAAAAAAQIDBP/EACERAQEAAgMAAwADAQAAAAAAAAABAhESITEDQVETUmEi/9oADAMBAAIRAxEAPwCxSTJLFq6STSkEB0E6YJ0A6SZOgEmTpQgEnCQTgIBBOAlCdrZQDp033KZyA6TyuAnTDqU/Bch6cfh+v5oJ01JJreStsnyQ1nTcN5/gEBX0sK5xgNJVnguzVRx8QgW/MrXUcGym2AAAFDiczDRLQT14BXqRO1HX7NMptLqlSIHz8zsFT4nLg3Z4J5CZ/TyRmPz9znQI38yY3PQA8lSUaL3VNes6nTqLjuOQGzG+Q85JRdCbdOYQuYVjVw09T5n5AwgX0iOCjSto0kikgGSSSQDFJIpIgMnSSTAZJKE8KTJIJwE4CAScJJ0AoTpBd0qRcQAJlAcQktJgOyeoTUqAdAJPryT18oo06gaW1HSDeQB69VXGlyZsNTudy2+9+q0x7O03DwP0k872VZjsgfTuYLeYM7pao2rW/JIv9vv5qRmFe/4WOI6NcR7wuX0S34gW9CCD7Hh1SNxKeUxckBOwKCPKbUmLTyKZBupUtLePb8vVQgKWlM8fTfzHNAFYLDS9sgkauHGDdbCpjhRpgmxjbl0hCZc4BmoADU2eFonUPeR5BU2c48Fxk/fBVeoUmwuddqHNa6o51mgn5WC85o/tjxD6uhzWmk5waGx4rmBxt7HktrUpNqCHCRxnb1UNDI8O1+sUaYeNnaBr/T5eqzxy16uz8c0WOJDiCJvBIHyRFTMdMmRZHB7RcADq6Ppt8iuHCQbmOnhHvI+inZyKPD9rK7mgsZqvu5oaI6F0BaHB5qa4ioAOosR6CWn7usRiMEG1XX3M7ucR7QPmrvJabi4adR6QPp+qVyu/XXwwuPcXOJw4aYBnrET5BDKxzBmmJA2HI/iq9zvL2C2cDkpSnlMgFKZJMSgyKS5SQEaSSQCQPKcJBJAPpSCUJ9XP9UAgtZkWWhrdRHiIub2B/FU+V5YS4OdZrbw6xPTSdwqft/29q4I4dlOmXNq6nOPEw4NDW9ePqFWMKvQ6WIpt2H35qPHZ21o+HVHRU2FedN52CkqOalunxgVnb7C1MQMPZtVwlpEXJkwfOPuyPr5g9rTG0dPck2CzlDs7haFXvWUWd5PxGZ2ixJtsLBaE4wPb8Inl9iSfJPYk0zH79Ue6S7VzcSQxscBq4+fsrGpUa6nBJeWyQdh1ubn5bKpzvLv4gdLiODQ2YPHS0beUBW2EyR4oaouRsYaQP7heD0+iwxl5Ov5MsbhAHf8AIAeQv7mT81w6oTuSfUqV1ONy33J/RRkeXstXIjXQS9kiUB0ApaLevyUIeu6VS4mT0myCXWPzEUaQYSS6Jdfnfiso7MNR1Gd7Dif0lDdqK9VpdUIJa4nSRBBtIG9t7qry7EO0eKztIB57gmDw/UpZbraSSbaUVpbbdu3vf1v8lNQJ5D3CpGY0RcgRw2t0CkdmoAtdRSXv70RwDfQA/JcVsfDS5z7Acp+t1SYfHSeP1CnxDgdM3vIAuXEbAN4xve1gs7krSfC4TUdTiTN4iAPQQtJlzQ0ANEDyVNhWmxI9JmFa4d2yrCpytWGZYYObPFZ57VpWvkEHisvjHFlUtNwduBPpt7ey6PWJymJSlIqTNKSSYpgiUkxKSZo4TrlOpB0+oclxK7FM8bedkB2Ht5fX/Uj8HUa1he1suBgb2sDIBdGq9jwhAtojifw9pufQKfDV2NkQSD1j9fkiqx1vtzlbw+sHaHh0xct47lwMn2WhzVtIup6mNLm3aS0EtJESJ2VHhsMDVDtDG9SXXHQEmfZW1enqc0mIBtIDR6CCSlhbpp81ly6MfB8RiIt+iDxubMIlnOPKTxQPaDElpff4ZjpO/osU3NCw2NzwBkmZHsi0scdzb0L96FVpuBFgfS67w9ZrRzneAXH2EfMkLOZVjyTc7+3tt98VLWzcl2lsEDkXNP5fJK3raNfTRuxIizX/APYB8hCPy/FiII35z+ax9LFyRcx5zfy/VX2X1uqWOXYynRs3pQ4wBH35j5KofHl98/0V9mlTTBIkbKsxlNhuBBW1jOUEU0piITSoU6lOy5gCSfvYKOVzXraWPdcwx2xvtBI9CUCd3S7r43DDCPbXqN8N3SY0+EuERsYaeto6Lx/Ma9R1I4jvXYei9xFCmJdVqNuJN7TvyHsSFnOZOe80g6z/AIhewJknz/1FC5lnhr12vcCGU2Np0g3wAaQBLY2E3tcWHBVLudrzw43WN2ajXxFJwqGnULRch5BMbm27eK02W444kamSW7ERt0PM34KjOcvAIqAVPCYeIAJjZ026H13RuS4pgqtDu+BfFhIpzuYjZZ5drww77rU4V2nYKywdIatW7tgTwbMgNGwH1VeKo1G/E8b7o7BVAYjhx9vbgLrmvSl3SCNpBC0AYRNN8LTCM6NpVVTdoN2PG4MHe4P4qwpPsqrOKh0kRPT0t8lvKzsPTr6hNknIfAU3Gm0iXDa/xN/1D5qYqqRSmlMSlKRkmSlJMnKUJSkpM4PK3Xj7/klq5e/H9FySlKAePmiKAg2ueZ2Cia3/AG/M8F2HzYWH3w/D36AaGmAWtcIc6PiMn2B38yg34zS7UDcbudePIfczA/qTYHEy0s9Z3PkhcazhFh8z9/XqjK6OIM1xjalzY236id+cclis+aKLHVGMuJNhyuSY4K/xgMHzJ+SoMZWdcajHEb2NiFn/ACTfbTjddKbs52mqV6wZpMumCLNAAJuOewF9yNkDn2a4ggCDSgS5gcNXqQZt/TAj6afs/gW0KbRTBNjqIu6SeE2bsPYKXtQypUw1TWDAEgkAuYBckX5TZbTW+2N3rQ7svVc7DUXPkl1NsuN5taTziFrMGVgOzWYgjwsbTpxDS5zg5xi0AzbbeByWzy7G+IBwg9fmsNf9N85qLLMqksHn9EEKkt5fMfLgpsZiWXGr4YMDrwlUdftK2mdLGNtzaHfWV0xz6H1qUKGVBhO2bnOY2Kfic0fAwbkDktjleWMxTC6owNJcdJadJIB3gWjhccEcN+DemVlRYrGtosdUeYaxpcfIDYdTt6q4z3KW0HDS4uB3mJB4bcPyWF7Qu/ecRTwYPgEVsQZ2ptPgYTwkwfVp4Kdauj2y2NytwpMrCBWx736KQt3dKQQf8uki/IjkUSzItLAwiw+vPoeK0HZ0DFYiri3D+GAaGHEWDB8bwOEz/wCThwRWMwTmGDcHY/e6WSsawGaZI9saAXC9vX5q57J5dUaYdOn+nkePqrj92kybAA/OPy+aJoUo29VG/ppyvqzo5YxwFhM3NvVF4fBaDESIkfi2eUQosA4cPVWLXXCjgVyTUWi0KUlR0rJOff2T1pPqYPhRYmlIHQ/7ffVc6vop2XCJl2LCwVHwOEQboF55q2w7/qgcxw5DiQLLWXaQZTJJpQDlJcEpII0pSnTJGS6FvNIJoQHXT3XWrl99VwlKAKy98OB++qNxIkFB4Bkk+RU+qDH3sizcOVT5hTgLPYmkXO0tbJM8vmeC12JoyY9T5Af7IB2XMa0kgFzgRfa/COW1lhwu20yZ3Kqxo1dBuHkXtAcAeRO8ceSu8/e0YWqXWaKbp6yIA9SQFkcFVa3GiaTKcBxsSflAA3n0S/aNnRNOnTYfC4kug76QAAfdaY4XcT8txl1GdybHuY9hLw4NLZBubEWufpyW4d2wLgXNNwN+O1zG4C8rL1YUXkNlr7xtJHuurU/HNc8v16Ng8eRh3Pm73GPIWH0Kq6NN9QmB5oLs/mhq0xSPxsNh/UDsY6XHtzW3yPJHime8aKY1HxPhsjgYPiPslpW2fy/K3uqNg3Dx7hw/FevMx7aFG5iQA3mWiw9Fj6GPpYcxTpioQSdbjJJ5hosByF/NR4/M313C105loWbd5tnM63kEtaxzo/yguj5LA1G1GYcN/wD15k+Xf2Ujw6NDD/5H+lbSqAPAYuJdO2nrwhZ3s7/xOIq4x3wiaVCeDG/E4ef/ALOUUNHl2DbSpspM+FjQ0dY4nqTJ8yr/ADLANNIDiAI9lV4Fsvb5hWOZYyxCn6DK1aMFDudpR9fdB4htlha2ifBVuSt6NWVnsDb3VzhnI5FpasdZcELhjlKCouW1SE37+qnYd1EApAUQkgd9/RS12y0Ebj6ckO66Lwp4Fa43tNimrtgqElG5pSh31QBWiCKSZJAdylqXCaElO9SWpcQmlBJNSUqPUk25gINdZSzwudx2UdYbqxpYfu2NbyF/MoAi58/v6ItEckg7pqeFaQSTBBhtpi1z81y9OKlj6H8PyRhe9UWMj2q7BVqrhVw72OqDgT3Z6/FY+pWXxP7P8wrVGtdQDXXGp1SloAALpLg4xtyXotXFuneFGcWWg8SRvxHkt0a289pfsurA/wAevRpD+0ms4+QbA93K2wvYfBU/jfiKx5AtotPoAXfNXLmSbrunh52U7o1HGCLKFqFJtEbS0S8j+6o6XH3XdWq9/wARJ80RUwrWeJ7g1oEkkgC26FxOchukUGB8ky4mA0RIcBHj9xwS9UJoYExJsOZSxGb06LS4GALF7huSdLY/tLjueAkTuqPE5m5wdq11TTm7GjYiYIJADoiwPGwsQi8j01GgQ5wa4E940tMtiJ1AcptZHhBe1VZ4pMosM1sX4AeIp/8AMcenDyceSuMBg20qbKbB4WNDR1jcnqTJ9VW5Dhziqj8aR/DYBh8OP7GD+I//AKnE/wDc4cFdBqnKifqwywXJjgg8fXv6/gicB8XD6IDMxcqb4PsE6qo3ut9/fFclMBNlhY1jumLI7DVYUTKdoXTWQp2paUaiIaVXUaiLZUQBY/BOComuXbSjZOwboui+yHYFNTbCrEqkzFgcyY2VIQFogAWkHiFRVaMErdmgISXZppJkihPpVkMAuxlyWqrapLE3dq5GWqQZYjjS2oe5R+UYOagJ2bf8lZNy0KUUdDTHFHGjaHE15KGG6jxFS66a+Vnva9I6wupMKBpeXNLg4RDd7XtPW3BRYgrl1XQ0EmAWzPUzH1WnxzssgmZUKesN7xodEw4gOjbnfzCEmmDBqsk7DW2faVUZznBc4tIIphwa5+vSS0yT3cCdgL9YVFQqUqXdhwYHGQKga0tdBd/Pu2xFjHDqtUtRjM4oUdUuLi0AubTaahAO0xb5oFnaF7if4QptnwOc5ri8FstIAsD0ugcQw6A2QTA1Oj8Bz0zfaOSFxdN9EtAb3tItGlsgOaWSQWFw8XkTIItuEaCHMcK9zmVKtTvnFul7D4WuYbEsg+HhYCCWlTfvrGkAsqtDBZrWl7HCLjwSDEReD80+Bd3dOrWr2LnB0XOkGAGDmRMRsNXRULu2b58VKmQNgS6x4yQbi5t9kDQ5G/u2vfXkthz6gJLoLvERJu4hojrcXsoq3aOlWbUoYZr2Va5FNroEaSRrdAPhGnVP3GbzrtMazGsaw02idQDyQ4mN7C1tkV2Mr06NXvKoLdY003mNIJPik8CYieRKV8L/AB61lNBtKg2iz4WM0t9BMnqTJ8yVkqudV2uI7txAPJaPC4mCPNaWlgGkA6RfossZyVvixeRZ1VdUANJ1/l1Ksc1bcrTjAgbALPZtTh5HMKrjqJ3us+R9/ROLe6VWxIXBqLKtIsqanLbboPCvtB+5RbeCyq4YAgolj1wWLiYSAwOU9N3y/VAsRlJyALpIlqEpu2RLSrxTRDEHWpSSiNcCeQWFxfbYhxuIBP6LeXSNba793SWH/wAdP4QU6OUPhXqXcpxRRopJd2unTn2EFBdCgi9CfQjQ2E7hDY5kNVpoQ+Ow+ppCWU6OXtlMRuoGVYKmxVjBsgy+64r06fROJqIKrjWhv8RwaGCdTiGiOpNlxWxKwWeYl+PxRw7H6KVKdbokF4tMSJv4QPMq8KnKLbG9rMM54FJrq1R3wkNuXCQxmp0RuTI2Hmh6mLoYhxZ8L2kamlgqNPHZpLbEuBM7kzuqDPX1KBoDS1ndB4a9hlj5aBqANw6N55yFBleed1T00aBeYmo8zcxf4RZoG1+q1310jffaTtLmR1mgwd3TY5o1BpBMNEEwbDiB0Cuez1F1OmIrCow7AtsBxDSTI/DksUH1QxxGvu3G/wARYeF5sY5lH9ms0NOqGE+B5iOTuBH09eiMt66EvbY5rgW1wGlz2sH8jSA08ptwWVzqlhqB0MZqqcS5ziG+YBEnjH+y0WY5j3dJ7xuBbzNh8ys5/wDGf8Garrve5ryTc6NX4zqPpyWWFt7tXl+QJSyUupOqEtboc0FpnX4nNFxsBDp9Ff0OyuGqtd3FZxLTBNntnhIgWPMFZzOMw72q9/8AdDQNtDZAk7/7lSCj/D1GsxtpFNm55agIjzJK1u796ZzS0yrtXVwlXu6hNSmxxYWzJbpOkmm43i3wm3kvoHKqzKtGnUpuDmPaHNcNiD97cCCF8yUMpqPfRbYHEODWSdy5wYCdyBLhdejfs37cDL3vwGM8LW1nNbU1BzaVSdL2u/sLhOobEkmxkXjJtF29eNJZXtDQIdK2MhVmc5eKrDG8WVZY7hY3VedYp90KSp80ouY4tcLhAmsuTJ0xaYM8yjqZhVOCqwEezELOqg3Wo3Puou+Sa+VKpBNJ6MpFA03Iqk9IxtMoukUFTcimFaYM6IaAd9lS5kzDNn+E0+gV5SAiDxWRz/AVi/RSpOqTcEbDzK3luukSTfYGviaTTLKTQfJJSYbsJjKl3ltMHhuUkcM6vnhHrSbUnIXJC6nIReuHV4ScFS5zk1SrdlcstERISu/pWMlvd0Oq5wwfzC5jndCYrOYG8Kk/wriQ2BXZqIu4hx9QOC5Z2UxH89djrW8Drdd1nvK/TW4Yf2A5/wBpWxa55rGntU/VAbPkt5/gCmb1XueeXwt9giG9k6LB4abQouGVqueMmo8/dnziCSx1gT8pWV7P5o2jSqPcZcXTEiTAt83Fey1chZ/SvEcfk76eIOD0t1d+GtcRch0Npmd9JDmu9VM+Pqypuf3A2IxffOc+s4yWnQBcAjZsbgIanWgRqcGmNQE6XR0W8q9gnsDgH06hc0NOulEAAAaS10t25cFkMyo1cPWIMamkDU0HSXAB3EDxQ5s+fVaT8Rf1w7MS5ndN8LNTif8ALq1AQPuyFxBBf4AYGkDmSABPmSp8LV1vOuoWFxMuDC5x1biGxI6KbANFSqxutlJtOTrdHicHTqhxu42tMDSjweu8RmL6uHII+BzQ4+8Ej72XNTE6KQ0Co0OGmZdocY8VnWPpzR+By1r8XVoNqaxUpuh8h0u0tqhxLbWcPqhsPrdXw2Gqtg0qwYQf7qjbH6eUJSQ9q7E4R9I6HtguAd6cIPS/qEsI8T4hLRwFr8C61wt32twYqMqNYAe4Z3lR5E6T/JTaeDnbnkAOazXa/LMNQe1lB7nPuagLg4NmNIn+reRfgnO0ucHi3VsTTLagpClGl8tDmwZlk/zztygcldZBkOHxdXHtA0tDdOHJJcW1NfgJcd5DCHcw89Iy+AxLRTfT7kVH1CAw3JDjaA2Dq3sN5jyWn7I5ZXcwsouosfqJe2o53ehwt/8AUG6gLcUeeK6vrQdhu21b93FJ8k4c6Oun+QOtwgt8mhamj2z0giqb8LELzXslktStWxbRVALXAOcASHHvH3AkciQtrh+ycEd5UdUA3aRAPzS3lvpc4ce/XOcdqsPU+Nk9QRKylXNaReQwkDhq/NbKr2VoH/lN9lWYnsZROzAEssd+lLJ4paWY6TMq2w2Pa/jdB1uxw4Ej1Q7eyr2mW1HAj1XPlguZLwVApRWVO3AV2/zNPmCu5rDdgPkfzWfGtNrcYoDcwpsLmAdsVkcwxFSPgKi7P136nahG3zVaEvenpGHqDiUQzFjms1WrP7tpbuXQfKFYYLBuN3H0VyVGXS5pY6TA34hW+FrEBVuDw4bsFYMW+PTG9jW1kkO0p1pyqdRclcrpcytWbkhcEKQrmEGjLUxClhcEoCFwQ9RiJeUPUTAOrTXln7X8CWnD4hliC5hcLEEQ+ncXtD48l6rVaqLtHkrMVQfRfYOFjxa4Xa4eR/EcUrDee4X9oj6P8PF0g9wAIqU3sOoES0kA6TPMEeSyOYZ137AHnSRUdUIAnvKlV8vcSSNIDQ1oF/h6qy7+pge8wtWkxrnnw1okBrjDn7EvAEkcQZ42W8yuhh9DRQ7l7WtADmim50AfzECZ43WejeW5Lh3Pq922oKQqAjU4GSydmwCSTyG9xO69Ky7JKFGlobdou5zmk6jxc6RG3sFV59Sw/wC9gVi1rX4U+InSWubVlpadw6JiFnX5rXxIOHpkOAJDqoBbqpgwC8H4Z48TtzmbDHdlXU3YyvXaA2mJbTDW/wBRtAAt4W3/AMyft7QDgyswEOadLnQASDGg2M2II9QrXLMr7mmGNExuSILidyfvYBTYnBF7SHAEEQRzCR6YHDU6tTW1g73UNRJcfC527ruA124ybK3o0MZ3XctpUaVPSQ4htPU4RfU/xOP3soqmFrYJ5LB3lIm43jzjY9RZS1+1rHUniHNeWEAWiSI3Hny4ILSy7AUWMBf3U1hF3O+FjxLSxsWkTe5seBV12yx9IUC+tSaakEUiCRUD+Ba8Q4Bu54bDiFkR2jh9I4am9z2U+7cC0w9oA0iGmbOEq1yjs9WxFUV8YCY+GmQAN7S3g3+3jx6htH+zjKzQw2pw8dZ2szuGxDAfQl3/AFrYtaq/B23afcfRW9CDwhOUtIjRlcHCKybTC7FMK9Ep3YHoonZZ0V93SfuUuMp7Zx2UdFC/JDwWp7lN3IUX44rnXnuZZJWaS7wlnLSSQOcAXKq8LXZJ8JYAJc8thvtFzY8V6y3DritllN/x02u/zNDvqFH8X5W2PzSTVjzfKszFRrXNBI1xsSTuAWgcdrdVscLheitaOT0mmW02tPQAKcYYBVMLPUZ/JMvJoLSoIhtNSikuwxVpntGGplMGJ1SR5TFJJaIcpJJIMio3JJJhE9ROCdJAQPCGrMTpIDL9o8jpV26agLhvHI8wdx6LLP8A2a4XcGqPJ4/FqSSz+11JS/ZthAJPeu83/wCkBEtyunSbpps0N5An3Mm56pJKcvBPUlOiEU3Bt5JJLKNalGEbyUbstpk3YD6BJJMhFLAsGwhF0qYHBOkiCjKIR1JqZJUmiWKUBJJURwuwEkkyroBOGpJKidNC6hMkkHUJ4SSRQUJ4SSQChJJJIP/Z"/>
          <p:cNvSpPr>
            <a:spLocks noChangeAspect="1" noChangeArrowheads="1"/>
          </p:cNvSpPr>
          <p:nvPr/>
        </p:nvSpPr>
        <p:spPr bwMode="auto">
          <a:xfrm>
            <a:off x="0" y="-144463"/>
            <a:ext cx="304800" cy="304801"/>
          </a:xfrm>
          <a:prstGeom prst="rect">
            <a:avLst/>
          </a:prstGeom>
          <a:noFill/>
          <a:ln w="9525">
            <a:noFill/>
            <a:miter lim="800000"/>
            <a:headEnd/>
            <a:tailEnd/>
          </a:ln>
        </p:spPr>
        <p:txBody>
          <a:bodyPr/>
          <a:lstStyle/>
          <a:p>
            <a:endParaRPr lang="en-GB"/>
          </a:p>
        </p:txBody>
      </p:sp>
      <p:pic>
        <p:nvPicPr>
          <p:cNvPr id="27652" name="Picture 4" descr="http://www.bladerubberstamps.co.uk/media/BR028E-Cat-Pram.gif">
            <a:hlinkClick r:id="rId2"/>
          </p:cNvPr>
          <p:cNvPicPr>
            <a:picLocks noChangeAspect="1" noChangeArrowheads="1"/>
          </p:cNvPicPr>
          <p:nvPr/>
        </p:nvPicPr>
        <p:blipFill>
          <a:blip r:embed="rId3" cstate="print"/>
          <a:srcRect/>
          <a:stretch>
            <a:fillRect/>
          </a:stretch>
        </p:blipFill>
        <p:spPr bwMode="auto">
          <a:xfrm>
            <a:off x="3275856" y="2780091"/>
            <a:ext cx="3240832" cy="38889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ctrTitle"/>
          </p:nvPr>
        </p:nvSpPr>
        <p:spPr>
          <a:xfrm>
            <a:off x="685800" y="260350"/>
            <a:ext cx="7772400" cy="1584325"/>
          </a:xfrm>
        </p:spPr>
        <p:txBody>
          <a:bodyPr/>
          <a:lstStyle/>
          <a:p>
            <a:r>
              <a:rPr lang="en-GB" smtClean="0"/>
              <a:t>Try it and you will find you can</a:t>
            </a:r>
          </a:p>
        </p:txBody>
      </p:sp>
      <p:sp>
        <p:nvSpPr>
          <p:cNvPr id="3" name="Subtitle 2"/>
          <p:cNvSpPr>
            <a:spLocks noGrp="1"/>
          </p:cNvSpPr>
          <p:nvPr>
            <p:ph type="subTitle" idx="1"/>
          </p:nvPr>
        </p:nvSpPr>
        <p:spPr/>
        <p:txBody>
          <a:bodyPr/>
          <a:lstStyle/>
          <a:p>
            <a:pPr>
              <a:defRPr/>
            </a:pPr>
            <a:endParaRPr lang="en-GB"/>
          </a:p>
        </p:txBody>
      </p:sp>
      <p:pic>
        <p:nvPicPr>
          <p:cNvPr id="200707" name="Picture 2" descr="http://t1.gstatic.com/images?q=tbn:ANd9GcTJc2C3mNz03H4dxqhSbHMBlgoDzQBpw2_p5kMJ2lEFrY7lk6IWxw">
            <a:hlinkClick r:id="rId2"/>
          </p:cNvPr>
          <p:cNvPicPr>
            <a:picLocks noChangeAspect="1" noChangeArrowheads="1"/>
          </p:cNvPicPr>
          <p:nvPr/>
        </p:nvPicPr>
        <p:blipFill>
          <a:blip r:embed="rId3" cstate="print"/>
          <a:srcRect/>
          <a:stretch>
            <a:fillRect/>
          </a:stretch>
        </p:blipFill>
        <p:spPr bwMode="auto">
          <a:xfrm>
            <a:off x="468313" y="1573213"/>
            <a:ext cx="8210550" cy="5284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5" descr="12.07.23.14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5588" y="3213100"/>
            <a:ext cx="4297362" cy="2879725"/>
          </a:xfrm>
          <a:prstGeom prst="rect">
            <a:avLst/>
          </a:prstGeom>
          <a:noFill/>
          <a:ln w="9525">
            <a:noFill/>
            <a:miter lim="800000"/>
            <a:headEnd/>
            <a:tailEnd/>
          </a:ln>
        </p:spPr>
      </p:pic>
      <p:pic>
        <p:nvPicPr>
          <p:cNvPr id="28676" name="Picture 7" descr="12.07.23.14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3213100"/>
            <a:ext cx="4105275" cy="2905125"/>
          </a:xfrm>
          <a:prstGeom prst="rect">
            <a:avLst/>
          </a:prstGeom>
          <a:noFill/>
          <a:ln w="9525">
            <a:noFill/>
            <a:miter lim="800000"/>
            <a:headEnd/>
            <a:tailEnd/>
          </a:ln>
        </p:spPr>
      </p:pic>
      <p:pic>
        <p:nvPicPr>
          <p:cNvPr id="28677" name="Picture 9" descr="12.07.23.14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38388" y="104775"/>
            <a:ext cx="4537075" cy="301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 Know that you knew that already but</a:t>
            </a:r>
            <a:endParaRPr lang="en-GB" dirty="0"/>
          </a:p>
        </p:txBody>
      </p:sp>
      <p:sp>
        <p:nvSpPr>
          <p:cNvPr id="3" name="Content Placeholder 2"/>
          <p:cNvSpPr>
            <a:spLocks noGrp="1"/>
          </p:cNvSpPr>
          <p:nvPr>
            <p:ph idx="1"/>
          </p:nvPr>
        </p:nvSpPr>
        <p:spPr/>
        <p:txBody>
          <a:bodyPr/>
          <a:lstStyle/>
          <a:p>
            <a:r>
              <a:rPr lang="en-GB" dirty="0" smtClean="0"/>
              <a:t>This treatment was complete in just 3 months</a:t>
            </a:r>
          </a:p>
          <a:p>
            <a:r>
              <a:rPr lang="en-GB" dirty="0" smtClean="0"/>
              <a:t>It used the “Simple class II corrector” or if you like the button bead appliance</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04802" name="Rectangle 2"/>
          <p:cNvSpPr>
            <a:spLocks noGrp="1"/>
          </p:cNvSpPr>
          <p:nvPr>
            <p:ph type="title"/>
          </p:nvPr>
        </p:nvSpPr>
        <p:spPr/>
        <p:txBody>
          <a:bodyPr/>
          <a:lstStyle/>
          <a:p>
            <a:r>
              <a:rPr lang="en-GB" sz="4000" smtClean="0"/>
              <a:t>In the paper “Fiction in Orthodontics”</a:t>
            </a:r>
          </a:p>
        </p:txBody>
      </p:sp>
      <p:sp>
        <p:nvSpPr>
          <p:cNvPr id="204803" name="Rectangle 3"/>
          <p:cNvSpPr>
            <a:spLocks noGrp="1"/>
          </p:cNvSpPr>
          <p:nvPr>
            <p:ph type="body" idx="1"/>
          </p:nvPr>
        </p:nvSpPr>
        <p:spPr/>
        <p:txBody>
          <a:bodyPr/>
          <a:lstStyle/>
          <a:p>
            <a:pPr>
              <a:buFont typeface="Arial" charset="0"/>
              <a:buNone/>
            </a:pPr>
            <a:r>
              <a:rPr lang="en-GB" dirty="0" smtClean="0"/>
              <a:t>I tried to crush the cherished beliefs that you hold in orthodontics</a:t>
            </a:r>
          </a:p>
          <a:p>
            <a:r>
              <a:rPr lang="en-GB" dirty="0" smtClean="0"/>
              <a:t>Mills and Ballard did not prove that there was a stable position of the lower incisors. It was just a trick of the average</a:t>
            </a:r>
          </a:p>
          <a:p>
            <a:r>
              <a:rPr lang="en-GB" dirty="0" smtClean="0"/>
              <a:t>Most research suggests that heavy forces move the teeth faster than light forces</a:t>
            </a:r>
          </a:p>
          <a:p>
            <a:r>
              <a:rPr lang="en-GB" dirty="0" smtClean="0"/>
              <a:t>Low friction self ligating brackets do not speed up tooth movement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12.09.04.16 :: OT :: SC Study Series 1"/>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84138" y="1700213"/>
            <a:ext cx="4056062" cy="2808287"/>
          </a:xfrm>
        </p:spPr>
      </p:pic>
      <p:pic>
        <p:nvPicPr>
          <p:cNvPr id="29699" name="Picture 5" descr="12.09.04.16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11638" y="3206750"/>
            <a:ext cx="4537075" cy="3084513"/>
          </a:xfrm>
          <a:prstGeom prst="rect">
            <a:avLst/>
          </a:prstGeom>
          <a:noFill/>
          <a:ln w="9525">
            <a:noFill/>
            <a:miter lim="800000"/>
            <a:headEnd/>
            <a:tailEnd/>
          </a:ln>
        </p:spPr>
      </p:pic>
      <p:pic>
        <p:nvPicPr>
          <p:cNvPr id="29700" name="Picture 11" descr="12.09.04.16 :: OT :: SC Study Series 1"/>
          <p:cNvPicPr>
            <a:picLocks noChangeAspect="1" noChangeArrowheads="1"/>
          </p:cNvPicPr>
          <p:nvPr/>
        </p:nvPicPr>
        <p:blipFill>
          <a:blip r:embed="rId4" cstate="email">
            <a:lum bright="-12000"/>
            <a:extLst>
              <a:ext uri="{28A0092B-C50C-407E-A947-70E740481C1C}">
                <a14:useLocalDpi xmlns:a14="http://schemas.microsoft.com/office/drawing/2010/main"/>
              </a:ext>
            </a:extLst>
          </a:blip>
          <a:srcRect/>
          <a:stretch>
            <a:fillRect/>
          </a:stretch>
        </p:blipFill>
        <p:spPr bwMode="auto">
          <a:xfrm>
            <a:off x="4211638" y="476250"/>
            <a:ext cx="4537075" cy="2568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5" descr="12.07.23.14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8175" y="260350"/>
            <a:ext cx="6200775" cy="6408738"/>
          </a:xfrm>
          <a:prstGeom prst="rect">
            <a:avLst/>
          </a:prstGeom>
          <a:noFill/>
          <a:ln w="9525">
            <a:noFill/>
            <a:miter lim="800000"/>
            <a:headEnd/>
            <a:tailEnd/>
          </a:ln>
        </p:spPr>
      </p:pic>
      <p:sp>
        <p:nvSpPr>
          <p:cNvPr id="9" name="Rectangle 8"/>
          <p:cNvSpPr/>
          <p:nvPr/>
        </p:nvSpPr>
        <p:spPr>
          <a:xfrm>
            <a:off x="4860032" y="3432072"/>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1746" name="Content Placeholder 2"/>
          <p:cNvSpPr>
            <a:spLocks noGrp="1"/>
          </p:cNvSpPr>
          <p:nvPr>
            <p:ph idx="1"/>
          </p:nvPr>
        </p:nvSpPr>
        <p:spPr/>
        <p:txBody>
          <a:bodyPr/>
          <a:lstStyle/>
          <a:p>
            <a:r>
              <a:rPr lang="en-GB" sz="3600" dirty="0" smtClean="0"/>
              <a:t>For details of the appliance go to the help-sheet on burtonortho.co.uk</a:t>
            </a:r>
          </a:p>
          <a:p>
            <a:r>
              <a:rPr lang="en-GB" sz="3600" dirty="0" smtClean="0"/>
              <a:t>Here are some more cases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6" descr="12.10.25.07 :: OT :: SC Study Series 1"/>
          <p:cNvPicPr>
            <a:picLocks noGrp="1" noChangeAspect="1" noChangeArrowheads="1"/>
          </p:cNvPicPr>
          <p:nvPr>
            <p:ph type="body" idx="1"/>
          </p:nvPr>
        </p:nvPicPr>
        <p:blipFill>
          <a:blip r:embed="rId2" cstate="email">
            <a:extLst>
              <a:ext uri="{28A0092B-C50C-407E-A947-70E740481C1C}">
                <a14:useLocalDpi xmlns:a14="http://schemas.microsoft.com/office/drawing/2010/main"/>
              </a:ext>
            </a:extLst>
          </a:blip>
          <a:srcRect/>
          <a:stretch>
            <a:fillRect/>
          </a:stretch>
        </p:blipFill>
        <p:spPr>
          <a:xfrm>
            <a:off x="4356100" y="1268413"/>
            <a:ext cx="3419475" cy="5256212"/>
          </a:xfrm>
        </p:spPr>
      </p:pic>
      <p:pic>
        <p:nvPicPr>
          <p:cNvPr id="32770" name="Picture 5" descr="12.10.25.07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850" y="1268413"/>
            <a:ext cx="3889375" cy="5257800"/>
          </a:xfrm>
          <a:prstGeom prst="rect">
            <a:avLst/>
          </a:prstGeom>
          <a:noFill/>
          <a:ln w="9525">
            <a:noFill/>
            <a:miter lim="800000"/>
            <a:headEnd/>
            <a:tailEnd/>
          </a:ln>
        </p:spPr>
      </p:pic>
      <p:sp>
        <p:nvSpPr>
          <p:cNvPr id="14" name="Rectangle 13"/>
          <p:cNvSpPr/>
          <p:nvPr/>
        </p:nvSpPr>
        <p:spPr>
          <a:xfrm>
            <a:off x="1331640" y="3284984"/>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5" name="Rectangle 14"/>
          <p:cNvSpPr/>
          <p:nvPr/>
        </p:nvSpPr>
        <p:spPr>
          <a:xfrm>
            <a:off x="6372200" y="3104964"/>
            <a:ext cx="1259359"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idx="1"/>
          </p:nvPr>
        </p:nvSpPr>
        <p:spPr/>
        <p:txBody>
          <a:bodyPr/>
          <a:lstStyle/>
          <a:p>
            <a:pPr eaLnBrk="1" hangingPunct="1"/>
            <a:endParaRPr lang="en-GB" smtClean="0"/>
          </a:p>
        </p:txBody>
      </p:sp>
      <p:pic>
        <p:nvPicPr>
          <p:cNvPr id="33795" name="Picture 5" descr="12.10.25.07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825" y="581025"/>
            <a:ext cx="3898900" cy="5872163"/>
          </a:xfrm>
          <a:prstGeom prst="rect">
            <a:avLst/>
          </a:prstGeom>
          <a:noFill/>
          <a:ln w="9525">
            <a:noFill/>
            <a:miter lim="800000"/>
            <a:headEnd/>
            <a:tailEnd/>
          </a:ln>
        </p:spPr>
      </p:pic>
      <p:pic>
        <p:nvPicPr>
          <p:cNvPr id="33796" name="Picture 9" descr="12.10.25.07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56100" y="476250"/>
            <a:ext cx="3957638" cy="5961063"/>
          </a:xfrm>
          <a:prstGeom prst="rect">
            <a:avLst/>
          </a:prstGeom>
          <a:noFill/>
          <a:ln w="9525">
            <a:noFill/>
            <a:miter lim="800000"/>
            <a:headEnd/>
            <a:tailEnd/>
          </a:ln>
        </p:spPr>
      </p:pic>
      <p:sp>
        <p:nvSpPr>
          <p:cNvPr id="14" name="Rectangle 13"/>
          <p:cNvSpPr/>
          <p:nvPr/>
        </p:nvSpPr>
        <p:spPr>
          <a:xfrm>
            <a:off x="1259632" y="3085058"/>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5" name="Rectangle 14"/>
          <p:cNvSpPr/>
          <p:nvPr/>
        </p:nvSpPr>
        <p:spPr>
          <a:xfrm>
            <a:off x="5632971" y="3085058"/>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r="14439"/>
          <a:stretch>
            <a:fillRect/>
          </a:stretch>
        </p:blipFill>
        <p:spPr bwMode="auto">
          <a:xfrm>
            <a:off x="723900" y="100013"/>
            <a:ext cx="7735888" cy="6657975"/>
          </a:xfrm>
          <a:prstGeom prst="rect">
            <a:avLst/>
          </a:prstGeom>
          <a:noFill/>
          <a:ln w="9525">
            <a:noFill/>
            <a:miter lim="800000"/>
            <a:headEnd/>
            <a:tailEnd/>
          </a:ln>
        </p:spPr>
      </p:pic>
      <p:sp>
        <p:nvSpPr>
          <p:cNvPr id="2" name="Rectangle 1"/>
          <p:cNvSpPr/>
          <p:nvPr/>
        </p:nvSpPr>
        <p:spPr>
          <a:xfrm>
            <a:off x="7668344" y="100013"/>
            <a:ext cx="791444" cy="3046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5" descr="12.10.25.07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3429000"/>
            <a:ext cx="4692650" cy="2592388"/>
          </a:xfrm>
          <a:prstGeom prst="rect">
            <a:avLst/>
          </a:prstGeom>
          <a:noFill/>
          <a:ln w="9525">
            <a:noFill/>
            <a:miter lim="800000"/>
            <a:headEnd/>
            <a:tailEnd/>
          </a:ln>
        </p:spPr>
      </p:pic>
      <p:pic>
        <p:nvPicPr>
          <p:cNvPr id="35844" name="Picture 7" descr="12.10.25.07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7900" y="3429000"/>
            <a:ext cx="4148138" cy="2592388"/>
          </a:xfrm>
          <a:prstGeom prst="rect">
            <a:avLst/>
          </a:prstGeom>
          <a:noFill/>
          <a:ln w="9525">
            <a:noFill/>
            <a:miter lim="800000"/>
            <a:headEnd/>
            <a:tailEnd/>
          </a:ln>
        </p:spPr>
      </p:pic>
      <p:pic>
        <p:nvPicPr>
          <p:cNvPr id="35845" name="Picture 9" descr="12.10.25.07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51050" y="549275"/>
            <a:ext cx="5359400" cy="2814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pPr eaLnBrk="1" hangingPunct="1"/>
            <a:endParaRPr lang="en-GB" smtClean="0"/>
          </a:p>
        </p:txBody>
      </p:sp>
      <p:sp>
        <p:nvSpPr>
          <p:cNvPr id="36866" name="Rectangle 3"/>
          <p:cNvSpPr>
            <a:spLocks noGrp="1" noChangeArrowheads="1"/>
          </p:cNvSpPr>
          <p:nvPr>
            <p:ph type="body" idx="1"/>
          </p:nvPr>
        </p:nvSpPr>
        <p:spPr/>
        <p:txBody>
          <a:bodyPr/>
          <a:lstStyle/>
          <a:p>
            <a:pPr eaLnBrk="1" hangingPunct="1"/>
            <a:endParaRPr lang="en-GB" smtClean="0"/>
          </a:p>
        </p:txBody>
      </p:sp>
      <p:pic>
        <p:nvPicPr>
          <p:cNvPr id="36867" name="Picture 5" descr="13.02.14.14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875" y="3141663"/>
            <a:ext cx="4500563" cy="2879725"/>
          </a:xfrm>
          <a:prstGeom prst="rect">
            <a:avLst/>
          </a:prstGeom>
          <a:noFill/>
          <a:ln w="9525">
            <a:noFill/>
            <a:miter lim="800000"/>
            <a:headEnd/>
            <a:tailEnd/>
          </a:ln>
        </p:spPr>
      </p:pic>
      <p:pic>
        <p:nvPicPr>
          <p:cNvPr id="36868" name="Picture 7" descr="13.02.14.14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6463" y="3141663"/>
            <a:ext cx="4230687" cy="2879725"/>
          </a:xfrm>
          <a:prstGeom prst="rect">
            <a:avLst/>
          </a:prstGeom>
          <a:noFill/>
          <a:ln w="9525">
            <a:noFill/>
            <a:miter lim="800000"/>
            <a:headEnd/>
            <a:tailEnd/>
          </a:ln>
        </p:spPr>
      </p:pic>
      <p:pic>
        <p:nvPicPr>
          <p:cNvPr id="36869" name="Picture 9" descr="13.02.14.14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84438" y="333375"/>
            <a:ext cx="4483100" cy="2713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p:cNvSpPr>
          <p:nvPr>
            <p:ph type="title"/>
          </p:nvPr>
        </p:nvSpPr>
        <p:spPr/>
        <p:txBody>
          <a:bodyPr/>
          <a:lstStyle/>
          <a:p>
            <a:endParaRPr lang="en-GB" smtClean="0"/>
          </a:p>
        </p:txBody>
      </p:sp>
      <p:sp>
        <p:nvSpPr>
          <p:cNvPr id="37890" name="Rectangle 3"/>
          <p:cNvSpPr>
            <a:spLocks noGrp="1"/>
          </p:cNvSpPr>
          <p:nvPr>
            <p:ph type="body" idx="1"/>
          </p:nvPr>
        </p:nvSpPr>
        <p:spPr/>
        <p:txBody>
          <a:bodyPr/>
          <a:lstStyle/>
          <a:p>
            <a:endParaRPr lang="en-GB" smtClean="0"/>
          </a:p>
        </p:txBody>
      </p:sp>
      <p:pic>
        <p:nvPicPr>
          <p:cNvPr id="37891" name="Picture 5" descr="13.11.07.26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825" y="3429000"/>
            <a:ext cx="4157663" cy="2762250"/>
          </a:xfrm>
          <a:prstGeom prst="rect">
            <a:avLst/>
          </a:prstGeom>
          <a:noFill/>
          <a:ln w="9525">
            <a:noFill/>
            <a:miter lim="800000"/>
            <a:headEnd/>
            <a:tailEnd/>
          </a:ln>
        </p:spPr>
      </p:pic>
      <p:pic>
        <p:nvPicPr>
          <p:cNvPr id="37892" name="Picture 7" descr="13.11.07.26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27538" y="3429000"/>
            <a:ext cx="4176712" cy="2774950"/>
          </a:xfrm>
          <a:prstGeom prst="rect">
            <a:avLst/>
          </a:prstGeom>
          <a:noFill/>
          <a:ln w="9525">
            <a:noFill/>
            <a:miter lim="800000"/>
            <a:headEnd/>
            <a:tailEnd/>
          </a:ln>
        </p:spPr>
      </p:pic>
      <p:pic>
        <p:nvPicPr>
          <p:cNvPr id="37893" name="Picture 9" descr="13.11.07.26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5513" y="392113"/>
            <a:ext cx="4321175" cy="287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p:cNvSpPr>
          <p:nvPr>
            <p:ph sz="half" idx="1"/>
          </p:nvPr>
        </p:nvSpPr>
        <p:spPr/>
        <p:txBody>
          <a:bodyPr/>
          <a:lstStyle/>
          <a:p>
            <a:endParaRPr lang="en-GB" smtClean="0"/>
          </a:p>
        </p:txBody>
      </p:sp>
      <p:pic>
        <p:nvPicPr>
          <p:cNvPr id="38916" name="Picture 5" descr="13.11.07.26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4475" y="1341438"/>
            <a:ext cx="3822700" cy="5256212"/>
          </a:xfrm>
          <a:prstGeom prst="rect">
            <a:avLst/>
          </a:prstGeom>
          <a:noFill/>
          <a:ln w="9525">
            <a:noFill/>
            <a:miter lim="800000"/>
            <a:headEnd/>
            <a:tailEnd/>
          </a:ln>
        </p:spPr>
      </p:pic>
      <p:pic>
        <p:nvPicPr>
          <p:cNvPr id="38917" name="Picture 10" descr="13.11.07.26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4663" y="1262063"/>
            <a:ext cx="3455987" cy="5262562"/>
          </a:xfrm>
          <a:prstGeom prst="rect">
            <a:avLst/>
          </a:prstGeom>
          <a:noFill/>
          <a:ln w="9525">
            <a:noFill/>
            <a:miter lim="800000"/>
            <a:headEnd/>
            <a:tailEnd/>
          </a:ln>
        </p:spPr>
      </p:pic>
      <p:sp>
        <p:nvSpPr>
          <p:cNvPr id="13" name="Rectangle 12"/>
          <p:cNvSpPr/>
          <p:nvPr/>
        </p:nvSpPr>
        <p:spPr>
          <a:xfrm>
            <a:off x="1071788" y="3356992"/>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4" name="Rectangle 13"/>
          <p:cNvSpPr/>
          <p:nvPr/>
        </p:nvSpPr>
        <p:spPr>
          <a:xfrm>
            <a:off x="6372200" y="3248980"/>
            <a:ext cx="1224434" cy="3240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lstStyle/>
          <a:p>
            <a:pPr eaLnBrk="1" hangingPunct="1"/>
            <a:r>
              <a:rPr lang="en-GB" dirty="0" smtClean="0"/>
              <a:t>Self etching primers are said to save 8  minutes per bond up  but this is only true if you prophy, etch, rinse, dry bond and place brackets one tooth at a time if not you will only save 20 seconds per bond up</a:t>
            </a:r>
          </a:p>
          <a:p>
            <a:pPr eaLnBrk="1" hangingPunct="1"/>
            <a:r>
              <a:rPr lang="en-GB" dirty="0" smtClean="0"/>
              <a:t>There is very little evidence that Orthodontic appliances can produce orthopaedic change. Just because 70% is </a:t>
            </a:r>
            <a:r>
              <a:rPr lang="en-GB" dirty="0" err="1" smtClean="0"/>
              <a:t>dento</a:t>
            </a:r>
            <a:r>
              <a:rPr lang="en-GB" dirty="0" smtClean="0"/>
              <a:t>-alveolar it does not mean 30%  is orthopaedic some or all of this could be posture.</a:t>
            </a:r>
          </a:p>
          <a:p>
            <a:endParaRPr lang="en-GB"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p:cNvSpPr>
          <p:nvPr>
            <p:ph type="body" idx="1"/>
          </p:nvPr>
        </p:nvSpPr>
        <p:spPr/>
        <p:txBody>
          <a:bodyPr/>
          <a:lstStyle/>
          <a:p>
            <a:endParaRPr lang="en-GB" smtClean="0"/>
          </a:p>
        </p:txBody>
      </p:sp>
      <p:pic>
        <p:nvPicPr>
          <p:cNvPr id="39939" name="Picture 5" descr="13.11.07.26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0675" y="1268413"/>
            <a:ext cx="3997325" cy="5256212"/>
          </a:xfrm>
          <a:prstGeom prst="rect">
            <a:avLst/>
          </a:prstGeom>
          <a:noFill/>
          <a:ln w="9525">
            <a:noFill/>
            <a:miter lim="800000"/>
            <a:headEnd/>
            <a:tailEnd/>
          </a:ln>
        </p:spPr>
      </p:pic>
      <p:pic>
        <p:nvPicPr>
          <p:cNvPr id="39940" name="Picture 7" descr="13.11.07.26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56100" y="1268413"/>
            <a:ext cx="3887788" cy="5316537"/>
          </a:xfrm>
          <a:prstGeom prst="rect">
            <a:avLst/>
          </a:prstGeom>
          <a:noFill/>
          <a:ln w="9525">
            <a:noFill/>
            <a:miter lim="800000"/>
            <a:headEnd/>
            <a:tailEnd/>
          </a:ln>
        </p:spPr>
      </p:pic>
      <p:sp>
        <p:nvSpPr>
          <p:cNvPr id="10" name="Rectangle 9"/>
          <p:cNvSpPr/>
          <p:nvPr/>
        </p:nvSpPr>
        <p:spPr>
          <a:xfrm>
            <a:off x="1299096" y="3168606"/>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1" name="Rectangle 10"/>
          <p:cNvSpPr/>
          <p:nvPr/>
        </p:nvSpPr>
        <p:spPr>
          <a:xfrm>
            <a:off x="5775079" y="3140968"/>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l="22771" r="15004"/>
          <a:stretch>
            <a:fillRect/>
          </a:stretch>
        </p:blipFill>
        <p:spPr bwMode="auto">
          <a:xfrm>
            <a:off x="1403350" y="273050"/>
            <a:ext cx="6913563" cy="6183313"/>
          </a:xfrm>
          <a:prstGeom prst="rect">
            <a:avLst/>
          </a:prstGeom>
          <a:noFill/>
          <a:ln w="9525">
            <a:noFill/>
            <a:miter lim="800000"/>
            <a:headEnd/>
            <a:tailEnd/>
          </a:ln>
        </p:spPr>
      </p:pic>
      <p:sp>
        <p:nvSpPr>
          <p:cNvPr id="3" name="Rectangle 2"/>
          <p:cNvSpPr/>
          <p:nvPr/>
        </p:nvSpPr>
        <p:spPr>
          <a:xfrm>
            <a:off x="7525469" y="404664"/>
            <a:ext cx="791444" cy="3046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5" descr="12.01.23.04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87450" y="1258888"/>
            <a:ext cx="3421063" cy="5378450"/>
          </a:xfrm>
          <a:prstGeom prst="rect">
            <a:avLst/>
          </a:prstGeom>
          <a:noFill/>
          <a:ln w="9525">
            <a:noFill/>
            <a:miter lim="800000"/>
            <a:headEnd/>
            <a:tailEnd/>
          </a:ln>
        </p:spPr>
      </p:pic>
      <p:pic>
        <p:nvPicPr>
          <p:cNvPr id="41988" name="Picture 9" descr="12.01.23.04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6463" y="1268413"/>
            <a:ext cx="3470275" cy="5329237"/>
          </a:xfrm>
          <a:prstGeom prst="rect">
            <a:avLst/>
          </a:prstGeom>
          <a:noFill/>
          <a:ln w="9525">
            <a:noFill/>
            <a:miter lim="800000"/>
            <a:headEnd/>
            <a:tailEnd/>
          </a:ln>
        </p:spPr>
      </p:pic>
      <p:sp>
        <p:nvSpPr>
          <p:cNvPr id="13" name="Rectangle 12"/>
          <p:cNvSpPr/>
          <p:nvPr/>
        </p:nvSpPr>
        <p:spPr>
          <a:xfrm>
            <a:off x="1835696" y="3140968"/>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4" name="Rectangle 13"/>
          <p:cNvSpPr/>
          <p:nvPr/>
        </p:nvSpPr>
        <p:spPr>
          <a:xfrm>
            <a:off x="7092280" y="3356992"/>
            <a:ext cx="1087852"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7" descr="12.01.23.04 :: OT :: SC Study Series 1"/>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68313" y="584200"/>
            <a:ext cx="3382962" cy="5940425"/>
          </a:xfrm>
        </p:spPr>
      </p:pic>
      <p:pic>
        <p:nvPicPr>
          <p:cNvPr id="43011" name="Picture 11" descr="12.01.23.04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7175" y="549275"/>
            <a:ext cx="3529013" cy="6005513"/>
          </a:xfrm>
          <a:prstGeom prst="rect">
            <a:avLst/>
          </a:prstGeom>
          <a:noFill/>
          <a:ln w="9525">
            <a:noFill/>
            <a:miter lim="800000"/>
            <a:headEnd/>
            <a:tailEnd/>
          </a:ln>
        </p:spPr>
      </p:pic>
      <p:sp>
        <p:nvSpPr>
          <p:cNvPr id="13" name="Rectangle 12"/>
          <p:cNvSpPr/>
          <p:nvPr/>
        </p:nvSpPr>
        <p:spPr>
          <a:xfrm>
            <a:off x="1258479" y="2677943"/>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4" name="Rectangle 13"/>
          <p:cNvSpPr/>
          <p:nvPr/>
        </p:nvSpPr>
        <p:spPr>
          <a:xfrm>
            <a:off x="5364088" y="2924944"/>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5" descr="12.01.23.04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950" y="3644900"/>
            <a:ext cx="4227513" cy="2808288"/>
          </a:xfrm>
          <a:prstGeom prst="rect">
            <a:avLst/>
          </a:prstGeom>
          <a:noFill/>
          <a:ln w="9525">
            <a:noFill/>
            <a:miter lim="800000"/>
            <a:headEnd/>
            <a:tailEnd/>
          </a:ln>
        </p:spPr>
      </p:pic>
      <p:pic>
        <p:nvPicPr>
          <p:cNvPr id="44036" name="Picture 7" descr="12.01.23.04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27538" y="3644900"/>
            <a:ext cx="4337050" cy="2879725"/>
          </a:xfrm>
          <a:prstGeom prst="rect">
            <a:avLst/>
          </a:prstGeom>
          <a:noFill/>
          <a:ln w="9525">
            <a:noFill/>
            <a:miter lim="800000"/>
            <a:headEnd/>
            <a:tailEnd/>
          </a:ln>
        </p:spPr>
      </p:pic>
      <p:pic>
        <p:nvPicPr>
          <p:cNvPr id="44037" name="Picture 9" descr="12.01.23.04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71663" y="188913"/>
            <a:ext cx="5078412" cy="3371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p:cNvSpPr>
          <p:nvPr>
            <p:ph type="title"/>
          </p:nvPr>
        </p:nvSpPr>
        <p:spPr/>
        <p:txBody>
          <a:bodyPr/>
          <a:lstStyle/>
          <a:p>
            <a:pPr eaLnBrk="1" hangingPunct="1"/>
            <a:endParaRPr lang="en-GB" smtClean="0"/>
          </a:p>
        </p:txBody>
      </p:sp>
      <p:sp>
        <p:nvSpPr>
          <p:cNvPr id="45058" name="Rectangle 3"/>
          <p:cNvSpPr>
            <a:spLocks noGrp="1"/>
          </p:cNvSpPr>
          <p:nvPr>
            <p:ph type="body" idx="1"/>
          </p:nvPr>
        </p:nvSpPr>
        <p:spPr/>
        <p:txBody>
          <a:bodyPr/>
          <a:lstStyle/>
          <a:p>
            <a:pPr eaLnBrk="1" hangingPunct="1"/>
            <a:endParaRPr lang="en-GB" smtClean="0"/>
          </a:p>
        </p:txBody>
      </p:sp>
      <p:pic>
        <p:nvPicPr>
          <p:cNvPr id="45059" name="Picture 5" descr="13.07.15.23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2413" y="3500438"/>
            <a:ext cx="4227512" cy="2808287"/>
          </a:xfrm>
          <a:prstGeom prst="rect">
            <a:avLst/>
          </a:prstGeom>
          <a:noFill/>
          <a:ln w="9525">
            <a:noFill/>
            <a:miter lim="800000"/>
            <a:headEnd/>
            <a:tailEnd/>
          </a:ln>
        </p:spPr>
      </p:pic>
      <p:pic>
        <p:nvPicPr>
          <p:cNvPr id="45060" name="Picture 7" descr="13.07.15.23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3500438"/>
            <a:ext cx="4229100" cy="2808287"/>
          </a:xfrm>
          <a:prstGeom prst="rect">
            <a:avLst/>
          </a:prstGeom>
          <a:noFill/>
          <a:ln w="9525">
            <a:noFill/>
            <a:miter lim="800000"/>
            <a:headEnd/>
            <a:tailEnd/>
          </a:ln>
        </p:spPr>
      </p:pic>
      <p:pic>
        <p:nvPicPr>
          <p:cNvPr id="45061" name="Picture 9" descr="13.07.15.23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5513" y="357188"/>
            <a:ext cx="4589462"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p:cNvSpPr>
          <p:nvPr>
            <p:ph type="body" idx="1"/>
          </p:nvPr>
        </p:nvSpPr>
        <p:spPr/>
        <p:txBody>
          <a:bodyPr/>
          <a:lstStyle/>
          <a:p>
            <a:endParaRPr lang="en-GB" smtClean="0"/>
          </a:p>
        </p:txBody>
      </p:sp>
      <p:pic>
        <p:nvPicPr>
          <p:cNvPr id="46083" name="Picture 5" descr="13.11.11.17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6563" y="836613"/>
            <a:ext cx="4192587" cy="5761037"/>
          </a:xfrm>
          <a:prstGeom prst="rect">
            <a:avLst/>
          </a:prstGeom>
          <a:noFill/>
          <a:ln w="9525">
            <a:noFill/>
            <a:miter lim="800000"/>
            <a:headEnd/>
            <a:tailEnd/>
          </a:ln>
        </p:spPr>
      </p:pic>
      <p:pic>
        <p:nvPicPr>
          <p:cNvPr id="46084" name="Picture 7" descr="13.11.11.17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6463" y="868363"/>
            <a:ext cx="3671887" cy="5703887"/>
          </a:xfrm>
          <a:prstGeom prst="rect">
            <a:avLst/>
          </a:prstGeom>
          <a:noFill/>
          <a:ln w="9525">
            <a:noFill/>
            <a:miter lim="800000"/>
            <a:headEnd/>
            <a:tailEnd/>
          </a:ln>
        </p:spPr>
      </p:pic>
      <p:sp>
        <p:nvSpPr>
          <p:cNvPr id="12" name="Rectangle 11"/>
          <p:cNvSpPr/>
          <p:nvPr/>
        </p:nvSpPr>
        <p:spPr>
          <a:xfrm>
            <a:off x="1547664" y="3140968"/>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3" name="Rectangle 12"/>
          <p:cNvSpPr/>
          <p:nvPr/>
        </p:nvSpPr>
        <p:spPr>
          <a:xfrm>
            <a:off x="7020271" y="3290945"/>
            <a:ext cx="1517303" cy="426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5" descr="13.11.11.17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650" y="376238"/>
            <a:ext cx="3671888" cy="5875337"/>
          </a:xfrm>
          <a:prstGeom prst="rect">
            <a:avLst/>
          </a:prstGeom>
          <a:noFill/>
          <a:ln w="9525">
            <a:noFill/>
            <a:miter lim="800000"/>
            <a:headEnd/>
            <a:tailEnd/>
          </a:ln>
        </p:spPr>
      </p:pic>
      <p:pic>
        <p:nvPicPr>
          <p:cNvPr id="47108" name="Picture 7" descr="13.11.11.17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0563" y="404813"/>
            <a:ext cx="3883025" cy="5934075"/>
          </a:xfrm>
          <a:prstGeom prst="rect">
            <a:avLst/>
          </a:prstGeom>
          <a:noFill/>
          <a:ln w="9525">
            <a:noFill/>
            <a:miter lim="800000"/>
            <a:headEnd/>
            <a:tailEnd/>
          </a:ln>
        </p:spPr>
      </p:pic>
      <p:sp>
        <p:nvSpPr>
          <p:cNvPr id="14" name="Rectangle 13"/>
          <p:cNvSpPr/>
          <p:nvPr/>
        </p:nvSpPr>
        <p:spPr>
          <a:xfrm>
            <a:off x="1620529" y="2704524"/>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5" name="Rectangle 14"/>
          <p:cNvSpPr/>
          <p:nvPr/>
        </p:nvSpPr>
        <p:spPr>
          <a:xfrm>
            <a:off x="5940152" y="2708920"/>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5" descr="13.11.11.17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6850" y="3500438"/>
            <a:ext cx="4211638" cy="2952750"/>
          </a:xfrm>
          <a:prstGeom prst="rect">
            <a:avLst/>
          </a:prstGeom>
          <a:noFill/>
          <a:ln w="9525">
            <a:noFill/>
            <a:miter lim="800000"/>
            <a:headEnd/>
            <a:tailEnd/>
          </a:ln>
        </p:spPr>
      </p:pic>
      <p:pic>
        <p:nvPicPr>
          <p:cNvPr id="48132" name="Picture 7" descr="13.11.11.17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0563" y="3500438"/>
            <a:ext cx="4175125" cy="2968625"/>
          </a:xfrm>
          <a:prstGeom prst="rect">
            <a:avLst/>
          </a:prstGeom>
          <a:noFill/>
          <a:ln w="9525">
            <a:noFill/>
            <a:miter lim="800000"/>
            <a:headEnd/>
            <a:tailEnd/>
          </a:ln>
        </p:spPr>
      </p:pic>
      <p:pic>
        <p:nvPicPr>
          <p:cNvPr id="48133" name="Picture 9" descr="13.11.11.17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35150" y="239713"/>
            <a:ext cx="5329238" cy="3094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l="15388" t="5518" r="10706"/>
          <a:stretch>
            <a:fillRect/>
          </a:stretch>
        </p:blipFill>
        <p:spPr bwMode="auto">
          <a:xfrm>
            <a:off x="1476375" y="161925"/>
            <a:ext cx="6911975" cy="6507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2"/>
          <p:cNvSpPr>
            <a:spLocks noGrp="1"/>
          </p:cNvSpPr>
          <p:nvPr>
            <p:ph idx="4294967295"/>
          </p:nvPr>
        </p:nvSpPr>
        <p:spPr>
          <a:xfrm>
            <a:off x="0" y="0"/>
            <a:ext cx="9144000" cy="6858000"/>
          </a:xfrm>
        </p:spPr>
        <p:txBody>
          <a:bodyPr/>
          <a:lstStyle/>
          <a:p>
            <a:pPr eaLnBrk="1" hangingPunct="1">
              <a:buNone/>
            </a:pPr>
            <a:endParaRPr lang="en-GB" sz="2800" dirty="0" smtClean="0"/>
          </a:p>
          <a:p>
            <a:pPr eaLnBrk="1" hangingPunct="1"/>
            <a:r>
              <a:rPr lang="en-GB" sz="2800" dirty="0" smtClean="0"/>
              <a:t>There is no evidence that in adults you shouldn’t open the bite by molars extrusion.</a:t>
            </a:r>
          </a:p>
          <a:p>
            <a:pPr eaLnBrk="1" hangingPunct="1"/>
            <a:r>
              <a:rPr lang="en-GB" sz="2800" dirty="0" smtClean="0"/>
              <a:t>It is said that with TADs we can carry out tooth movements that would not be possible without them. So why is there not a single published case that shows such tooth movements. Here is a recent example class I molars to class I molars.</a:t>
            </a:r>
          </a:p>
        </p:txBody>
      </p:sp>
      <p:pic>
        <p:nvPicPr>
          <p:cNvPr id="17410" name="Picture 4"/>
          <p:cNvPicPr>
            <a:picLocks noChangeAspect="1" noChangeArrowheads="1"/>
          </p:cNvPicPr>
          <p:nvPr/>
        </p:nvPicPr>
        <p:blipFill>
          <a:blip r:embed="rId2" cstate="print"/>
          <a:srcRect/>
          <a:stretch>
            <a:fillRect/>
          </a:stretch>
        </p:blipFill>
        <p:spPr bwMode="auto">
          <a:xfrm>
            <a:off x="0" y="4437063"/>
            <a:ext cx="2987675" cy="1671637"/>
          </a:xfrm>
          <a:prstGeom prst="rect">
            <a:avLst/>
          </a:prstGeom>
          <a:noFill/>
          <a:ln w="9525">
            <a:noFill/>
            <a:miter lim="800000"/>
            <a:headEnd/>
            <a:tailEnd/>
          </a:ln>
        </p:spPr>
      </p:pic>
      <p:pic>
        <p:nvPicPr>
          <p:cNvPr id="17411" name="Picture 5"/>
          <p:cNvPicPr>
            <a:picLocks noChangeAspect="1" noChangeArrowheads="1"/>
          </p:cNvPicPr>
          <p:nvPr/>
        </p:nvPicPr>
        <p:blipFill>
          <a:blip r:embed="rId3" cstate="print"/>
          <a:srcRect/>
          <a:stretch>
            <a:fillRect/>
          </a:stretch>
        </p:blipFill>
        <p:spPr bwMode="auto">
          <a:xfrm>
            <a:off x="3059113" y="4437063"/>
            <a:ext cx="3025775" cy="1636712"/>
          </a:xfrm>
          <a:prstGeom prst="rect">
            <a:avLst/>
          </a:prstGeom>
          <a:noFill/>
          <a:ln w="9525">
            <a:noFill/>
            <a:miter lim="800000"/>
            <a:headEnd/>
            <a:tailEnd/>
          </a:ln>
        </p:spPr>
      </p:pic>
      <p:pic>
        <p:nvPicPr>
          <p:cNvPr id="17412" name="Picture 6"/>
          <p:cNvPicPr>
            <a:picLocks noChangeAspect="1" noChangeArrowheads="1"/>
          </p:cNvPicPr>
          <p:nvPr/>
        </p:nvPicPr>
        <p:blipFill>
          <a:blip r:embed="rId4" cstate="print"/>
          <a:srcRect/>
          <a:stretch>
            <a:fillRect/>
          </a:stretch>
        </p:blipFill>
        <p:spPr bwMode="auto">
          <a:xfrm>
            <a:off x="6084888" y="4437063"/>
            <a:ext cx="3059112" cy="1685925"/>
          </a:xfrm>
          <a:prstGeom prst="rect">
            <a:avLst/>
          </a:prstGeom>
          <a:noFill/>
          <a:ln w="9525">
            <a:noFill/>
            <a:miter lim="800000"/>
            <a:headEnd/>
            <a:tailEnd/>
          </a:ln>
        </p:spPr>
      </p:pic>
      <p:sp>
        <p:nvSpPr>
          <p:cNvPr id="17413" name="TextBox 5"/>
          <p:cNvSpPr txBox="1">
            <a:spLocks noChangeArrowheads="1"/>
          </p:cNvSpPr>
          <p:nvPr/>
        </p:nvSpPr>
        <p:spPr bwMode="auto">
          <a:xfrm>
            <a:off x="2916238" y="6308725"/>
            <a:ext cx="3240087" cy="366713"/>
          </a:xfrm>
          <a:prstGeom prst="rect">
            <a:avLst/>
          </a:prstGeom>
          <a:noFill/>
          <a:ln w="9525">
            <a:noFill/>
            <a:miter lim="800000"/>
            <a:headEnd/>
            <a:tailEnd/>
          </a:ln>
        </p:spPr>
        <p:txBody>
          <a:bodyPr>
            <a:spAutoFit/>
          </a:bodyPr>
          <a:lstStyle/>
          <a:p>
            <a:r>
              <a:rPr lang="en-GB"/>
              <a:t>From JO Sept 2013</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l="7777" r="10735"/>
          <a:stretch>
            <a:fillRect/>
          </a:stretch>
        </p:blipFill>
        <p:spPr bwMode="auto">
          <a:xfrm>
            <a:off x="755650" y="428625"/>
            <a:ext cx="7916863" cy="642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5" name="Picture 6" descr="11.12.21.03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7088" y="1144588"/>
            <a:ext cx="3529012" cy="5453062"/>
          </a:xfrm>
          <a:prstGeom prst="rect">
            <a:avLst/>
          </a:prstGeom>
          <a:noFill/>
          <a:ln w="9525">
            <a:noFill/>
            <a:miter lim="800000"/>
            <a:headEnd/>
            <a:tailEnd/>
          </a:ln>
        </p:spPr>
      </p:pic>
      <p:pic>
        <p:nvPicPr>
          <p:cNvPr id="51206" name="Picture 7" descr="11.12.21.03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1123950"/>
            <a:ext cx="3457575" cy="5545138"/>
          </a:xfrm>
          <a:prstGeom prst="rect">
            <a:avLst/>
          </a:prstGeom>
          <a:noFill/>
          <a:ln w="9525">
            <a:noFill/>
            <a:miter lim="800000"/>
            <a:headEnd/>
            <a:tailEnd/>
          </a:ln>
        </p:spPr>
      </p:pic>
      <p:sp>
        <p:nvSpPr>
          <p:cNvPr id="15" name="Rectangle 14"/>
          <p:cNvSpPr/>
          <p:nvPr/>
        </p:nvSpPr>
        <p:spPr>
          <a:xfrm>
            <a:off x="1547664" y="3068960"/>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6" name="Rectangle 15"/>
          <p:cNvSpPr/>
          <p:nvPr/>
        </p:nvSpPr>
        <p:spPr>
          <a:xfrm>
            <a:off x="6876256" y="3140968"/>
            <a:ext cx="108012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sz="half" idx="1"/>
          </p:nvPr>
        </p:nvSpPr>
        <p:spPr/>
        <p:txBody>
          <a:bodyPr/>
          <a:lstStyle/>
          <a:p>
            <a:pPr eaLnBrk="1" hangingPunct="1"/>
            <a:endParaRPr lang="en-GB" sz="2800" smtClean="0"/>
          </a:p>
        </p:txBody>
      </p:sp>
      <p:pic>
        <p:nvPicPr>
          <p:cNvPr id="52230" name="Picture 7" descr="11.12.21.03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87900" y="288925"/>
            <a:ext cx="3960813" cy="6086475"/>
          </a:xfrm>
          <a:prstGeom prst="rect">
            <a:avLst/>
          </a:prstGeom>
          <a:noFill/>
          <a:ln w="9525">
            <a:noFill/>
            <a:miter lim="800000"/>
            <a:headEnd/>
            <a:tailEnd/>
          </a:ln>
        </p:spPr>
      </p:pic>
      <p:pic>
        <p:nvPicPr>
          <p:cNvPr id="52229" name="Picture 6" descr="11.12.21.03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8638" y="295275"/>
            <a:ext cx="4043362" cy="6157913"/>
          </a:xfrm>
          <a:prstGeom prst="rect">
            <a:avLst/>
          </a:prstGeom>
          <a:noFill/>
          <a:ln w="9525">
            <a:noFill/>
            <a:miter lim="800000"/>
            <a:headEnd/>
            <a:tailEnd/>
          </a:ln>
        </p:spPr>
      </p:pic>
      <p:sp>
        <p:nvSpPr>
          <p:cNvPr id="17" name="Rectangle 16"/>
          <p:cNvSpPr/>
          <p:nvPr/>
        </p:nvSpPr>
        <p:spPr>
          <a:xfrm>
            <a:off x="1583793" y="2519150"/>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8" name="Rectangle 17"/>
          <p:cNvSpPr/>
          <p:nvPr/>
        </p:nvSpPr>
        <p:spPr>
          <a:xfrm>
            <a:off x="6084168" y="2492896"/>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6" descr="11.12.21.03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1775" y="3573463"/>
            <a:ext cx="4364038" cy="2663825"/>
          </a:xfrm>
          <a:prstGeom prst="rect">
            <a:avLst/>
          </a:prstGeom>
          <a:noFill/>
          <a:ln w="9525">
            <a:noFill/>
            <a:miter lim="800000"/>
            <a:headEnd/>
            <a:tailEnd/>
          </a:ln>
        </p:spPr>
      </p:pic>
      <p:pic>
        <p:nvPicPr>
          <p:cNvPr id="53250" name="Picture 4" descr="11.12.21.03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3573463"/>
            <a:ext cx="4035425" cy="2663825"/>
          </a:xfrm>
          <a:prstGeom prst="rect">
            <a:avLst/>
          </a:prstGeom>
          <a:noFill/>
          <a:ln w="9525">
            <a:noFill/>
            <a:miter lim="800000"/>
            <a:headEnd/>
            <a:tailEnd/>
          </a:ln>
        </p:spPr>
      </p:pic>
      <p:pic>
        <p:nvPicPr>
          <p:cNvPr id="53251" name="Picture 4" descr="11.12.21.03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51050" y="325438"/>
            <a:ext cx="5041900" cy="295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4" descr="11.12.21.03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825" y="1844675"/>
            <a:ext cx="4321175" cy="2908300"/>
          </a:xfrm>
          <a:prstGeom prst="rect">
            <a:avLst/>
          </a:prstGeom>
          <a:noFill/>
          <a:ln w="9525">
            <a:noFill/>
            <a:miter lim="800000"/>
            <a:headEnd/>
            <a:tailEnd/>
          </a:ln>
        </p:spPr>
      </p:pic>
      <p:pic>
        <p:nvPicPr>
          <p:cNvPr id="54276" name="Picture 5" descr="11.12.21.03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87900" y="1844675"/>
            <a:ext cx="3779838" cy="2886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l="7899" t="5518" r="13510"/>
          <a:stretch>
            <a:fillRect/>
          </a:stretch>
        </p:blipFill>
        <p:spPr bwMode="auto">
          <a:xfrm>
            <a:off x="755650" y="206375"/>
            <a:ext cx="7416800" cy="656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4" descr="12.03.15.08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429000"/>
            <a:ext cx="4084638" cy="2713038"/>
          </a:xfrm>
          <a:prstGeom prst="rect">
            <a:avLst/>
          </a:prstGeom>
          <a:noFill/>
          <a:ln w="9525">
            <a:noFill/>
            <a:miter lim="800000"/>
            <a:headEnd/>
            <a:tailEnd/>
          </a:ln>
        </p:spPr>
      </p:pic>
      <p:pic>
        <p:nvPicPr>
          <p:cNvPr id="56324" name="Picture 5" descr="12.03.15.08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40200" y="3429000"/>
            <a:ext cx="4227513" cy="2808288"/>
          </a:xfrm>
          <a:prstGeom prst="rect">
            <a:avLst/>
          </a:prstGeom>
          <a:noFill/>
          <a:ln w="9525">
            <a:noFill/>
            <a:miter lim="800000"/>
            <a:headEnd/>
            <a:tailEnd/>
          </a:ln>
        </p:spPr>
      </p:pic>
      <p:pic>
        <p:nvPicPr>
          <p:cNvPr id="56325" name="Picture 6" descr="12.03.15.08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35150" y="463550"/>
            <a:ext cx="4321175" cy="287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In this case the lateral incisors moved a little and I bonded upper 21/12 and re aligned them before continuing with the appliance</a:t>
            </a:r>
          </a:p>
          <a:p>
            <a:r>
              <a:rPr lang="en-GB" dirty="0" smtClean="0"/>
              <a:t>It is also true that the upper splint can break (I always make two) but apart from this the problems with this appliance are very few and it is much better tolerated than a twin block</a:t>
            </a:r>
            <a:endParaRPr lang="en-GB"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4" descr="12.08.30.02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38" y="3357563"/>
            <a:ext cx="4471987" cy="3024187"/>
          </a:xfrm>
          <a:prstGeom prst="rect">
            <a:avLst/>
          </a:prstGeom>
          <a:noFill/>
          <a:ln w="9525">
            <a:noFill/>
            <a:miter lim="800000"/>
            <a:headEnd/>
            <a:tailEnd/>
          </a:ln>
        </p:spPr>
      </p:pic>
      <p:pic>
        <p:nvPicPr>
          <p:cNvPr id="57348" name="Picture 5" descr="12.08.30.02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0563" y="3357563"/>
            <a:ext cx="3932237" cy="3024187"/>
          </a:xfrm>
          <a:prstGeom prst="rect">
            <a:avLst/>
          </a:prstGeom>
          <a:noFill/>
          <a:ln w="9525">
            <a:noFill/>
            <a:miter lim="800000"/>
            <a:headEnd/>
            <a:tailEnd/>
          </a:ln>
        </p:spPr>
      </p:pic>
      <p:pic>
        <p:nvPicPr>
          <p:cNvPr id="57349" name="Picture 6" descr="12.08.30.02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68538" y="549275"/>
            <a:ext cx="4084637" cy="2713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4" descr="13.01.21.08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6688" y="3500438"/>
            <a:ext cx="4313237" cy="2808287"/>
          </a:xfrm>
          <a:prstGeom prst="rect">
            <a:avLst/>
          </a:prstGeom>
          <a:noFill/>
          <a:ln w="9525">
            <a:noFill/>
            <a:miter lim="800000"/>
            <a:headEnd/>
            <a:tailEnd/>
          </a:ln>
        </p:spPr>
      </p:pic>
      <p:pic>
        <p:nvPicPr>
          <p:cNvPr id="58372" name="Picture 5" descr="13.01.21.08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0563" y="3500438"/>
            <a:ext cx="4373562" cy="2808287"/>
          </a:xfrm>
          <a:prstGeom prst="rect">
            <a:avLst/>
          </a:prstGeom>
          <a:noFill/>
          <a:ln w="9525">
            <a:noFill/>
            <a:miter lim="800000"/>
            <a:headEnd/>
            <a:tailEnd/>
          </a:ln>
        </p:spPr>
      </p:pic>
      <p:pic>
        <p:nvPicPr>
          <p:cNvPr id="58373" name="Picture 6" descr="13.01.21.08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24075" y="333375"/>
            <a:ext cx="4624388" cy="3071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46250"/>
          </a:xfrm>
        </p:spPr>
        <p:txBody>
          <a:bodyPr/>
          <a:lstStyle/>
          <a:p>
            <a:r>
              <a:rPr lang="en-GB" dirty="0" smtClean="0"/>
              <a:t>We advise against camouflage orthodontics but can we tell the difference</a:t>
            </a:r>
            <a:endParaRPr lang="en-GB" dirty="0"/>
          </a:p>
        </p:txBody>
      </p:sp>
      <p:sp>
        <p:nvSpPr>
          <p:cNvPr id="3" name="Content Placeholder 2"/>
          <p:cNvSpPr>
            <a:spLocks noGrp="1"/>
          </p:cNvSpPr>
          <p:nvPr>
            <p:ph idx="1"/>
          </p:nvPr>
        </p:nvSpPr>
        <p:spPr>
          <a:xfrm>
            <a:off x="457200" y="2564904"/>
            <a:ext cx="8229600" cy="3561259"/>
          </a:xfrm>
        </p:spPr>
        <p:txBody>
          <a:bodyPr/>
          <a:lstStyle/>
          <a:p>
            <a:r>
              <a:rPr lang="en-GB" dirty="0" smtClean="0"/>
              <a:t>In these 8 photographs of patients only one shows a case with an ANB angle  more </a:t>
            </a:r>
            <a:r>
              <a:rPr lang="en-GB" dirty="0" err="1" smtClean="0"/>
              <a:t>htan</a:t>
            </a:r>
            <a:r>
              <a:rPr lang="en-GB" dirty="0" smtClean="0"/>
              <a:t> 1 standard deviation from normal. Which one is it?</a:t>
            </a:r>
            <a:endParaRPr lang="en-GB"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4" descr="13.01.21.08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2276475"/>
            <a:ext cx="3960813" cy="2738438"/>
          </a:xfrm>
          <a:prstGeom prst="rect">
            <a:avLst/>
          </a:prstGeom>
          <a:noFill/>
          <a:ln w="9525">
            <a:noFill/>
            <a:miter lim="800000"/>
            <a:headEnd/>
            <a:tailEnd/>
          </a:ln>
        </p:spPr>
      </p:pic>
      <p:pic>
        <p:nvPicPr>
          <p:cNvPr id="59396" name="Picture 5" descr="13.01.21.08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2276475"/>
            <a:ext cx="3887788" cy="2703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5" descr="13.03.11.06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1325" y="3573463"/>
            <a:ext cx="4183063" cy="2592387"/>
          </a:xfrm>
          <a:prstGeom prst="rect">
            <a:avLst/>
          </a:prstGeom>
          <a:noFill/>
          <a:ln w="9525">
            <a:noFill/>
            <a:miter lim="800000"/>
            <a:headEnd/>
            <a:tailEnd/>
          </a:ln>
        </p:spPr>
      </p:pic>
      <p:pic>
        <p:nvPicPr>
          <p:cNvPr id="60420" name="Picture 7" descr="13.03.11.06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3573463"/>
            <a:ext cx="4364037" cy="2592387"/>
          </a:xfrm>
          <a:prstGeom prst="rect">
            <a:avLst/>
          </a:prstGeom>
          <a:noFill/>
          <a:ln w="9525">
            <a:noFill/>
            <a:miter lim="800000"/>
            <a:headEnd/>
            <a:tailEnd/>
          </a:ln>
        </p:spPr>
      </p:pic>
      <p:pic>
        <p:nvPicPr>
          <p:cNvPr id="60421" name="Picture 9" descr="13.03.11.06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49488" y="307975"/>
            <a:ext cx="4554537" cy="3025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5" descr="13.03.11.06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2636838"/>
            <a:ext cx="4103687" cy="2684462"/>
          </a:xfrm>
          <a:prstGeom prst="rect">
            <a:avLst/>
          </a:prstGeom>
          <a:noFill/>
          <a:ln w="9525">
            <a:noFill/>
            <a:miter lim="800000"/>
            <a:headEnd/>
            <a:tailEnd/>
          </a:ln>
        </p:spPr>
      </p:pic>
      <p:pic>
        <p:nvPicPr>
          <p:cNvPr id="61444" name="Picture 7" descr="13.03.11.06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2636838"/>
            <a:ext cx="4249737" cy="276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body" idx="1"/>
          </p:nvPr>
        </p:nvSpPr>
        <p:spPr/>
        <p:txBody>
          <a:bodyPr/>
          <a:lstStyle/>
          <a:p>
            <a:pPr eaLnBrk="1" hangingPunct="1"/>
            <a:endParaRPr lang="en-GB" smtClean="0"/>
          </a:p>
        </p:txBody>
      </p:sp>
      <p:pic>
        <p:nvPicPr>
          <p:cNvPr id="62467" name="Picture 5" descr="13.06.17.02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288" y="1046163"/>
            <a:ext cx="3743325" cy="5102225"/>
          </a:xfrm>
          <a:prstGeom prst="rect">
            <a:avLst/>
          </a:prstGeom>
          <a:noFill/>
          <a:ln w="9525">
            <a:noFill/>
            <a:miter lim="800000"/>
            <a:headEnd/>
            <a:tailEnd/>
          </a:ln>
        </p:spPr>
      </p:pic>
      <p:pic>
        <p:nvPicPr>
          <p:cNvPr id="62468" name="Picture 7" descr="13.06.17.02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4663" y="1052513"/>
            <a:ext cx="3600450" cy="5010150"/>
          </a:xfrm>
          <a:prstGeom prst="rect">
            <a:avLst/>
          </a:prstGeom>
          <a:noFill/>
          <a:ln w="9525">
            <a:noFill/>
            <a:miter lim="800000"/>
            <a:headEnd/>
            <a:tailEnd/>
          </a:ln>
        </p:spPr>
      </p:pic>
      <p:sp>
        <p:nvSpPr>
          <p:cNvPr id="13" name="Rectangle 12"/>
          <p:cNvSpPr/>
          <p:nvPr/>
        </p:nvSpPr>
        <p:spPr>
          <a:xfrm>
            <a:off x="1187624" y="2914890"/>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4" name="Rectangle 13"/>
          <p:cNvSpPr/>
          <p:nvPr/>
        </p:nvSpPr>
        <p:spPr>
          <a:xfrm>
            <a:off x="6516216" y="2898975"/>
            <a:ext cx="1080120" cy="3860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body" idx="1"/>
          </p:nvPr>
        </p:nvSpPr>
        <p:spPr/>
        <p:txBody>
          <a:bodyPr/>
          <a:lstStyle/>
          <a:p>
            <a:pPr eaLnBrk="1" hangingPunct="1"/>
            <a:endParaRPr lang="en-GB" smtClean="0"/>
          </a:p>
        </p:txBody>
      </p:sp>
      <p:pic>
        <p:nvPicPr>
          <p:cNvPr id="63491" name="Picture 5" descr="13.06.17.02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1600" y="-16992600"/>
            <a:ext cx="3527425" cy="5311775"/>
          </a:xfrm>
          <a:prstGeom prst="rect">
            <a:avLst/>
          </a:prstGeom>
          <a:noFill/>
          <a:ln w="9525">
            <a:noFill/>
            <a:miter lim="800000"/>
            <a:headEnd/>
            <a:tailEnd/>
          </a:ln>
        </p:spPr>
      </p:pic>
      <p:pic>
        <p:nvPicPr>
          <p:cNvPr id="63492" name="Picture 7" descr="13.06.17.02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850" y="617538"/>
            <a:ext cx="4319588" cy="5764212"/>
          </a:xfrm>
          <a:prstGeom prst="rect">
            <a:avLst/>
          </a:prstGeom>
          <a:noFill/>
          <a:ln w="9525">
            <a:noFill/>
            <a:miter lim="800000"/>
            <a:headEnd/>
            <a:tailEnd/>
          </a:ln>
        </p:spPr>
      </p:pic>
      <p:pic>
        <p:nvPicPr>
          <p:cNvPr id="63493" name="Picture 9" descr="13.06.17.02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6463" y="692150"/>
            <a:ext cx="3900487" cy="5689600"/>
          </a:xfrm>
          <a:prstGeom prst="rect">
            <a:avLst/>
          </a:prstGeom>
          <a:noFill/>
          <a:ln w="9525">
            <a:noFill/>
            <a:miter lim="800000"/>
            <a:headEnd/>
            <a:tailEnd/>
          </a:ln>
        </p:spPr>
      </p:pic>
      <p:sp>
        <p:nvSpPr>
          <p:cNvPr id="15" name="Rectangle 14"/>
          <p:cNvSpPr/>
          <p:nvPr/>
        </p:nvSpPr>
        <p:spPr>
          <a:xfrm>
            <a:off x="1430327" y="2960676"/>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6" name="Rectangle 15"/>
          <p:cNvSpPr/>
          <p:nvPr/>
        </p:nvSpPr>
        <p:spPr>
          <a:xfrm>
            <a:off x="6084168" y="2744652"/>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5" descr="13.06.17.02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150" y="3429000"/>
            <a:ext cx="4567238" cy="2808288"/>
          </a:xfrm>
          <a:prstGeom prst="rect">
            <a:avLst/>
          </a:prstGeom>
          <a:noFill/>
          <a:ln w="9525">
            <a:noFill/>
            <a:miter lim="800000"/>
            <a:headEnd/>
            <a:tailEnd/>
          </a:ln>
        </p:spPr>
      </p:pic>
      <p:pic>
        <p:nvPicPr>
          <p:cNvPr id="64516" name="Picture 7" descr="13.06.17.02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3429000"/>
            <a:ext cx="4343400" cy="2808288"/>
          </a:xfrm>
          <a:prstGeom prst="rect">
            <a:avLst/>
          </a:prstGeom>
          <a:noFill/>
          <a:ln w="9525">
            <a:noFill/>
            <a:miter lim="800000"/>
            <a:headEnd/>
            <a:tailEnd/>
          </a:ln>
        </p:spPr>
      </p:pic>
      <p:pic>
        <p:nvPicPr>
          <p:cNvPr id="64517" name="Picture 9" descr="13.06.17.02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68538" y="476250"/>
            <a:ext cx="4679950" cy="2786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pPr eaLnBrk="1" hangingPunct="1"/>
            <a:endParaRPr lang="en-GB" smtClean="0"/>
          </a:p>
        </p:txBody>
      </p:sp>
      <p:sp>
        <p:nvSpPr>
          <p:cNvPr id="65538" name="Rectangle 3"/>
          <p:cNvSpPr>
            <a:spLocks noGrp="1" noChangeArrowheads="1"/>
          </p:cNvSpPr>
          <p:nvPr>
            <p:ph type="body" idx="1"/>
          </p:nvPr>
        </p:nvSpPr>
        <p:spPr/>
        <p:txBody>
          <a:bodyPr/>
          <a:lstStyle/>
          <a:p>
            <a:pPr eaLnBrk="1" hangingPunct="1"/>
            <a:endParaRPr lang="en-GB" smtClean="0"/>
          </a:p>
        </p:txBody>
      </p:sp>
      <p:pic>
        <p:nvPicPr>
          <p:cNvPr id="65539" name="Picture 5" descr="13.10.28.04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5613" y="333375"/>
            <a:ext cx="4044950" cy="6119813"/>
          </a:xfrm>
          <a:prstGeom prst="rect">
            <a:avLst/>
          </a:prstGeom>
          <a:noFill/>
          <a:ln w="9525">
            <a:noFill/>
            <a:miter lim="800000"/>
            <a:headEnd/>
            <a:tailEnd/>
          </a:ln>
        </p:spPr>
      </p:pic>
      <p:pic>
        <p:nvPicPr>
          <p:cNvPr id="65540" name="Picture 7" descr="13.10.28.04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0563" y="333375"/>
            <a:ext cx="3916362" cy="6226175"/>
          </a:xfrm>
          <a:prstGeom prst="rect">
            <a:avLst/>
          </a:prstGeom>
          <a:noFill/>
          <a:ln w="9525">
            <a:noFill/>
            <a:miter lim="800000"/>
            <a:headEnd/>
            <a:tailEnd/>
          </a:ln>
        </p:spPr>
      </p:pic>
      <p:sp>
        <p:nvSpPr>
          <p:cNvPr id="12" name="Rectangle 11"/>
          <p:cNvSpPr/>
          <p:nvPr/>
        </p:nvSpPr>
        <p:spPr>
          <a:xfrm>
            <a:off x="1547664" y="2708920"/>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3" name="Rectangle 12"/>
          <p:cNvSpPr/>
          <p:nvPr/>
        </p:nvSpPr>
        <p:spPr>
          <a:xfrm>
            <a:off x="6948263" y="2348880"/>
            <a:ext cx="1468661"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lstStyle/>
          <a:p>
            <a:pPr eaLnBrk="1" hangingPunct="1"/>
            <a:endParaRPr lang="en-GB" smtClean="0"/>
          </a:p>
        </p:txBody>
      </p:sp>
      <p:sp>
        <p:nvSpPr>
          <p:cNvPr id="66562" name="Rectangle 3"/>
          <p:cNvSpPr>
            <a:spLocks noGrp="1" noChangeArrowheads="1"/>
          </p:cNvSpPr>
          <p:nvPr>
            <p:ph type="body" idx="1"/>
          </p:nvPr>
        </p:nvSpPr>
        <p:spPr/>
        <p:txBody>
          <a:bodyPr/>
          <a:lstStyle/>
          <a:p>
            <a:pPr eaLnBrk="1" hangingPunct="1"/>
            <a:endParaRPr lang="en-GB" smtClean="0"/>
          </a:p>
        </p:txBody>
      </p:sp>
      <p:pic>
        <p:nvPicPr>
          <p:cNvPr id="66563" name="Picture 5" descr="13.10.28.04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6550" y="620713"/>
            <a:ext cx="4090988" cy="6032500"/>
          </a:xfrm>
          <a:prstGeom prst="rect">
            <a:avLst/>
          </a:prstGeom>
          <a:noFill/>
          <a:ln w="9525">
            <a:noFill/>
            <a:miter lim="800000"/>
            <a:headEnd/>
            <a:tailEnd/>
          </a:ln>
        </p:spPr>
      </p:pic>
      <p:pic>
        <p:nvPicPr>
          <p:cNvPr id="66564" name="Picture 7" descr="13.10.28.04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0563" y="620713"/>
            <a:ext cx="4356100" cy="6032500"/>
          </a:xfrm>
          <a:prstGeom prst="rect">
            <a:avLst/>
          </a:prstGeom>
          <a:noFill/>
          <a:ln w="9525">
            <a:noFill/>
            <a:miter lim="800000"/>
            <a:headEnd/>
            <a:tailEnd/>
          </a:ln>
        </p:spPr>
      </p:pic>
      <p:sp>
        <p:nvSpPr>
          <p:cNvPr id="14" name="Rectangle 13"/>
          <p:cNvSpPr/>
          <p:nvPr/>
        </p:nvSpPr>
        <p:spPr>
          <a:xfrm>
            <a:off x="1320817" y="2992760"/>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5" name="Rectangle 14"/>
          <p:cNvSpPr/>
          <p:nvPr/>
        </p:nvSpPr>
        <p:spPr>
          <a:xfrm>
            <a:off x="6372200" y="2924944"/>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5" descr="13.10.28.04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313" y="3644900"/>
            <a:ext cx="4298950" cy="2808288"/>
          </a:xfrm>
          <a:prstGeom prst="rect">
            <a:avLst/>
          </a:prstGeom>
          <a:noFill/>
          <a:ln w="9525">
            <a:noFill/>
            <a:miter lim="800000"/>
            <a:headEnd/>
            <a:tailEnd/>
          </a:ln>
        </p:spPr>
      </p:pic>
      <p:pic>
        <p:nvPicPr>
          <p:cNvPr id="67588" name="Picture 7" descr="13.10.28.04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3644900"/>
            <a:ext cx="4210050" cy="2808288"/>
          </a:xfrm>
          <a:prstGeom prst="rect">
            <a:avLst/>
          </a:prstGeom>
          <a:noFill/>
          <a:ln w="9525">
            <a:noFill/>
            <a:miter lim="800000"/>
            <a:headEnd/>
            <a:tailEnd/>
          </a:ln>
        </p:spPr>
      </p:pic>
      <p:pic>
        <p:nvPicPr>
          <p:cNvPr id="67589" name="Picture 9" descr="13.10.28.04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92275" y="260350"/>
            <a:ext cx="5759450" cy="328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5" descr="13.10.28.04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2243138"/>
            <a:ext cx="4032250" cy="2776537"/>
          </a:xfrm>
          <a:prstGeom prst="rect">
            <a:avLst/>
          </a:prstGeom>
          <a:noFill/>
          <a:ln w="9525">
            <a:noFill/>
            <a:miter lim="800000"/>
            <a:headEnd/>
            <a:tailEnd/>
          </a:ln>
        </p:spPr>
      </p:pic>
      <p:pic>
        <p:nvPicPr>
          <p:cNvPr id="68612" name="Picture 7" descr="13.10.28.04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2205038"/>
            <a:ext cx="4105275" cy="279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1" descr="10.06.04.01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188913"/>
            <a:ext cx="2051050" cy="3065462"/>
          </a:xfrm>
          <a:prstGeom prst="rect">
            <a:avLst/>
          </a:prstGeom>
          <a:noFill/>
          <a:ln w="9525">
            <a:noFill/>
            <a:miter lim="800000"/>
            <a:headEnd/>
            <a:tailEnd/>
          </a:ln>
        </p:spPr>
      </p:pic>
      <p:pic>
        <p:nvPicPr>
          <p:cNvPr id="18434" name="Picture 4" descr="LVP_c_004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84438" y="188913"/>
            <a:ext cx="2039937" cy="3060700"/>
          </a:xfrm>
          <a:prstGeom prst="rect">
            <a:avLst/>
          </a:prstGeom>
          <a:noFill/>
          <a:ln w="9525">
            <a:noFill/>
            <a:miter lim="800000"/>
            <a:headEnd/>
            <a:tailEnd/>
          </a:ln>
        </p:spPr>
      </p:pic>
      <p:pic>
        <p:nvPicPr>
          <p:cNvPr id="18435" name="Picture 12" descr="11.10.27.03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92650" y="188913"/>
            <a:ext cx="2027238" cy="3051175"/>
          </a:xfrm>
          <a:prstGeom prst="rect">
            <a:avLst/>
          </a:prstGeom>
          <a:noFill/>
          <a:ln w="9525">
            <a:noFill/>
            <a:miter lim="800000"/>
            <a:headEnd/>
            <a:tailEnd/>
          </a:ln>
        </p:spPr>
      </p:pic>
      <p:pic>
        <p:nvPicPr>
          <p:cNvPr id="18436" name="Picture 13" descr="AZD_c_004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48488" y="225425"/>
            <a:ext cx="2016125" cy="3022600"/>
          </a:xfrm>
          <a:prstGeom prst="rect">
            <a:avLst/>
          </a:prstGeom>
          <a:noFill/>
          <a:ln w="9525">
            <a:noFill/>
            <a:miter lim="800000"/>
            <a:headEnd/>
            <a:tailEnd/>
          </a:ln>
        </p:spPr>
      </p:pic>
      <p:pic>
        <p:nvPicPr>
          <p:cNvPr id="18437" name="Picture 7" descr="DG_c_005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0825" y="3357563"/>
            <a:ext cx="2124075" cy="3184525"/>
          </a:xfrm>
          <a:prstGeom prst="rect">
            <a:avLst/>
          </a:prstGeom>
          <a:noFill/>
          <a:ln w="9525">
            <a:noFill/>
            <a:miter lim="800000"/>
            <a:headEnd/>
            <a:tailEnd/>
          </a:ln>
        </p:spPr>
      </p:pic>
      <p:pic>
        <p:nvPicPr>
          <p:cNvPr id="18438" name="Picture 8" descr="13.01.14.11 :: OT :: SC Study Series 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84438" y="3357563"/>
            <a:ext cx="2154237" cy="3244850"/>
          </a:xfrm>
          <a:prstGeom prst="rect">
            <a:avLst/>
          </a:prstGeom>
          <a:noFill/>
          <a:ln w="9525">
            <a:noFill/>
            <a:miter lim="800000"/>
            <a:headEnd/>
            <a:tailEnd/>
          </a:ln>
        </p:spPr>
      </p:pic>
      <p:pic>
        <p:nvPicPr>
          <p:cNvPr id="18439" name="Picture 4" descr="MLc005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92650" y="3357563"/>
            <a:ext cx="2208213" cy="3240087"/>
          </a:xfrm>
          <a:prstGeom prst="rect">
            <a:avLst/>
          </a:prstGeom>
          <a:noFill/>
          <a:ln w="9525">
            <a:noFill/>
            <a:miter lim="800000"/>
            <a:headEnd/>
            <a:tailEnd/>
          </a:ln>
        </p:spPr>
      </p:pic>
      <p:pic>
        <p:nvPicPr>
          <p:cNvPr id="18440" name="Picture 10" descr="10.11.11.25 :: OT :: SC Study Series 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56425" y="3284538"/>
            <a:ext cx="2187575" cy="3295650"/>
          </a:xfrm>
          <a:prstGeom prst="rect">
            <a:avLst/>
          </a:prstGeom>
          <a:noFill/>
          <a:ln w="9525">
            <a:noFill/>
            <a:miter lim="800000"/>
            <a:headEnd/>
            <a:tailEnd/>
          </a:ln>
        </p:spPr>
      </p:pic>
      <p:sp>
        <p:nvSpPr>
          <p:cNvPr id="19" name="Rectangle 18"/>
          <p:cNvSpPr/>
          <p:nvPr/>
        </p:nvSpPr>
        <p:spPr>
          <a:xfrm>
            <a:off x="1586287" y="1628800"/>
            <a:ext cx="644617" cy="130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20" name="Rectangle 19"/>
          <p:cNvSpPr/>
          <p:nvPr/>
        </p:nvSpPr>
        <p:spPr>
          <a:xfrm>
            <a:off x="5796566" y="1478211"/>
            <a:ext cx="644617" cy="130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21" name="Rectangle 20"/>
          <p:cNvSpPr/>
          <p:nvPr/>
        </p:nvSpPr>
        <p:spPr>
          <a:xfrm>
            <a:off x="3493341" y="1561981"/>
            <a:ext cx="644617" cy="130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22" name="Rectangle 21"/>
          <p:cNvSpPr/>
          <p:nvPr/>
        </p:nvSpPr>
        <p:spPr>
          <a:xfrm>
            <a:off x="1622334" y="4718298"/>
            <a:ext cx="644617" cy="130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23" name="Rectangle 22"/>
          <p:cNvSpPr/>
          <p:nvPr/>
        </p:nvSpPr>
        <p:spPr>
          <a:xfrm>
            <a:off x="3836996" y="4783460"/>
            <a:ext cx="644617" cy="130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24" name="Rectangle 23"/>
          <p:cNvSpPr/>
          <p:nvPr/>
        </p:nvSpPr>
        <p:spPr>
          <a:xfrm>
            <a:off x="5796756" y="4718298"/>
            <a:ext cx="644617" cy="130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25" name="Rectangle 24"/>
          <p:cNvSpPr/>
          <p:nvPr/>
        </p:nvSpPr>
        <p:spPr>
          <a:xfrm>
            <a:off x="8288346" y="4653136"/>
            <a:ext cx="644617" cy="130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26" name="Rectangle 25"/>
          <p:cNvSpPr/>
          <p:nvPr/>
        </p:nvSpPr>
        <p:spPr>
          <a:xfrm>
            <a:off x="8220679" y="1518608"/>
            <a:ext cx="644617" cy="130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l="9581" t="17642" r="22705" b="12538"/>
          <a:stretch>
            <a:fillRect/>
          </a:stretch>
        </p:blipFill>
        <p:spPr bwMode="auto">
          <a:xfrm>
            <a:off x="323850" y="782638"/>
            <a:ext cx="8280400" cy="5068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
          <p:cNvPicPr>
            <a:picLocks noChangeAspect="1" noChangeArrowheads="1"/>
          </p:cNvPicPr>
          <p:nvPr/>
        </p:nvPicPr>
        <p:blipFill>
          <a:blip r:embed="rId2" cstate="print"/>
          <a:srcRect/>
          <a:stretch>
            <a:fillRect/>
          </a:stretch>
        </p:blipFill>
        <p:spPr bwMode="auto">
          <a:xfrm>
            <a:off x="723900" y="595313"/>
            <a:ext cx="7696200" cy="5667375"/>
          </a:xfrm>
          <a:prstGeom prst="rect">
            <a:avLst/>
          </a:prstGeom>
          <a:noFill/>
          <a:ln w="9525">
            <a:noFill/>
            <a:miter lim="800000"/>
            <a:headEnd/>
            <a:tailEnd/>
          </a:ln>
        </p:spPr>
      </p:pic>
      <p:sp>
        <p:nvSpPr>
          <p:cNvPr id="3" name="Rectangle 2"/>
          <p:cNvSpPr/>
          <p:nvPr/>
        </p:nvSpPr>
        <p:spPr>
          <a:xfrm>
            <a:off x="6732240" y="595313"/>
            <a:ext cx="1684948" cy="3046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l="25937" r="3493"/>
          <a:stretch>
            <a:fillRect/>
          </a:stretch>
        </p:blipFill>
        <p:spPr bwMode="auto">
          <a:xfrm>
            <a:off x="4630738" y="1268413"/>
            <a:ext cx="4416425" cy="4608512"/>
          </a:xfrm>
          <a:prstGeom prst="rect">
            <a:avLst/>
          </a:prstGeom>
          <a:noFill/>
          <a:ln w="9525">
            <a:noFill/>
            <a:miter lim="800000"/>
            <a:headEnd/>
            <a:tailEnd/>
          </a:ln>
        </p:spPr>
      </p:pic>
      <p:pic>
        <p:nvPicPr>
          <p:cNvPr id="71682"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l="17244" r="12582"/>
          <a:stretch>
            <a:fillRect/>
          </a:stretch>
        </p:blipFill>
        <p:spPr bwMode="auto">
          <a:xfrm>
            <a:off x="304800" y="1268413"/>
            <a:ext cx="4324350" cy="4537075"/>
          </a:xfrm>
          <a:prstGeom prst="rect">
            <a:avLst/>
          </a:prstGeom>
          <a:noFill/>
          <a:ln w="9525">
            <a:noFill/>
            <a:miter lim="800000"/>
            <a:headEnd/>
            <a:tailEnd/>
          </a:ln>
        </p:spPr>
      </p:pic>
      <p:sp>
        <p:nvSpPr>
          <p:cNvPr id="4" name="Rectangle 3"/>
          <p:cNvSpPr/>
          <p:nvPr/>
        </p:nvSpPr>
        <p:spPr>
          <a:xfrm>
            <a:off x="3923928" y="1268413"/>
            <a:ext cx="791444" cy="3046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884368" y="1247733"/>
            <a:ext cx="1155354" cy="3046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6" descr="11.12.21.03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549275"/>
            <a:ext cx="3816350" cy="5815013"/>
          </a:xfrm>
          <a:prstGeom prst="rect">
            <a:avLst/>
          </a:prstGeom>
          <a:noFill/>
          <a:ln w="9525">
            <a:noFill/>
            <a:miter lim="800000"/>
            <a:headEnd/>
            <a:tailEnd/>
          </a:ln>
        </p:spPr>
      </p:pic>
      <p:pic>
        <p:nvPicPr>
          <p:cNvPr id="72706" name="Picture 5" descr="13.10.28.04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549275"/>
            <a:ext cx="4005262" cy="5903913"/>
          </a:xfrm>
          <a:prstGeom prst="rect">
            <a:avLst/>
          </a:prstGeom>
          <a:noFill/>
          <a:ln w="9525">
            <a:noFill/>
            <a:miter lim="800000"/>
            <a:headEnd/>
            <a:tailEnd/>
          </a:ln>
        </p:spPr>
      </p:pic>
      <p:sp>
        <p:nvSpPr>
          <p:cNvPr id="12" name="Rectangle 11"/>
          <p:cNvSpPr/>
          <p:nvPr/>
        </p:nvSpPr>
        <p:spPr>
          <a:xfrm>
            <a:off x="1007443" y="2708920"/>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3" name="Rectangle 12"/>
          <p:cNvSpPr/>
          <p:nvPr/>
        </p:nvSpPr>
        <p:spPr>
          <a:xfrm>
            <a:off x="5652120" y="2924944"/>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p:cNvSpPr>
          <p:nvPr>
            <p:ph type="title"/>
          </p:nvPr>
        </p:nvSpPr>
        <p:spPr/>
        <p:txBody>
          <a:bodyPr/>
          <a:lstStyle/>
          <a:p>
            <a:pPr eaLnBrk="1" hangingPunct="1"/>
            <a:r>
              <a:rPr lang="en-GB" sz="4000" dirty="0" smtClean="0"/>
              <a:t>Missing upper 2/2</a:t>
            </a:r>
          </a:p>
        </p:txBody>
      </p:sp>
      <p:pic>
        <p:nvPicPr>
          <p:cNvPr id="73731" name="Picture 5" descr="10.05.21.04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4213" y="1374775"/>
            <a:ext cx="3382962" cy="4933950"/>
          </a:xfrm>
          <a:prstGeom prst="rect">
            <a:avLst/>
          </a:prstGeom>
          <a:noFill/>
          <a:ln w="9525">
            <a:noFill/>
            <a:miter lim="800000"/>
            <a:headEnd/>
            <a:tailEnd/>
          </a:ln>
        </p:spPr>
      </p:pic>
      <p:pic>
        <p:nvPicPr>
          <p:cNvPr id="73732" name="Picture 9" descr="10.05.21.04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11638" y="1387475"/>
            <a:ext cx="3097212" cy="5019675"/>
          </a:xfrm>
          <a:prstGeom prst="rect">
            <a:avLst/>
          </a:prstGeom>
          <a:noFill/>
          <a:ln w="9525">
            <a:noFill/>
            <a:miter lim="800000"/>
            <a:headEnd/>
            <a:tailEnd/>
          </a:ln>
        </p:spPr>
      </p:pic>
      <p:sp>
        <p:nvSpPr>
          <p:cNvPr id="12" name="Rectangle 11"/>
          <p:cNvSpPr/>
          <p:nvPr/>
        </p:nvSpPr>
        <p:spPr>
          <a:xfrm>
            <a:off x="1295574" y="3407180"/>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3" name="Rectangle 12"/>
          <p:cNvSpPr/>
          <p:nvPr/>
        </p:nvSpPr>
        <p:spPr>
          <a:xfrm>
            <a:off x="6228184" y="3839228"/>
            <a:ext cx="936104" cy="3818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1" descr="10.05.21.04 :: OT :: SC Study Series 1"/>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611188" y="673100"/>
            <a:ext cx="3455987" cy="5864225"/>
          </a:xfrm>
        </p:spPr>
      </p:pic>
      <p:pic>
        <p:nvPicPr>
          <p:cNvPr id="74755" name="Picture 7" descr="10.05.21.04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11638" y="692150"/>
            <a:ext cx="3816350" cy="5764213"/>
          </a:xfrm>
          <a:prstGeom prst="rect">
            <a:avLst/>
          </a:prstGeom>
          <a:noFill/>
          <a:ln w="9525">
            <a:noFill/>
            <a:miter lim="800000"/>
            <a:headEnd/>
            <a:tailEnd/>
          </a:ln>
        </p:spPr>
      </p:pic>
      <p:sp>
        <p:nvSpPr>
          <p:cNvPr id="13" name="Rectangle 12"/>
          <p:cNvSpPr/>
          <p:nvPr/>
        </p:nvSpPr>
        <p:spPr>
          <a:xfrm>
            <a:off x="1763688" y="3358232"/>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4" name="Rectangle 13"/>
          <p:cNvSpPr/>
          <p:nvPr/>
        </p:nvSpPr>
        <p:spPr>
          <a:xfrm>
            <a:off x="5020492" y="2708920"/>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l="33499" r="13245"/>
          <a:stretch>
            <a:fillRect/>
          </a:stretch>
        </p:blipFill>
        <p:spPr bwMode="auto">
          <a:xfrm>
            <a:off x="1835150" y="404813"/>
            <a:ext cx="4938713" cy="5472112"/>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l="20335" t="16125" r="21680" b="12650"/>
          <a:stretch>
            <a:fillRect/>
          </a:stretch>
        </p:blipFill>
        <p:spPr bwMode="auto">
          <a:xfrm>
            <a:off x="611188" y="476250"/>
            <a:ext cx="8255000" cy="4465638"/>
          </a:xfrm>
          <a:prstGeom prst="rect">
            <a:avLst/>
          </a:prstGeom>
          <a:noFill/>
          <a:ln w="9525">
            <a:noFill/>
            <a:miter lim="800000"/>
            <a:headEnd/>
            <a:tailEnd/>
          </a:ln>
        </p:spPr>
      </p:pic>
      <p:sp>
        <p:nvSpPr>
          <p:cNvPr id="76802" name="TextBox 2"/>
          <p:cNvSpPr txBox="1">
            <a:spLocks noChangeArrowheads="1"/>
          </p:cNvSpPr>
          <p:nvPr/>
        </p:nvSpPr>
        <p:spPr bwMode="auto">
          <a:xfrm>
            <a:off x="1547813" y="5157788"/>
            <a:ext cx="7056437" cy="584200"/>
          </a:xfrm>
          <a:prstGeom prst="rect">
            <a:avLst/>
          </a:prstGeom>
          <a:noFill/>
          <a:ln w="9525">
            <a:noFill/>
            <a:miter lim="800000"/>
            <a:headEnd/>
            <a:tailEnd/>
          </a:ln>
        </p:spPr>
        <p:txBody>
          <a:bodyPr>
            <a:spAutoFit/>
          </a:bodyPr>
          <a:lstStyle/>
          <a:p>
            <a:r>
              <a:rPr lang="en-GB" sz="3200"/>
              <a:t>Missing upper 52/25 lower 85/8</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5" descr="10.05.21.04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1288" y="3573463"/>
            <a:ext cx="4087812" cy="2735262"/>
          </a:xfrm>
          <a:prstGeom prst="rect">
            <a:avLst/>
          </a:prstGeom>
          <a:noFill/>
          <a:ln w="9525">
            <a:noFill/>
            <a:miter lim="800000"/>
            <a:headEnd/>
            <a:tailEnd/>
          </a:ln>
        </p:spPr>
      </p:pic>
      <p:pic>
        <p:nvPicPr>
          <p:cNvPr id="77828" name="Picture 7" descr="10.05.21.04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4663" y="3573463"/>
            <a:ext cx="4086225" cy="2735262"/>
          </a:xfrm>
          <a:prstGeom prst="rect">
            <a:avLst/>
          </a:prstGeom>
          <a:noFill/>
          <a:ln w="9525">
            <a:noFill/>
            <a:miter lim="800000"/>
            <a:headEnd/>
            <a:tailEnd/>
          </a:ln>
        </p:spPr>
      </p:pic>
      <p:pic>
        <p:nvPicPr>
          <p:cNvPr id="77829" name="Picture 9" descr="10.05.21.04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79613" y="404813"/>
            <a:ext cx="4657725" cy="311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p:cNvSpPr>
          <p:nvPr>
            <p:ph type="title"/>
          </p:nvPr>
        </p:nvSpPr>
        <p:spPr>
          <a:xfrm>
            <a:off x="457200" y="0"/>
            <a:ext cx="8229600" cy="1417638"/>
          </a:xfrm>
        </p:spPr>
        <p:txBody>
          <a:bodyPr/>
          <a:lstStyle/>
          <a:p>
            <a:pPr eaLnBrk="1" hangingPunct="1"/>
            <a:r>
              <a:rPr lang="en-GB" sz="2000" dirty="0" smtClean="0"/>
              <a:t>The same appliance  can be used in reverse but in</a:t>
            </a:r>
            <a:br>
              <a:rPr lang="en-GB" sz="2000" dirty="0" smtClean="0"/>
            </a:br>
            <a:r>
              <a:rPr lang="en-GB" dirty="0" smtClean="0"/>
              <a:t>Class III you don’t NEED the BEAD</a:t>
            </a:r>
          </a:p>
        </p:txBody>
      </p:sp>
      <p:pic>
        <p:nvPicPr>
          <p:cNvPr id="78851" name="Picture 5" descr="10.07.19.03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4144963"/>
            <a:ext cx="3795713" cy="2524125"/>
          </a:xfrm>
          <a:prstGeom prst="rect">
            <a:avLst/>
          </a:prstGeom>
          <a:noFill/>
          <a:ln w="9525">
            <a:noFill/>
            <a:miter lim="800000"/>
            <a:headEnd/>
            <a:tailEnd/>
          </a:ln>
        </p:spPr>
      </p:pic>
      <p:pic>
        <p:nvPicPr>
          <p:cNvPr id="78852" name="Picture 7" descr="10.07.19.03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0563" y="4144963"/>
            <a:ext cx="3455987" cy="2524125"/>
          </a:xfrm>
          <a:prstGeom prst="rect">
            <a:avLst/>
          </a:prstGeom>
          <a:noFill/>
          <a:ln w="9525">
            <a:noFill/>
            <a:miter lim="800000"/>
            <a:headEnd/>
            <a:tailEnd/>
          </a:ln>
        </p:spPr>
      </p:pic>
      <p:pic>
        <p:nvPicPr>
          <p:cNvPr id="78853" name="Picture 9" descr="10.07.19.03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39975" y="1341438"/>
            <a:ext cx="4084638" cy="2713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1" descr="10.06.04.01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188913"/>
            <a:ext cx="2051050" cy="3065462"/>
          </a:xfrm>
          <a:prstGeom prst="rect">
            <a:avLst/>
          </a:prstGeom>
          <a:noFill/>
          <a:ln w="9525">
            <a:noFill/>
            <a:miter lim="800000"/>
            <a:headEnd/>
            <a:tailEnd/>
          </a:ln>
        </p:spPr>
      </p:pic>
      <p:pic>
        <p:nvPicPr>
          <p:cNvPr id="19458" name="Picture 4" descr="LVP_c_004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84438" y="188913"/>
            <a:ext cx="2039937" cy="3060700"/>
          </a:xfrm>
          <a:prstGeom prst="rect">
            <a:avLst/>
          </a:prstGeom>
          <a:noFill/>
          <a:ln w="9525">
            <a:noFill/>
            <a:miter lim="800000"/>
            <a:headEnd/>
            <a:tailEnd/>
          </a:ln>
        </p:spPr>
      </p:pic>
      <p:pic>
        <p:nvPicPr>
          <p:cNvPr id="19459" name="Picture 12" descr="11.10.27.03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92650" y="188913"/>
            <a:ext cx="2027238" cy="3051175"/>
          </a:xfrm>
          <a:prstGeom prst="rect">
            <a:avLst/>
          </a:prstGeom>
          <a:noFill/>
          <a:ln w="9525">
            <a:noFill/>
            <a:miter lim="800000"/>
            <a:headEnd/>
            <a:tailEnd/>
          </a:ln>
        </p:spPr>
      </p:pic>
      <p:pic>
        <p:nvPicPr>
          <p:cNvPr id="19460" name="Picture 13" descr="AZD_c_004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48488" y="225425"/>
            <a:ext cx="2016125" cy="3022600"/>
          </a:xfrm>
          <a:prstGeom prst="rect">
            <a:avLst/>
          </a:prstGeom>
          <a:noFill/>
          <a:ln w="9525">
            <a:noFill/>
            <a:miter lim="800000"/>
            <a:headEnd/>
            <a:tailEnd/>
          </a:ln>
        </p:spPr>
      </p:pic>
      <p:pic>
        <p:nvPicPr>
          <p:cNvPr id="19461" name="Picture 7" descr="DG_c_005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0825" y="3357563"/>
            <a:ext cx="2124075" cy="3184525"/>
          </a:xfrm>
          <a:prstGeom prst="rect">
            <a:avLst/>
          </a:prstGeom>
          <a:noFill/>
          <a:ln w="9525">
            <a:noFill/>
            <a:miter lim="800000"/>
            <a:headEnd/>
            <a:tailEnd/>
          </a:ln>
        </p:spPr>
      </p:pic>
      <p:pic>
        <p:nvPicPr>
          <p:cNvPr id="19462" name="Picture 8" descr="13.01.14.11 :: OT :: SC Study Series 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84438" y="3357563"/>
            <a:ext cx="2154237" cy="3244850"/>
          </a:xfrm>
          <a:prstGeom prst="rect">
            <a:avLst/>
          </a:prstGeom>
          <a:noFill/>
          <a:ln w="9525">
            <a:noFill/>
            <a:miter lim="800000"/>
            <a:headEnd/>
            <a:tailEnd/>
          </a:ln>
        </p:spPr>
      </p:pic>
      <p:pic>
        <p:nvPicPr>
          <p:cNvPr id="19463" name="Picture 4" descr="MLc005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92650" y="3357563"/>
            <a:ext cx="2208213" cy="3240087"/>
          </a:xfrm>
          <a:prstGeom prst="rect">
            <a:avLst/>
          </a:prstGeom>
          <a:noFill/>
          <a:ln w="9525">
            <a:noFill/>
            <a:miter lim="800000"/>
            <a:headEnd/>
            <a:tailEnd/>
          </a:ln>
        </p:spPr>
      </p:pic>
      <p:pic>
        <p:nvPicPr>
          <p:cNvPr id="19464" name="Picture 10" descr="10.11.11.25 :: OT :: SC Study Series 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56425" y="3284538"/>
            <a:ext cx="2187575" cy="3295650"/>
          </a:xfrm>
          <a:prstGeom prst="rect">
            <a:avLst/>
          </a:prstGeom>
          <a:noFill/>
          <a:ln w="9525">
            <a:noFill/>
            <a:miter lim="800000"/>
            <a:headEnd/>
            <a:tailEnd/>
          </a:ln>
        </p:spPr>
      </p:pic>
      <p:sp>
        <p:nvSpPr>
          <p:cNvPr id="19465" name="TextBox 9"/>
          <p:cNvSpPr txBox="1">
            <a:spLocks noChangeArrowheads="1"/>
          </p:cNvSpPr>
          <p:nvPr/>
        </p:nvSpPr>
        <p:spPr bwMode="auto">
          <a:xfrm>
            <a:off x="323850" y="260350"/>
            <a:ext cx="1368425" cy="461963"/>
          </a:xfrm>
          <a:prstGeom prst="rect">
            <a:avLst/>
          </a:prstGeom>
          <a:noFill/>
          <a:ln w="9525">
            <a:noFill/>
            <a:miter lim="800000"/>
            <a:headEnd/>
            <a:tailEnd/>
          </a:ln>
        </p:spPr>
        <p:txBody>
          <a:bodyPr>
            <a:spAutoFit/>
          </a:bodyPr>
          <a:lstStyle/>
          <a:p>
            <a:r>
              <a:rPr lang="en-GB" sz="2400">
                <a:solidFill>
                  <a:srgbClr val="00B050"/>
                </a:solidFill>
              </a:rPr>
              <a:t>ANB=1</a:t>
            </a:r>
          </a:p>
        </p:txBody>
      </p:sp>
      <p:sp>
        <p:nvSpPr>
          <p:cNvPr id="19466" name="TextBox 10"/>
          <p:cNvSpPr txBox="1">
            <a:spLocks noChangeArrowheads="1"/>
          </p:cNvSpPr>
          <p:nvPr/>
        </p:nvSpPr>
        <p:spPr bwMode="auto">
          <a:xfrm>
            <a:off x="4787900" y="188913"/>
            <a:ext cx="1871663" cy="461962"/>
          </a:xfrm>
          <a:prstGeom prst="rect">
            <a:avLst/>
          </a:prstGeom>
          <a:noFill/>
          <a:ln w="9525">
            <a:noFill/>
            <a:miter lim="800000"/>
            <a:headEnd/>
            <a:tailEnd/>
          </a:ln>
        </p:spPr>
        <p:txBody>
          <a:bodyPr>
            <a:spAutoFit/>
          </a:bodyPr>
          <a:lstStyle/>
          <a:p>
            <a:r>
              <a:rPr lang="en-GB" sz="2400">
                <a:solidFill>
                  <a:srgbClr val="00B050"/>
                </a:solidFill>
              </a:rPr>
              <a:t>ANB=4</a:t>
            </a:r>
          </a:p>
        </p:txBody>
      </p:sp>
      <p:sp>
        <p:nvSpPr>
          <p:cNvPr id="19467" name="TextBox 11"/>
          <p:cNvSpPr txBox="1">
            <a:spLocks noChangeArrowheads="1"/>
          </p:cNvSpPr>
          <p:nvPr/>
        </p:nvSpPr>
        <p:spPr bwMode="auto">
          <a:xfrm>
            <a:off x="4859338" y="3429000"/>
            <a:ext cx="1873250" cy="461963"/>
          </a:xfrm>
          <a:prstGeom prst="rect">
            <a:avLst/>
          </a:prstGeom>
          <a:noFill/>
          <a:ln w="9525">
            <a:noFill/>
            <a:miter lim="800000"/>
            <a:headEnd/>
            <a:tailEnd/>
          </a:ln>
        </p:spPr>
        <p:txBody>
          <a:bodyPr>
            <a:spAutoFit/>
          </a:bodyPr>
          <a:lstStyle/>
          <a:p>
            <a:r>
              <a:rPr lang="en-GB" sz="2400">
                <a:solidFill>
                  <a:srgbClr val="00B050"/>
                </a:solidFill>
              </a:rPr>
              <a:t>ANB=3.5</a:t>
            </a:r>
          </a:p>
        </p:txBody>
      </p:sp>
      <p:sp>
        <p:nvSpPr>
          <p:cNvPr id="19468" name="TextBox 12"/>
          <p:cNvSpPr txBox="1">
            <a:spLocks noChangeArrowheads="1"/>
          </p:cNvSpPr>
          <p:nvPr/>
        </p:nvSpPr>
        <p:spPr bwMode="auto">
          <a:xfrm>
            <a:off x="2700338" y="3357563"/>
            <a:ext cx="1655762" cy="460375"/>
          </a:xfrm>
          <a:prstGeom prst="rect">
            <a:avLst/>
          </a:prstGeom>
          <a:noFill/>
          <a:ln w="9525">
            <a:noFill/>
            <a:miter lim="800000"/>
            <a:headEnd/>
            <a:tailEnd/>
          </a:ln>
        </p:spPr>
        <p:txBody>
          <a:bodyPr>
            <a:spAutoFit/>
          </a:bodyPr>
          <a:lstStyle/>
          <a:p>
            <a:r>
              <a:rPr lang="en-GB" sz="2400">
                <a:solidFill>
                  <a:srgbClr val="FF0000"/>
                </a:solidFill>
              </a:rPr>
              <a:t>ANB= - 4</a:t>
            </a:r>
          </a:p>
        </p:txBody>
      </p:sp>
      <p:sp>
        <p:nvSpPr>
          <p:cNvPr id="19469" name="TextBox 13"/>
          <p:cNvSpPr txBox="1">
            <a:spLocks noChangeArrowheads="1"/>
          </p:cNvSpPr>
          <p:nvPr/>
        </p:nvSpPr>
        <p:spPr bwMode="auto">
          <a:xfrm>
            <a:off x="7019925" y="188913"/>
            <a:ext cx="1800225" cy="461962"/>
          </a:xfrm>
          <a:prstGeom prst="rect">
            <a:avLst/>
          </a:prstGeom>
          <a:noFill/>
          <a:ln w="9525">
            <a:noFill/>
            <a:miter lim="800000"/>
            <a:headEnd/>
            <a:tailEnd/>
          </a:ln>
        </p:spPr>
        <p:txBody>
          <a:bodyPr>
            <a:spAutoFit/>
          </a:bodyPr>
          <a:lstStyle/>
          <a:p>
            <a:r>
              <a:rPr lang="en-GB" sz="2400">
                <a:solidFill>
                  <a:srgbClr val="00B050"/>
                </a:solidFill>
              </a:rPr>
              <a:t>ANB = 6</a:t>
            </a:r>
          </a:p>
        </p:txBody>
      </p:sp>
      <p:sp>
        <p:nvSpPr>
          <p:cNvPr id="19470" name="TextBox 14"/>
          <p:cNvSpPr txBox="1">
            <a:spLocks noChangeArrowheads="1"/>
          </p:cNvSpPr>
          <p:nvPr/>
        </p:nvSpPr>
        <p:spPr bwMode="auto">
          <a:xfrm>
            <a:off x="2627313" y="260350"/>
            <a:ext cx="1657350" cy="461963"/>
          </a:xfrm>
          <a:prstGeom prst="rect">
            <a:avLst/>
          </a:prstGeom>
          <a:noFill/>
          <a:ln w="9525">
            <a:noFill/>
            <a:miter lim="800000"/>
            <a:headEnd/>
            <a:tailEnd/>
          </a:ln>
        </p:spPr>
        <p:txBody>
          <a:bodyPr>
            <a:spAutoFit/>
          </a:bodyPr>
          <a:lstStyle/>
          <a:p>
            <a:r>
              <a:rPr lang="en-GB" sz="2400">
                <a:solidFill>
                  <a:srgbClr val="00B050"/>
                </a:solidFill>
              </a:rPr>
              <a:t>ANB = 4.5</a:t>
            </a:r>
          </a:p>
        </p:txBody>
      </p:sp>
      <p:sp>
        <p:nvSpPr>
          <p:cNvPr id="19471" name="TextBox 15"/>
          <p:cNvSpPr txBox="1">
            <a:spLocks noChangeArrowheads="1"/>
          </p:cNvSpPr>
          <p:nvPr/>
        </p:nvSpPr>
        <p:spPr bwMode="auto">
          <a:xfrm>
            <a:off x="7019925" y="3357563"/>
            <a:ext cx="2016125" cy="460375"/>
          </a:xfrm>
          <a:prstGeom prst="rect">
            <a:avLst/>
          </a:prstGeom>
          <a:noFill/>
          <a:ln w="9525">
            <a:noFill/>
            <a:miter lim="800000"/>
            <a:headEnd/>
            <a:tailEnd/>
          </a:ln>
        </p:spPr>
        <p:txBody>
          <a:bodyPr>
            <a:spAutoFit/>
          </a:bodyPr>
          <a:lstStyle/>
          <a:p>
            <a:r>
              <a:rPr lang="en-GB" sz="2400">
                <a:solidFill>
                  <a:srgbClr val="00B050"/>
                </a:solidFill>
              </a:rPr>
              <a:t>ANB =5.5</a:t>
            </a:r>
          </a:p>
        </p:txBody>
      </p:sp>
      <p:sp>
        <p:nvSpPr>
          <p:cNvPr id="19472" name="TextBox 16"/>
          <p:cNvSpPr txBox="1">
            <a:spLocks noChangeArrowheads="1"/>
          </p:cNvSpPr>
          <p:nvPr/>
        </p:nvSpPr>
        <p:spPr bwMode="auto">
          <a:xfrm>
            <a:off x="395288" y="3429000"/>
            <a:ext cx="1728787" cy="461963"/>
          </a:xfrm>
          <a:prstGeom prst="rect">
            <a:avLst/>
          </a:prstGeom>
          <a:noFill/>
          <a:ln w="9525">
            <a:noFill/>
            <a:miter lim="800000"/>
            <a:headEnd/>
            <a:tailEnd/>
          </a:ln>
        </p:spPr>
        <p:txBody>
          <a:bodyPr>
            <a:spAutoFit/>
          </a:bodyPr>
          <a:lstStyle/>
          <a:p>
            <a:r>
              <a:rPr lang="en-GB" sz="2400">
                <a:solidFill>
                  <a:srgbClr val="00B050"/>
                </a:solidFill>
              </a:rPr>
              <a:t>ANB=0</a:t>
            </a:r>
          </a:p>
        </p:txBody>
      </p:sp>
      <p:sp>
        <p:nvSpPr>
          <p:cNvPr id="24" name="Oval 23"/>
          <p:cNvSpPr/>
          <p:nvPr/>
        </p:nvSpPr>
        <p:spPr>
          <a:xfrm>
            <a:off x="2606080" y="2543200"/>
            <a:ext cx="342703" cy="1383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1586287" y="1628800"/>
            <a:ext cx="644617" cy="130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28" name="Rectangle 27"/>
          <p:cNvSpPr/>
          <p:nvPr/>
        </p:nvSpPr>
        <p:spPr>
          <a:xfrm>
            <a:off x="5787369" y="1489229"/>
            <a:ext cx="644617" cy="130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29" name="Rectangle 28"/>
          <p:cNvSpPr/>
          <p:nvPr/>
        </p:nvSpPr>
        <p:spPr>
          <a:xfrm>
            <a:off x="8173573" y="1554391"/>
            <a:ext cx="644617" cy="130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30" name="Rectangle 29"/>
          <p:cNvSpPr/>
          <p:nvPr/>
        </p:nvSpPr>
        <p:spPr>
          <a:xfrm>
            <a:off x="1540409" y="4716338"/>
            <a:ext cx="644617" cy="130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31" name="Rectangle 30"/>
          <p:cNvSpPr/>
          <p:nvPr/>
        </p:nvSpPr>
        <p:spPr>
          <a:xfrm>
            <a:off x="3788446" y="4746270"/>
            <a:ext cx="644617" cy="130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32" name="Rectangle 31"/>
          <p:cNvSpPr/>
          <p:nvPr/>
        </p:nvSpPr>
        <p:spPr>
          <a:xfrm>
            <a:off x="5950064" y="4740431"/>
            <a:ext cx="644617" cy="130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33" name="Rectangle 32"/>
          <p:cNvSpPr/>
          <p:nvPr/>
        </p:nvSpPr>
        <p:spPr>
          <a:xfrm>
            <a:off x="2500687" y="2543200"/>
            <a:ext cx="644617" cy="130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34" name="Rectangle 33"/>
          <p:cNvSpPr/>
          <p:nvPr/>
        </p:nvSpPr>
        <p:spPr>
          <a:xfrm>
            <a:off x="8319996" y="4740431"/>
            <a:ext cx="644617" cy="130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35" name="Rectangle 34"/>
          <p:cNvSpPr/>
          <p:nvPr/>
        </p:nvSpPr>
        <p:spPr>
          <a:xfrm>
            <a:off x="3493341" y="1556152"/>
            <a:ext cx="644617" cy="130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5" descr="13.11.15.08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3716338"/>
            <a:ext cx="4084637" cy="2713037"/>
          </a:xfrm>
          <a:prstGeom prst="rect">
            <a:avLst/>
          </a:prstGeom>
          <a:noFill/>
          <a:ln w="9525">
            <a:noFill/>
            <a:miter lim="800000"/>
            <a:headEnd/>
            <a:tailEnd/>
          </a:ln>
        </p:spPr>
      </p:pic>
      <p:pic>
        <p:nvPicPr>
          <p:cNvPr id="79876" name="Picture 7" descr="13.11.15.08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3716338"/>
            <a:ext cx="4084637" cy="2713037"/>
          </a:xfrm>
          <a:prstGeom prst="rect">
            <a:avLst/>
          </a:prstGeom>
          <a:noFill/>
          <a:ln w="9525">
            <a:noFill/>
            <a:miter lim="800000"/>
            <a:headEnd/>
            <a:tailEnd/>
          </a:ln>
        </p:spPr>
      </p:pic>
      <p:pic>
        <p:nvPicPr>
          <p:cNvPr id="79877" name="Picture 9" descr="13.11.15.08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68538" y="598488"/>
            <a:ext cx="4443412" cy="2951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5" descr="13.12.12.22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9725" y="3429000"/>
            <a:ext cx="4213225" cy="2592388"/>
          </a:xfrm>
          <a:prstGeom prst="rect">
            <a:avLst/>
          </a:prstGeom>
          <a:noFill/>
          <a:ln w="9525">
            <a:noFill/>
            <a:miter lim="800000"/>
            <a:headEnd/>
            <a:tailEnd/>
          </a:ln>
        </p:spPr>
      </p:pic>
      <p:pic>
        <p:nvPicPr>
          <p:cNvPr id="80900" name="Picture 7" descr="13.12.12.22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3429000"/>
            <a:ext cx="3965575" cy="2592388"/>
          </a:xfrm>
          <a:prstGeom prst="rect">
            <a:avLst/>
          </a:prstGeom>
          <a:noFill/>
          <a:ln w="9525">
            <a:noFill/>
            <a:miter lim="800000"/>
            <a:headEnd/>
            <a:tailEnd/>
          </a:ln>
        </p:spPr>
      </p:pic>
      <p:pic>
        <p:nvPicPr>
          <p:cNvPr id="80901" name="Picture 9" descr="13.12.12.22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8175" y="620713"/>
            <a:ext cx="5194300" cy="2713037"/>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5" descr="13.11.15.08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9650" y="692150"/>
            <a:ext cx="3730625" cy="5616575"/>
          </a:xfrm>
          <a:prstGeom prst="rect">
            <a:avLst/>
          </a:prstGeom>
          <a:noFill/>
          <a:ln w="9525">
            <a:noFill/>
            <a:miter lim="800000"/>
            <a:headEnd/>
            <a:tailEnd/>
          </a:ln>
        </p:spPr>
      </p:pic>
      <p:pic>
        <p:nvPicPr>
          <p:cNvPr id="81924" name="Picture 7" descr="13.11.15.08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59338" y="708025"/>
            <a:ext cx="3673475" cy="5527675"/>
          </a:xfrm>
          <a:prstGeom prst="rect">
            <a:avLst/>
          </a:prstGeom>
          <a:noFill/>
          <a:ln w="9525">
            <a:noFill/>
            <a:miter lim="800000"/>
            <a:headEnd/>
            <a:tailEnd/>
          </a:ln>
        </p:spPr>
      </p:pic>
      <p:sp>
        <p:nvSpPr>
          <p:cNvPr id="12" name="Rectangle 11"/>
          <p:cNvSpPr/>
          <p:nvPr/>
        </p:nvSpPr>
        <p:spPr>
          <a:xfrm>
            <a:off x="1728793" y="3255838"/>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3" name="Rectangle 12"/>
          <p:cNvSpPr/>
          <p:nvPr/>
        </p:nvSpPr>
        <p:spPr>
          <a:xfrm>
            <a:off x="6732240" y="3356992"/>
            <a:ext cx="1296144"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9" descr="10.05.21.04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1825" y="620713"/>
            <a:ext cx="3952875" cy="5545137"/>
          </a:xfrm>
          <a:prstGeom prst="rect">
            <a:avLst/>
          </a:prstGeom>
          <a:noFill/>
          <a:ln w="9525">
            <a:noFill/>
            <a:miter lim="800000"/>
            <a:headEnd/>
            <a:tailEnd/>
          </a:ln>
        </p:spPr>
      </p:pic>
      <p:pic>
        <p:nvPicPr>
          <p:cNvPr id="82946" name="Picture 5" descr="13.11.15.08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59338" y="549275"/>
            <a:ext cx="3727450" cy="5545138"/>
          </a:xfrm>
          <a:prstGeom prst="rect">
            <a:avLst/>
          </a:prstGeom>
          <a:noFill/>
          <a:ln w="9525">
            <a:noFill/>
            <a:miter lim="800000"/>
            <a:headEnd/>
            <a:tailEnd/>
          </a:ln>
        </p:spPr>
      </p:pic>
      <p:sp>
        <p:nvSpPr>
          <p:cNvPr id="6" name="Rectangle 5"/>
          <p:cNvSpPr/>
          <p:nvPr/>
        </p:nvSpPr>
        <p:spPr>
          <a:xfrm>
            <a:off x="3131840" y="2924944"/>
            <a:ext cx="1368152"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7" name="Rectangle 6"/>
          <p:cNvSpPr/>
          <p:nvPr/>
        </p:nvSpPr>
        <p:spPr>
          <a:xfrm>
            <a:off x="7020272" y="2706398"/>
            <a:ext cx="1440160" cy="4345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ctrTitle"/>
          </p:nvPr>
        </p:nvSpPr>
        <p:spPr/>
        <p:txBody>
          <a:bodyPr/>
          <a:lstStyle/>
          <a:p>
            <a:pPr eaLnBrk="1" hangingPunct="1"/>
            <a:r>
              <a:rPr lang="en-GB" sz="5400" b="1" smtClean="0"/>
              <a:t>Why is this important?</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6021288"/>
          </a:xfrm>
        </p:spPr>
        <p:txBody>
          <a:bodyPr/>
          <a:lstStyle/>
          <a:p>
            <a:r>
              <a:rPr lang="en-GB" dirty="0" smtClean="0"/>
              <a:t> (MYO) Functional appliance only work when the muscles are working.  If the patient sleeps with the mouth open the appliance is not working.</a:t>
            </a:r>
          </a:p>
          <a:p>
            <a:r>
              <a:rPr lang="en-GB" dirty="0" smtClean="0"/>
              <a:t>In speech the mandible will not be postured forwards</a:t>
            </a:r>
          </a:p>
          <a:p>
            <a:r>
              <a:rPr lang="en-GB" dirty="0" smtClean="0"/>
              <a:t>Many patients remove twin-blocks for eating</a:t>
            </a:r>
          </a:p>
          <a:p>
            <a:r>
              <a:rPr lang="en-GB" dirty="0" smtClean="0"/>
              <a:t>Most patients remove the appliance for sports</a:t>
            </a:r>
          </a:p>
          <a:p>
            <a:pPr>
              <a:buNone/>
            </a:pPr>
            <a:r>
              <a:rPr lang="en-GB" dirty="0" smtClean="0"/>
              <a:t>So you have an appliance that doesn’t work when the patient is sleeping ,talking, eating and playing!</a:t>
            </a:r>
            <a:endParaRPr lang="en-GB"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78298"/>
          </a:xfrm>
        </p:spPr>
        <p:txBody>
          <a:bodyPr/>
          <a:lstStyle/>
          <a:p>
            <a:r>
              <a:rPr lang="en-GB" dirty="0" smtClean="0"/>
              <a:t>The button and bead can be worn all the time except cleaning the teeth</a:t>
            </a:r>
            <a:endParaRPr lang="en-GB"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p:cNvSpPr>
          <p:nvPr>
            <p:ph type="title"/>
          </p:nvPr>
        </p:nvSpPr>
        <p:spPr/>
        <p:txBody>
          <a:bodyPr/>
          <a:lstStyle/>
          <a:p>
            <a:r>
              <a:rPr lang="en-GB" dirty="0" smtClean="0"/>
              <a:t>Even for sport</a:t>
            </a:r>
            <a:endParaRPr lang="en-GB" dirty="0"/>
          </a:p>
        </p:txBody>
      </p:sp>
      <p:pic>
        <p:nvPicPr>
          <p:cNvPr id="84995" name="Picture 5" descr="14.01.10.25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1550" y="2205038"/>
            <a:ext cx="6264275" cy="381000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95233" name="Title 1"/>
          <p:cNvSpPr>
            <a:spLocks noGrp="1"/>
          </p:cNvSpPr>
          <p:nvPr>
            <p:ph type="ctrTitle"/>
          </p:nvPr>
        </p:nvSpPr>
        <p:spPr/>
        <p:txBody>
          <a:bodyPr/>
          <a:lstStyle/>
          <a:p>
            <a:pPr eaLnBrk="1" hangingPunct="1"/>
            <a:r>
              <a:rPr lang="en-GB" smtClean="0"/>
              <a:t>CASE WITH CEMENT ON 7S</a:t>
            </a:r>
          </a:p>
        </p:txBody>
      </p:sp>
      <p:sp>
        <p:nvSpPr>
          <p:cNvPr id="3" name="Subtitle 2"/>
          <p:cNvSpPr>
            <a:spLocks noGrp="1"/>
          </p:cNvSpPr>
          <p:nvPr>
            <p:ph type="subTitle" idx="1"/>
          </p:nvPr>
        </p:nvSpPr>
        <p:spPr>
          <a:xfrm>
            <a:off x="107504" y="3886200"/>
            <a:ext cx="8856984" cy="1752600"/>
          </a:xfrm>
        </p:spPr>
        <p:txBody>
          <a:bodyPr rtlCol="0">
            <a:normAutofit/>
          </a:bodyPr>
          <a:lstStyle/>
          <a:p>
            <a:pPr eaLnBrk="1" fontAlgn="auto" hangingPunct="1">
              <a:spcAft>
                <a:spcPts val="0"/>
              </a:spcAft>
              <a:buFont typeface="Arial" pitchFamily="34" charset="0"/>
              <a:buNone/>
              <a:defRPr/>
            </a:pPr>
            <a:r>
              <a:rPr lang="en-GB" sz="2800" dirty="0" smtClean="0">
                <a:solidFill>
                  <a:schemeClr val="tx1"/>
                </a:solidFill>
              </a:rPr>
              <a:t>I have been presenting cases with bite opening provided by cement on 7s for 15 years. In this case only flat archwires were used. It is simple quick and easy.</a:t>
            </a:r>
            <a:endParaRPr lang="en-GB" sz="2800" dirty="0">
              <a:solidFill>
                <a:schemeClr val="tx1"/>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descr="DM_a_0057"/>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684213" y="1341438"/>
            <a:ext cx="3665537" cy="5111750"/>
          </a:xfrm>
        </p:spPr>
      </p:pic>
      <p:pic>
        <p:nvPicPr>
          <p:cNvPr id="96259" name="Picture 4" descr="DM_c_0058"/>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5076825" y="1268413"/>
            <a:ext cx="3240088" cy="5207000"/>
          </a:xfrm>
        </p:spPr>
      </p:pic>
      <p:sp>
        <p:nvSpPr>
          <p:cNvPr id="12" name="Rectangle 11"/>
          <p:cNvSpPr/>
          <p:nvPr/>
        </p:nvSpPr>
        <p:spPr>
          <a:xfrm>
            <a:off x="1483127" y="3439865"/>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3" name="Rectangle 12"/>
          <p:cNvSpPr/>
          <p:nvPr/>
        </p:nvSpPr>
        <p:spPr>
          <a:xfrm>
            <a:off x="6876256" y="3517161"/>
            <a:ext cx="1296144" cy="3547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 showed pictures of patients with missing teeth</a:t>
            </a:r>
            <a:endParaRPr lang="en-GB" dirty="0"/>
          </a:p>
        </p:txBody>
      </p:sp>
      <p:sp>
        <p:nvSpPr>
          <p:cNvPr id="3" name="Content Placeholder 2"/>
          <p:cNvSpPr>
            <a:spLocks noGrp="1"/>
          </p:cNvSpPr>
          <p:nvPr>
            <p:ph idx="1"/>
          </p:nvPr>
        </p:nvSpPr>
        <p:spPr/>
        <p:txBody>
          <a:bodyPr/>
          <a:lstStyle/>
          <a:p>
            <a:r>
              <a:rPr lang="en-GB" dirty="0" smtClean="0"/>
              <a:t>But can you tell which teeth are missing</a:t>
            </a:r>
            <a:endParaRPr lang="en-GB"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descr="DM_m_0060"/>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2317750" y="115888"/>
            <a:ext cx="4632325" cy="2808287"/>
          </a:xfrm>
        </p:spPr>
      </p:pic>
      <p:pic>
        <p:nvPicPr>
          <p:cNvPr id="97283" name="Picture 4" descr="DM_k_0062"/>
          <p:cNvPicPr>
            <a:picLocks noGrp="1" noChangeAspect="1" noChangeArrowheads="1"/>
          </p:cNvPicPr>
          <p:nvPr>
            <p:ph sz="quarter" idx="2"/>
          </p:nvPr>
        </p:nvPicPr>
        <p:blipFill>
          <a:blip r:embed="rId3" cstate="email">
            <a:extLst>
              <a:ext uri="{28A0092B-C50C-407E-A947-70E740481C1C}">
                <a14:useLocalDpi xmlns:a14="http://schemas.microsoft.com/office/drawing/2010/main"/>
              </a:ext>
            </a:extLst>
          </a:blip>
          <a:srcRect/>
          <a:stretch>
            <a:fillRect/>
          </a:stretch>
        </p:blipFill>
        <p:spPr>
          <a:xfrm>
            <a:off x="0" y="2997200"/>
            <a:ext cx="4660900" cy="2735263"/>
          </a:xfrm>
        </p:spPr>
      </p:pic>
      <p:pic>
        <p:nvPicPr>
          <p:cNvPr id="97284" name="Picture 5" descr="DM_l_0065"/>
          <p:cNvPicPr>
            <a:picLocks noGrp="1" noChangeAspect="1" noChangeArrowheads="1"/>
          </p:cNvPicPr>
          <p:nvPr>
            <p:ph sz="quarter" idx="3"/>
          </p:nvPr>
        </p:nvPicPr>
        <p:blipFill>
          <a:blip r:embed="rId4" cstate="email">
            <a:extLst>
              <a:ext uri="{28A0092B-C50C-407E-A947-70E740481C1C}">
                <a14:useLocalDpi xmlns:a14="http://schemas.microsoft.com/office/drawing/2010/main"/>
              </a:ext>
            </a:extLst>
          </a:blip>
          <a:srcRect/>
          <a:stretch>
            <a:fillRect/>
          </a:stretch>
        </p:blipFill>
        <p:spPr>
          <a:xfrm>
            <a:off x="4716463" y="2997200"/>
            <a:ext cx="4297362" cy="2736850"/>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457200" y="274638"/>
            <a:ext cx="8229600" cy="706437"/>
          </a:xfrm>
        </p:spPr>
        <p:txBody>
          <a:bodyPr/>
          <a:lstStyle/>
          <a:p>
            <a:pPr eaLnBrk="1" hangingPunct="1"/>
            <a:r>
              <a:rPr lang="en-US" sz="3200" smtClean="0"/>
              <a:t>Flat archwires,cement on 7s and class II elastics</a:t>
            </a:r>
          </a:p>
        </p:txBody>
      </p:sp>
      <p:pic>
        <p:nvPicPr>
          <p:cNvPr id="98307" name="Picture 5" descr="09.09.03.10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5788" y="4005263"/>
            <a:ext cx="3930650" cy="2519362"/>
          </a:xfrm>
          <a:prstGeom prst="rect">
            <a:avLst/>
          </a:prstGeom>
          <a:noFill/>
          <a:ln w="9525">
            <a:noFill/>
            <a:miter lim="800000"/>
            <a:headEnd/>
            <a:tailEnd/>
          </a:ln>
        </p:spPr>
      </p:pic>
      <p:pic>
        <p:nvPicPr>
          <p:cNvPr id="98308" name="Picture 7" descr="09.09.03.10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4005263"/>
            <a:ext cx="3779838" cy="2519362"/>
          </a:xfrm>
          <a:prstGeom prst="rect">
            <a:avLst/>
          </a:prstGeom>
          <a:noFill/>
          <a:ln w="9525">
            <a:noFill/>
            <a:miter lim="800000"/>
            <a:headEnd/>
            <a:tailEnd/>
          </a:ln>
        </p:spPr>
      </p:pic>
      <p:pic>
        <p:nvPicPr>
          <p:cNvPr id="98309" name="Picture 9" descr="09.09.03.10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35188" y="1196975"/>
            <a:ext cx="4673600" cy="273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a:xfrm>
            <a:off x="457200" y="274638"/>
            <a:ext cx="8229600" cy="850900"/>
          </a:xfrm>
        </p:spPr>
        <p:txBody>
          <a:bodyPr/>
          <a:lstStyle/>
          <a:p>
            <a:pPr eaLnBrk="1" hangingPunct="1"/>
            <a:r>
              <a:rPr lang="en-US" sz="3200" smtClean="0"/>
              <a:t>Remove the cement when the 6s contact</a:t>
            </a:r>
          </a:p>
        </p:txBody>
      </p:sp>
      <p:pic>
        <p:nvPicPr>
          <p:cNvPr id="99331" name="Picture 5" descr="10.01.21.22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1463" y="3933825"/>
            <a:ext cx="4192587" cy="2447925"/>
          </a:xfrm>
          <a:prstGeom prst="rect">
            <a:avLst/>
          </a:prstGeom>
          <a:noFill/>
          <a:ln w="9525">
            <a:noFill/>
            <a:miter lim="800000"/>
            <a:headEnd/>
            <a:tailEnd/>
          </a:ln>
        </p:spPr>
      </p:pic>
      <p:pic>
        <p:nvPicPr>
          <p:cNvPr id="99332" name="Picture 7" descr="10.01.21.22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3933825"/>
            <a:ext cx="3854450" cy="2447925"/>
          </a:xfrm>
          <a:prstGeom prst="rect">
            <a:avLst/>
          </a:prstGeom>
          <a:noFill/>
          <a:ln w="9525">
            <a:noFill/>
            <a:miter lim="800000"/>
            <a:headEnd/>
            <a:tailEnd/>
          </a:ln>
        </p:spPr>
      </p:pic>
      <p:pic>
        <p:nvPicPr>
          <p:cNvPr id="99333" name="Picture 9" descr="10.01.21.22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5513" y="1268413"/>
            <a:ext cx="4611687" cy="2520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5" descr="11.03.10.01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30413" y="981075"/>
            <a:ext cx="4660900" cy="2519363"/>
          </a:xfrm>
          <a:prstGeom prst="rect">
            <a:avLst/>
          </a:prstGeom>
          <a:noFill/>
          <a:ln w="9525">
            <a:noFill/>
            <a:miter lim="800000"/>
            <a:headEnd/>
            <a:tailEnd/>
          </a:ln>
        </p:spPr>
      </p:pic>
      <p:pic>
        <p:nvPicPr>
          <p:cNvPr id="100356" name="Picture 7" descr="11.03.10.01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850" y="3644900"/>
            <a:ext cx="4084638" cy="2425700"/>
          </a:xfrm>
          <a:prstGeom prst="rect">
            <a:avLst/>
          </a:prstGeom>
          <a:noFill/>
          <a:ln w="9525">
            <a:noFill/>
            <a:miter lim="800000"/>
            <a:headEnd/>
            <a:tailEnd/>
          </a:ln>
        </p:spPr>
      </p:pic>
      <p:pic>
        <p:nvPicPr>
          <p:cNvPr id="100357" name="Picture 9" descr="11.03.10.01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00563" y="3644900"/>
            <a:ext cx="4032250" cy="2422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Grp="1" noChangeArrowheads="1"/>
          </p:cNvSpPr>
          <p:nvPr>
            <p:ph type="body" idx="1"/>
          </p:nvPr>
        </p:nvSpPr>
        <p:spPr/>
        <p:txBody>
          <a:bodyPr/>
          <a:lstStyle/>
          <a:p>
            <a:pPr eaLnBrk="1" hangingPunct="1"/>
            <a:endParaRPr lang="en-GB" smtClean="0"/>
          </a:p>
        </p:txBody>
      </p:sp>
      <p:pic>
        <p:nvPicPr>
          <p:cNvPr id="101379" name="Picture 5" descr="11.03.10.01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5425" y="692150"/>
            <a:ext cx="4129088" cy="5545138"/>
          </a:xfrm>
          <a:prstGeom prst="rect">
            <a:avLst/>
          </a:prstGeom>
          <a:noFill/>
          <a:ln w="9525">
            <a:noFill/>
            <a:miter lim="800000"/>
            <a:headEnd/>
            <a:tailEnd/>
          </a:ln>
        </p:spPr>
      </p:pic>
      <p:pic>
        <p:nvPicPr>
          <p:cNvPr id="101380" name="Picture 7" descr="11.03.10.01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27538" y="692150"/>
            <a:ext cx="4105275" cy="5572125"/>
          </a:xfrm>
          <a:prstGeom prst="rect">
            <a:avLst/>
          </a:prstGeom>
          <a:noFill/>
          <a:ln w="9525">
            <a:noFill/>
            <a:miter lim="800000"/>
            <a:headEnd/>
            <a:tailEnd/>
          </a:ln>
        </p:spPr>
      </p:pic>
      <p:sp>
        <p:nvSpPr>
          <p:cNvPr id="12" name="Rectangle 11"/>
          <p:cNvSpPr/>
          <p:nvPr/>
        </p:nvSpPr>
        <p:spPr>
          <a:xfrm>
            <a:off x="1475656" y="2852936"/>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3" name="Rectangle 12"/>
          <p:cNvSpPr/>
          <p:nvPr/>
        </p:nvSpPr>
        <p:spPr>
          <a:xfrm>
            <a:off x="6588223" y="2924944"/>
            <a:ext cx="1372031"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body" idx="1"/>
          </p:nvPr>
        </p:nvSpPr>
        <p:spPr/>
        <p:txBody>
          <a:bodyPr/>
          <a:lstStyle/>
          <a:p>
            <a:pPr eaLnBrk="1" hangingPunct="1"/>
            <a:endParaRPr lang="en-GB" smtClean="0"/>
          </a:p>
        </p:txBody>
      </p:sp>
      <p:pic>
        <p:nvPicPr>
          <p:cNvPr id="102403" name="Picture 7" descr="11.03.10.01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9063" y="981075"/>
            <a:ext cx="3732212" cy="5184775"/>
          </a:xfrm>
          <a:prstGeom prst="rect">
            <a:avLst/>
          </a:prstGeom>
          <a:noFill/>
          <a:ln w="9525">
            <a:noFill/>
            <a:miter lim="800000"/>
            <a:headEnd/>
            <a:tailEnd/>
          </a:ln>
        </p:spPr>
      </p:pic>
      <p:pic>
        <p:nvPicPr>
          <p:cNvPr id="102404" name="Picture 9" descr="11.03.10.01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24300" y="981075"/>
            <a:ext cx="3816350" cy="5207000"/>
          </a:xfrm>
          <a:prstGeom prst="rect">
            <a:avLst/>
          </a:prstGeom>
          <a:noFill/>
          <a:ln w="9525">
            <a:noFill/>
            <a:miter lim="800000"/>
            <a:headEnd/>
            <a:tailEnd/>
          </a:ln>
        </p:spPr>
      </p:pic>
      <p:sp>
        <p:nvSpPr>
          <p:cNvPr id="14" name="Rectangle 13"/>
          <p:cNvSpPr/>
          <p:nvPr/>
        </p:nvSpPr>
        <p:spPr>
          <a:xfrm>
            <a:off x="1080170" y="2979367"/>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5" name="Rectangle 14"/>
          <p:cNvSpPr/>
          <p:nvPr/>
        </p:nvSpPr>
        <p:spPr>
          <a:xfrm>
            <a:off x="5292080" y="2780928"/>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l="16316" r="13510"/>
          <a:stretch>
            <a:fillRect/>
          </a:stretch>
        </p:blipFill>
        <p:spPr bwMode="auto">
          <a:xfrm>
            <a:off x="1979613" y="595313"/>
            <a:ext cx="5400675" cy="5667375"/>
          </a:xfrm>
          <a:prstGeom prst="rect">
            <a:avLst/>
          </a:prstGeom>
          <a:noFill/>
          <a:ln w="9525">
            <a:noFill/>
            <a:miter lim="800000"/>
            <a:headEnd/>
            <a:tailEnd/>
          </a:ln>
        </p:spPr>
      </p:pic>
      <p:sp>
        <p:nvSpPr>
          <p:cNvPr id="3" name="Rectangle 2"/>
          <p:cNvSpPr/>
          <p:nvPr/>
        </p:nvSpPr>
        <p:spPr>
          <a:xfrm>
            <a:off x="6613075" y="595313"/>
            <a:ext cx="791444" cy="3046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Content Placeholder 4" descr="DM_c_0058"/>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539750" y="0"/>
            <a:ext cx="2316163" cy="3338513"/>
          </a:xfrm>
        </p:spPr>
      </p:pic>
      <p:pic>
        <p:nvPicPr>
          <p:cNvPr id="104451" name="Picture 7" descr="11.03.10.01 :: OT :: SC Study Series 1"/>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539750" y="3357563"/>
            <a:ext cx="2352675" cy="3284537"/>
          </a:xfrm>
        </p:spPr>
      </p:pic>
      <p:pic>
        <p:nvPicPr>
          <p:cNvPr id="104452"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l="16316" r="13510"/>
          <a:stretch>
            <a:fillRect/>
          </a:stretch>
        </p:blipFill>
        <p:spPr bwMode="auto">
          <a:xfrm>
            <a:off x="2916238" y="0"/>
            <a:ext cx="6011862" cy="6308725"/>
          </a:xfrm>
          <a:prstGeom prst="rect">
            <a:avLst/>
          </a:prstGeom>
          <a:noFill/>
          <a:ln w="9525">
            <a:noFill/>
            <a:miter lim="800000"/>
            <a:headEnd/>
            <a:tailEnd/>
          </a:ln>
        </p:spPr>
      </p:pic>
      <p:sp>
        <p:nvSpPr>
          <p:cNvPr id="10" name="Rectangle 9"/>
          <p:cNvSpPr/>
          <p:nvPr/>
        </p:nvSpPr>
        <p:spPr>
          <a:xfrm>
            <a:off x="8133744" y="12370"/>
            <a:ext cx="791444" cy="3046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823910" y="4807512"/>
            <a:ext cx="1015394" cy="3846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3" name="Rectangle 12"/>
          <p:cNvSpPr/>
          <p:nvPr/>
        </p:nvSpPr>
        <p:spPr>
          <a:xfrm>
            <a:off x="1787031" y="1476937"/>
            <a:ext cx="1015394" cy="3846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p:txBody>
          <a:bodyPr/>
          <a:lstStyle/>
          <a:p>
            <a:r>
              <a:rPr lang="en-GB" sz="2000" dirty="0" smtClean="0"/>
              <a:t>Don’t forget Fixed Bite planes are the way to open the bite where  there are only a few contacting posterior teeth</a:t>
            </a:r>
          </a:p>
        </p:txBody>
      </p:sp>
      <p:pic>
        <p:nvPicPr>
          <p:cNvPr id="105475" name="Picture 4" descr="13.04.02.03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0113" y="1628775"/>
            <a:ext cx="7027862" cy="458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ctrTitle"/>
          </p:nvPr>
        </p:nvSpPr>
        <p:spPr>
          <a:xfrm>
            <a:off x="685800" y="548681"/>
            <a:ext cx="7772400" cy="1296143"/>
          </a:xfrm>
        </p:spPr>
        <p:txBody>
          <a:bodyPr/>
          <a:lstStyle/>
          <a:p>
            <a:pPr eaLnBrk="1" hangingPunct="1"/>
            <a:r>
              <a:rPr lang="en-GB" dirty="0" smtClean="0"/>
              <a:t>UPPER Begg lower straight-wire</a:t>
            </a:r>
          </a:p>
        </p:txBody>
      </p:sp>
      <p:sp>
        <p:nvSpPr>
          <p:cNvPr id="3" name="Subtitle 2"/>
          <p:cNvSpPr>
            <a:spLocks noGrp="1"/>
          </p:cNvSpPr>
          <p:nvPr>
            <p:ph type="subTitle" idx="1"/>
          </p:nvPr>
        </p:nvSpPr>
        <p:spPr>
          <a:xfrm>
            <a:off x="467544" y="2132856"/>
            <a:ext cx="8208912" cy="3505944"/>
          </a:xfrm>
        </p:spPr>
        <p:txBody>
          <a:bodyPr rtlCol="0">
            <a:normAutofit/>
          </a:bodyPr>
          <a:lstStyle/>
          <a:p>
            <a:pPr eaLnBrk="1" fontAlgn="auto" hangingPunct="1">
              <a:spcAft>
                <a:spcPts val="0"/>
              </a:spcAft>
              <a:buFont typeface="Arial" pitchFamily="34" charset="0"/>
              <a:buNone/>
              <a:defRPr/>
            </a:pPr>
            <a:r>
              <a:rPr lang="en-GB" dirty="0" smtClean="0">
                <a:solidFill>
                  <a:schemeClr val="tx1"/>
                </a:solidFill>
              </a:rPr>
              <a:t>This variation of the Begg technique is my own but the first case was treated by my colleague Peter Dale</a:t>
            </a:r>
            <a:endParaRPr lang="en-GB" dirty="0">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GB" smtClean="0"/>
              <a:t>You can’t tell which teeth are present</a:t>
            </a:r>
          </a:p>
        </p:txBody>
      </p:sp>
      <p:pic>
        <p:nvPicPr>
          <p:cNvPr id="20482" name="Picture 2"/>
          <p:cNvPicPr>
            <a:picLocks noGrp="1" noChangeAspect="1" noChangeArrowheads="1"/>
          </p:cNvPicPr>
          <p:nvPr>
            <p:ph idx="1"/>
          </p:nvPr>
        </p:nvPicPr>
        <p:blipFill>
          <a:blip r:embed="rId2" cstate="print"/>
          <a:srcRect/>
          <a:stretch>
            <a:fillRect/>
          </a:stretch>
        </p:blipFill>
        <p:spPr>
          <a:xfrm>
            <a:off x="819150" y="1874838"/>
            <a:ext cx="7304088" cy="4291012"/>
          </a:xfr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type="body" idx="1"/>
          </p:nvPr>
        </p:nvSpPr>
        <p:spPr/>
        <p:txBody>
          <a:bodyPr/>
          <a:lstStyle/>
          <a:p>
            <a:pPr eaLnBrk="1" hangingPunct="1"/>
            <a:endParaRPr lang="en-GB" smtClean="0"/>
          </a:p>
        </p:txBody>
      </p:sp>
      <p:pic>
        <p:nvPicPr>
          <p:cNvPr id="107523" name="Picture 5" descr="11.02.25.05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5925" y="1196975"/>
            <a:ext cx="4011613" cy="5399088"/>
          </a:xfrm>
          <a:prstGeom prst="rect">
            <a:avLst/>
          </a:prstGeom>
          <a:noFill/>
          <a:ln w="9525">
            <a:noFill/>
            <a:miter lim="800000"/>
            <a:headEnd/>
            <a:tailEnd/>
          </a:ln>
        </p:spPr>
      </p:pic>
      <p:pic>
        <p:nvPicPr>
          <p:cNvPr id="107524" name="Picture 7" descr="11.02.25.05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1605" y="1196975"/>
            <a:ext cx="3654425" cy="5399088"/>
          </a:xfrm>
          <a:prstGeom prst="rect">
            <a:avLst/>
          </a:prstGeom>
          <a:noFill/>
          <a:ln w="9525">
            <a:noFill/>
            <a:miter lim="800000"/>
            <a:headEnd/>
            <a:tailEnd/>
          </a:ln>
        </p:spPr>
      </p:pic>
      <p:sp>
        <p:nvSpPr>
          <p:cNvPr id="13" name="Rectangle 12"/>
          <p:cNvSpPr/>
          <p:nvPr/>
        </p:nvSpPr>
        <p:spPr>
          <a:xfrm>
            <a:off x="1475656" y="3195391"/>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4" name="Rectangle 13"/>
          <p:cNvSpPr/>
          <p:nvPr/>
        </p:nvSpPr>
        <p:spPr>
          <a:xfrm>
            <a:off x="6948264" y="3195391"/>
            <a:ext cx="1413832" cy="3776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6"/>
          <p:cNvSpPr>
            <a:spLocks noGrp="1"/>
          </p:cNvSpPr>
          <p:nvPr>
            <p:ph sz="half" idx="2"/>
          </p:nvPr>
        </p:nvSpPr>
        <p:spPr/>
        <p:txBody>
          <a:bodyPr/>
          <a:lstStyle/>
          <a:p>
            <a:endParaRPr lang="en-GB" smtClean="0"/>
          </a:p>
        </p:txBody>
      </p:sp>
      <p:pic>
        <p:nvPicPr>
          <p:cNvPr id="108548" name="Picture 8" descr="11.02.25.05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2313" y="836613"/>
            <a:ext cx="3825875" cy="5761037"/>
          </a:xfrm>
          <a:prstGeom prst="rect">
            <a:avLst/>
          </a:prstGeom>
          <a:noFill/>
          <a:ln w="9525">
            <a:noFill/>
            <a:miter lim="800000"/>
            <a:headEnd/>
            <a:tailEnd/>
          </a:ln>
        </p:spPr>
      </p:pic>
      <p:pic>
        <p:nvPicPr>
          <p:cNvPr id="108549" name="Picture 10" descr="11.02.25.05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6463" y="836613"/>
            <a:ext cx="3959225" cy="5761037"/>
          </a:xfrm>
          <a:prstGeom prst="rect">
            <a:avLst/>
          </a:prstGeom>
          <a:noFill/>
          <a:ln w="9525">
            <a:noFill/>
            <a:miter lim="800000"/>
            <a:headEnd/>
            <a:tailEnd/>
          </a:ln>
        </p:spPr>
      </p:pic>
      <p:sp>
        <p:nvSpPr>
          <p:cNvPr id="15" name="Rectangle 14"/>
          <p:cNvSpPr/>
          <p:nvPr/>
        </p:nvSpPr>
        <p:spPr>
          <a:xfrm>
            <a:off x="1555130" y="3285083"/>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
        <p:nvSpPr>
          <p:cNvPr id="16" name="Rectangle 15"/>
          <p:cNvSpPr/>
          <p:nvPr/>
        </p:nvSpPr>
        <p:spPr>
          <a:xfrm>
            <a:off x="5724128" y="3172798"/>
            <a:ext cx="2160240"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a:endParaRPr lang="en-GB"/>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5" descr="11.02.25.05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7813" y="3644900"/>
            <a:ext cx="4273550" cy="2808288"/>
          </a:xfrm>
          <a:prstGeom prst="rect">
            <a:avLst/>
          </a:prstGeom>
          <a:noFill/>
          <a:ln w="9525">
            <a:noFill/>
            <a:miter lim="800000"/>
            <a:headEnd/>
            <a:tailEnd/>
          </a:ln>
        </p:spPr>
      </p:pic>
      <p:pic>
        <p:nvPicPr>
          <p:cNvPr id="109572" name="Picture 7" descr="11.02.25.05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3438" y="3644900"/>
            <a:ext cx="4321175" cy="2879725"/>
          </a:xfrm>
          <a:prstGeom prst="rect">
            <a:avLst/>
          </a:prstGeom>
          <a:noFill/>
          <a:ln w="9525">
            <a:noFill/>
            <a:miter lim="800000"/>
            <a:headEnd/>
            <a:tailEnd/>
          </a:ln>
        </p:spPr>
      </p:pic>
      <p:pic>
        <p:nvPicPr>
          <p:cNvPr id="109573" name="Picture 9" descr="11.02.25.05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5513" y="981075"/>
            <a:ext cx="4902200" cy="2592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5" descr="11.02.25.05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950" y="2000250"/>
            <a:ext cx="4433888" cy="3074988"/>
          </a:xfrm>
          <a:prstGeom prst="rect">
            <a:avLst/>
          </a:prstGeom>
          <a:noFill/>
          <a:ln w="9525">
            <a:noFill/>
            <a:miter lim="800000"/>
            <a:headEnd/>
            <a:tailEnd/>
          </a:ln>
        </p:spPr>
      </p:pic>
      <p:pic>
        <p:nvPicPr>
          <p:cNvPr id="110596" name="Picture 7" descr="11.02.25.05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1989138"/>
            <a:ext cx="4460875" cy="309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t="447" r="13510"/>
          <a:stretch>
            <a:fillRect/>
          </a:stretch>
        </p:blipFill>
        <p:spPr bwMode="auto">
          <a:xfrm>
            <a:off x="723900" y="620713"/>
            <a:ext cx="6656388" cy="5641975"/>
          </a:xfrm>
          <a:prstGeom prst="rect">
            <a:avLst/>
          </a:prstGeom>
          <a:noFill/>
          <a:ln w="9525">
            <a:noFill/>
            <a:miter lim="800000"/>
            <a:headEnd/>
            <a:tailEnd/>
          </a:ln>
        </p:spPr>
      </p:pic>
      <p:sp>
        <p:nvSpPr>
          <p:cNvPr id="111618" name="TextBox 2"/>
          <p:cNvSpPr txBox="1">
            <a:spLocks noChangeArrowheads="1"/>
          </p:cNvSpPr>
          <p:nvPr/>
        </p:nvSpPr>
        <p:spPr bwMode="auto">
          <a:xfrm>
            <a:off x="5435600" y="188913"/>
            <a:ext cx="792163" cy="368300"/>
          </a:xfrm>
          <a:prstGeom prst="rect">
            <a:avLst/>
          </a:prstGeom>
          <a:noFill/>
          <a:ln w="9525">
            <a:noFill/>
            <a:miter lim="800000"/>
            <a:headEnd/>
            <a:tailEnd/>
          </a:ln>
        </p:spPr>
        <p:txBody>
          <a:bodyPr>
            <a:spAutoFit/>
          </a:bodyPr>
          <a:lstStyle/>
          <a:p>
            <a:r>
              <a:rPr lang="en-GB">
                <a:latin typeface="Calibri" pitchFamily="34" charset="0"/>
              </a:rPr>
              <a:t>6⁰</a:t>
            </a:r>
          </a:p>
        </p:txBody>
      </p:sp>
      <p:sp>
        <p:nvSpPr>
          <p:cNvPr id="4" name="Rectangle 3"/>
          <p:cNvSpPr/>
          <p:nvPr/>
        </p:nvSpPr>
        <p:spPr>
          <a:xfrm>
            <a:off x="6596152" y="633356"/>
            <a:ext cx="791444" cy="3046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l="16997" t="43585" r="16997"/>
          <a:stretch>
            <a:fillRect/>
          </a:stretch>
        </p:blipFill>
        <p:spPr bwMode="auto">
          <a:xfrm>
            <a:off x="468313" y="2060575"/>
            <a:ext cx="8618537" cy="447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a:xfrm>
            <a:off x="457200" y="0"/>
            <a:ext cx="8229600" cy="1052513"/>
          </a:xfrm>
        </p:spPr>
        <p:txBody>
          <a:bodyPr/>
          <a:lstStyle/>
          <a:p>
            <a:pPr eaLnBrk="1" hangingPunct="1"/>
            <a:r>
              <a:rPr lang="en-GB" dirty="0" smtClean="0"/>
              <a:t>Phase A Alignment with 0.014 </a:t>
            </a:r>
            <a:r>
              <a:rPr lang="en-GB" dirty="0" err="1" smtClean="0"/>
              <a:t>niti</a:t>
            </a:r>
            <a:endParaRPr lang="en-GB" dirty="0" smtClean="0"/>
          </a:p>
        </p:txBody>
      </p:sp>
      <p:pic>
        <p:nvPicPr>
          <p:cNvPr id="113667" name="Picture 5" descr="11.08.23.14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4013" y="3933825"/>
            <a:ext cx="4052887" cy="2663825"/>
          </a:xfrm>
          <a:prstGeom prst="rect">
            <a:avLst/>
          </a:prstGeom>
          <a:noFill/>
          <a:ln w="9525">
            <a:noFill/>
            <a:miter lim="800000"/>
            <a:headEnd/>
            <a:tailEnd/>
          </a:ln>
        </p:spPr>
      </p:pic>
      <p:pic>
        <p:nvPicPr>
          <p:cNvPr id="113668" name="Picture 7" descr="11.08.23.14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27538" y="3933825"/>
            <a:ext cx="4198937" cy="2663825"/>
          </a:xfrm>
          <a:prstGeom prst="rect">
            <a:avLst/>
          </a:prstGeom>
          <a:noFill/>
          <a:ln w="9525">
            <a:noFill/>
            <a:miter lim="800000"/>
            <a:headEnd/>
            <a:tailEnd/>
          </a:ln>
        </p:spPr>
      </p:pic>
      <p:pic>
        <p:nvPicPr>
          <p:cNvPr id="113669" name="Picture 9" descr="11.08.23.14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25675" y="1125538"/>
            <a:ext cx="4899025" cy="2735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107504" y="0"/>
            <a:ext cx="8856984" cy="1484784"/>
          </a:xfrm>
        </p:spPr>
        <p:txBody>
          <a:bodyPr/>
          <a:lstStyle/>
          <a:p>
            <a:pPr eaLnBrk="1" hangingPunct="1"/>
            <a:r>
              <a:rPr lang="en-GB" dirty="0" smtClean="0"/>
              <a:t>Phase B Bite correction</a:t>
            </a:r>
            <a:br>
              <a:rPr lang="en-GB" dirty="0" smtClean="0"/>
            </a:br>
            <a:r>
              <a:rPr lang="en-GB" sz="2000" dirty="0" smtClean="0"/>
              <a:t>tip back the molars with anchor bends and tip back 543 with uprighting springs</a:t>
            </a:r>
            <a:endParaRPr lang="en-GB" dirty="0" smtClean="0"/>
          </a:p>
        </p:txBody>
      </p:sp>
      <p:pic>
        <p:nvPicPr>
          <p:cNvPr id="114691" name="Picture 5" descr="12.01.10.06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4077072"/>
            <a:ext cx="4156075" cy="2622550"/>
          </a:xfrm>
          <a:prstGeom prst="rect">
            <a:avLst/>
          </a:prstGeom>
          <a:noFill/>
          <a:ln w="9525">
            <a:noFill/>
            <a:miter lim="800000"/>
            <a:headEnd/>
            <a:tailEnd/>
          </a:ln>
        </p:spPr>
      </p:pic>
      <p:pic>
        <p:nvPicPr>
          <p:cNvPr id="114692" name="Picture 9" descr="12.01.10.06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4149080"/>
            <a:ext cx="4227512" cy="2520950"/>
          </a:xfrm>
          <a:prstGeom prst="rect">
            <a:avLst/>
          </a:prstGeom>
          <a:noFill/>
          <a:ln w="9525">
            <a:noFill/>
            <a:miter lim="800000"/>
            <a:headEnd/>
            <a:tailEnd/>
          </a:ln>
        </p:spPr>
      </p:pic>
      <p:pic>
        <p:nvPicPr>
          <p:cNvPr id="114693" name="Picture 11" descr="12.01.10.06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5736" y="1484784"/>
            <a:ext cx="4583112" cy="2520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lstStyle/>
          <a:p>
            <a:pPr eaLnBrk="1" hangingPunct="1"/>
            <a:r>
              <a:rPr lang="en-US" sz="3200" smtClean="0"/>
              <a:t>Cement on7s &amp; LBR</a:t>
            </a:r>
          </a:p>
        </p:txBody>
      </p:sp>
      <p:sp>
        <p:nvSpPr>
          <p:cNvPr id="115714" name="Rectangle 3"/>
          <p:cNvSpPr>
            <a:spLocks noGrp="1" noChangeArrowheads="1"/>
          </p:cNvSpPr>
          <p:nvPr>
            <p:ph type="body" idx="1"/>
          </p:nvPr>
        </p:nvSpPr>
        <p:spPr/>
        <p:txBody>
          <a:bodyPr/>
          <a:lstStyle/>
          <a:p>
            <a:pPr eaLnBrk="1" hangingPunct="1"/>
            <a:endParaRPr lang="en-GB" smtClean="0"/>
          </a:p>
        </p:txBody>
      </p:sp>
      <p:pic>
        <p:nvPicPr>
          <p:cNvPr id="115715" name="Picture 5" descr="12.01.10.06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1628775"/>
            <a:ext cx="4476750" cy="3124200"/>
          </a:xfrm>
          <a:prstGeom prst="rect">
            <a:avLst/>
          </a:prstGeom>
          <a:noFill/>
          <a:ln w="9525">
            <a:noFill/>
            <a:miter lim="800000"/>
            <a:headEnd/>
            <a:tailEnd/>
          </a:ln>
        </p:spPr>
      </p:pic>
      <p:pic>
        <p:nvPicPr>
          <p:cNvPr id="115716" name="Picture 7" descr="12.01.10.06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6463" y="1628775"/>
            <a:ext cx="4241800" cy="316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a:xfrm>
            <a:off x="457200" y="0"/>
            <a:ext cx="8229600" cy="1196975"/>
          </a:xfrm>
        </p:spPr>
        <p:txBody>
          <a:bodyPr/>
          <a:lstStyle/>
          <a:p>
            <a:pPr eaLnBrk="1" hangingPunct="1"/>
            <a:r>
              <a:rPr lang="en-GB" dirty="0" smtClean="0"/>
              <a:t>Phase C </a:t>
            </a:r>
            <a:r>
              <a:rPr lang="en-GB" dirty="0" err="1" smtClean="0"/>
              <a:t>Cuspation</a:t>
            </a:r>
            <a:r>
              <a:rPr lang="en-GB" dirty="0" smtClean="0"/>
              <a:t/>
            </a:r>
            <a:br>
              <a:rPr lang="en-GB" dirty="0" smtClean="0"/>
            </a:br>
            <a:r>
              <a:rPr lang="en-GB" sz="2000" dirty="0" smtClean="0"/>
              <a:t>remove the cement and use elastics to pull the teeth into occlusion</a:t>
            </a:r>
            <a:endParaRPr lang="en-GB" dirty="0" smtClean="0"/>
          </a:p>
        </p:txBody>
      </p:sp>
      <p:pic>
        <p:nvPicPr>
          <p:cNvPr id="116739" name="Picture 5" descr="12.05.29.17 :: OT :: SC Study Series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825" y="4005263"/>
            <a:ext cx="4217988" cy="2663825"/>
          </a:xfrm>
          <a:prstGeom prst="rect">
            <a:avLst/>
          </a:prstGeom>
          <a:noFill/>
          <a:ln w="9525">
            <a:noFill/>
            <a:miter lim="800000"/>
            <a:headEnd/>
            <a:tailEnd/>
          </a:ln>
        </p:spPr>
      </p:pic>
      <p:pic>
        <p:nvPicPr>
          <p:cNvPr id="116740" name="Picture 7" descr="12.05.29.17 :: OT :: SC Study Serie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4005263"/>
            <a:ext cx="4338638" cy="2663825"/>
          </a:xfrm>
          <a:prstGeom prst="rect">
            <a:avLst/>
          </a:prstGeom>
          <a:noFill/>
          <a:ln w="9525">
            <a:noFill/>
            <a:miter lim="800000"/>
            <a:headEnd/>
            <a:tailEnd/>
          </a:ln>
        </p:spPr>
      </p:pic>
      <p:pic>
        <p:nvPicPr>
          <p:cNvPr id="116741" name="Picture 9" descr="12.05.29.17 :: OT :: SC Study Series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55875" y="1268413"/>
            <a:ext cx="4464050" cy="2573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1172</Words>
  <Application>Microsoft Office PowerPoint</Application>
  <PresentationFormat>On-screen Show (4:3)</PresentationFormat>
  <Paragraphs>152</Paragraphs>
  <Slides>170</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170</vt:i4>
      </vt:variant>
    </vt:vector>
  </HeadingPairs>
  <TitlesOfParts>
    <vt:vector size="173" baseType="lpstr">
      <vt:lpstr>Arial</vt:lpstr>
      <vt:lpstr>Calibri</vt:lpstr>
      <vt:lpstr>Office Theme</vt:lpstr>
      <vt:lpstr>M.O.S Paper given by D Spary “ The truth about orthodontics”</vt:lpstr>
      <vt:lpstr>In the paper “Fiction in Orthodontics”</vt:lpstr>
      <vt:lpstr>PowerPoint Presentation</vt:lpstr>
      <vt:lpstr>PowerPoint Presentation</vt:lpstr>
      <vt:lpstr>We advise against camouflage orthodontics but can we tell the difference</vt:lpstr>
      <vt:lpstr>PowerPoint Presentation</vt:lpstr>
      <vt:lpstr>PowerPoint Presentation</vt:lpstr>
      <vt:lpstr>I showed pictures of patients with missing teeth</vt:lpstr>
      <vt:lpstr>You can’t tell which teeth are present</vt:lpstr>
      <vt:lpstr>It was the upper 21/ </vt:lpstr>
      <vt:lpstr>PowerPoint Presentation</vt:lpstr>
      <vt:lpstr>PowerPoint Presentation</vt:lpstr>
      <vt:lpstr>PowerPoint Presentation</vt:lpstr>
      <vt:lpstr>PowerPoint Presentation</vt:lpstr>
      <vt:lpstr>PowerPoint Presentation</vt:lpstr>
      <vt:lpstr>PowerPoint Presentation</vt:lpstr>
      <vt:lpstr>At the end of treatment the she has a normal occlusion. So we can say that We can move teeth</vt:lpstr>
      <vt:lpstr>PowerPoint Presentation</vt:lpstr>
      <vt:lpstr>I Know that you knew that already but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Missing upper 2/2</vt:lpstr>
      <vt:lpstr>PowerPoint Presentation</vt:lpstr>
      <vt:lpstr>PowerPoint Presentation</vt:lpstr>
      <vt:lpstr>PowerPoint Presentation</vt:lpstr>
      <vt:lpstr>PowerPoint Presentation</vt:lpstr>
      <vt:lpstr>The same appliance  can be used in reverse but in Class III you don’t NEED the BEAD</vt:lpstr>
      <vt:lpstr>PowerPoint Presentation</vt:lpstr>
      <vt:lpstr>PowerPoint Presentation</vt:lpstr>
      <vt:lpstr>PowerPoint Presentation</vt:lpstr>
      <vt:lpstr>PowerPoint Presentation</vt:lpstr>
      <vt:lpstr>Why is this important?</vt:lpstr>
      <vt:lpstr>PowerPoint Presentation</vt:lpstr>
      <vt:lpstr>The button and bead can be worn all the time except cleaning the teeth</vt:lpstr>
      <vt:lpstr>Even for sport</vt:lpstr>
      <vt:lpstr>CASE WITH CEMENT ON 7S</vt:lpstr>
      <vt:lpstr>PowerPoint Presentation</vt:lpstr>
      <vt:lpstr>PowerPoint Presentation</vt:lpstr>
      <vt:lpstr>Flat archwires,cement on 7s and class II elastics</vt:lpstr>
      <vt:lpstr>Remove the cement when the 6s contact</vt:lpstr>
      <vt:lpstr>PowerPoint Presentation</vt:lpstr>
      <vt:lpstr>PowerPoint Presentation</vt:lpstr>
      <vt:lpstr>PowerPoint Presentation</vt:lpstr>
      <vt:lpstr>PowerPoint Presentation</vt:lpstr>
      <vt:lpstr>PowerPoint Presentation</vt:lpstr>
      <vt:lpstr>Don’t forget Fixed Bite planes are the way to open the bite where  there are only a few contacting posterior teeth</vt:lpstr>
      <vt:lpstr>UPPER Begg lower straight-wire</vt:lpstr>
      <vt:lpstr>PowerPoint Presentation</vt:lpstr>
      <vt:lpstr>PowerPoint Presentation</vt:lpstr>
      <vt:lpstr>PowerPoint Presentation</vt:lpstr>
      <vt:lpstr>PowerPoint Presentation</vt:lpstr>
      <vt:lpstr>PowerPoint Presentation</vt:lpstr>
      <vt:lpstr>PowerPoint Presentation</vt:lpstr>
      <vt:lpstr>Phase A Alignment with 0.014 niti</vt:lpstr>
      <vt:lpstr>Phase B Bite correction tip back the molars with anchor bends and tip back 543 with uprighting springs</vt:lpstr>
      <vt:lpstr>Cement on7s &amp; LBR</vt:lpstr>
      <vt:lpstr>Phase C Cuspation remove the cement and use elastics to pull the teeth into occlusion</vt:lpstr>
      <vt:lpstr>Phase D Detailing with torquing auxiliaries and uprighting springs (usually not at the same time)</vt:lpstr>
      <vt:lpstr>Nance Button</vt:lpstr>
      <vt:lpstr>PowerPoint Presentation</vt:lpstr>
      <vt:lpstr>PowerPoint Presentation</vt:lpstr>
      <vt:lpstr>Debond</vt:lpstr>
      <vt:lpstr>PowerPoint Presentation</vt:lpstr>
      <vt:lpstr>PowerPoint Presentation</vt:lpstr>
      <vt:lpstr>PowerPoint Presentation</vt:lpstr>
      <vt:lpstr>SEVERE ii DIV ii SOME PROCLINATION OF THE LOWER INCISORS</vt:lpstr>
      <vt:lpstr>PowerPoint Presentation</vt:lpstr>
      <vt:lpstr>PowerPoint Presentation</vt:lpstr>
      <vt:lpstr>Phase A Alignment</vt:lpstr>
      <vt:lpstr>PowerPoint Presentation</vt:lpstr>
      <vt:lpstr>Phase B + EOT high pull night only for 6 weeks</vt:lpstr>
      <vt:lpstr>PowerPoint Presentation</vt:lpstr>
      <vt:lpstr>PowerPoint Presentation</vt:lpstr>
      <vt:lpstr>PowerPoint Presentation</vt:lpstr>
      <vt:lpstr>Once you can do this you will find it has many uses. Other uses upper Begg lower SWA</vt:lpstr>
      <vt:lpstr>Unerupted canines</vt:lpstr>
      <vt:lpstr>PowerPoint Presentation</vt:lpstr>
      <vt:lpstr>Class II div i</vt:lpstr>
      <vt:lpstr>PowerPoint Presentation</vt:lpstr>
      <vt:lpstr>PowerPoint Presentation</vt:lpstr>
      <vt:lpstr>PowerPoint Presentation</vt:lpstr>
      <vt:lpstr>upper arch crowding</vt:lpstr>
      <vt:lpstr>PowerPoint Presentation</vt:lpstr>
      <vt:lpstr>PowerPoint Presentation</vt:lpstr>
      <vt:lpstr>Failed Functional</vt:lpstr>
      <vt:lpstr>PowerPoint Presentation</vt:lpstr>
      <vt:lpstr>JH someone has been here before</vt:lpstr>
      <vt:lpstr>PowerPoint Presentation</vt:lpstr>
      <vt:lpstr>PowerPoint Presentation</vt:lpstr>
      <vt:lpstr>PowerPoint Presentation</vt:lpstr>
      <vt:lpstr>Case  LP</vt:lpstr>
      <vt:lpstr>PowerPoint Presentation</vt:lpstr>
      <vt:lpstr>PowerPoint Presentation</vt:lpstr>
      <vt:lpstr>Note lower centreline to right</vt:lpstr>
      <vt:lpstr>PowerPoint Presentation</vt:lpstr>
      <vt:lpstr>PowerPoint Presentation</vt:lpstr>
      <vt:lpstr>PowerPoint Presentation</vt:lpstr>
      <vt:lpstr>Opening canine spaces. Modified Pedro mechanics in the lower</vt:lpstr>
      <vt:lpstr>Elastic chain buccal and palatal to lower 7 to tip it forwards</vt:lpstr>
      <vt:lpstr>PowerPoint Presentation</vt:lpstr>
      <vt:lpstr>Second molars tipped forwards</vt:lpstr>
      <vt:lpstr>Picking up lower 7</vt:lpstr>
      <vt:lpstr>Phase B Bite correction</vt:lpstr>
      <vt:lpstr>Phase C Cuspation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 see why upper Begg lower straight-wire works so well?</vt:lpstr>
      <vt:lpstr>People don’t like having teeth out  even deciduous teeth</vt:lpstr>
      <vt:lpstr>Modified Pedro mechanics</vt:lpstr>
      <vt:lpstr>Pedro mechanics</vt:lpstr>
      <vt:lpstr>PowerPoint Presentation</vt:lpstr>
      <vt:lpstr>PowerPoint Presentation</vt:lpstr>
      <vt:lpstr>Yes of course</vt:lpstr>
      <vt:lpstr>Last case</vt:lpstr>
      <vt:lpstr>PowerPoint Presentation</vt:lpstr>
      <vt:lpstr>PowerPoint Presentation</vt:lpstr>
      <vt:lpstr>PowerPoint Presentation</vt:lpstr>
      <vt:lpstr>YOU CAN- and you can</vt:lpstr>
      <vt:lpstr>And if you don’t do all of these things</vt:lpstr>
      <vt:lpstr>Try it and you will find you can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shocking truth about Orthodontics</dc:title>
  <dc:creator/>
  <cp:lastModifiedBy/>
  <cp:revision>131</cp:revision>
  <dcterms:created xsi:type="dcterms:W3CDTF">2013-08-21T20:51:36Z</dcterms:created>
  <dcterms:modified xsi:type="dcterms:W3CDTF">2014-03-28T13:30:57Z</dcterms:modified>
</cp:coreProperties>
</file>